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97" r:id="rId2"/>
    <p:sldId id="298" r:id="rId3"/>
    <p:sldId id="299" r:id="rId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6BB565-3BC0-41EF-87CF-613AD2B2E6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28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22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92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4CB2DC-15E2-4369-95BC-4B75733B0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06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7987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79876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77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79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0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1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3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4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5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6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7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8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89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0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1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2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3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4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5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6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7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8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899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0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1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2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3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4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5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6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7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8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09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0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1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2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3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4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5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6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7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8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19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0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1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2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3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4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5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6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7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8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9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0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1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2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3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4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5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93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3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93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>
              <a:latin typeface="Verdana" pitchFamily="34" charset="0"/>
            </a:endParaRPr>
          </a:p>
        </p:txBody>
      </p:sp>
      <p:sp>
        <p:nvSpPr>
          <p:cNvPr id="79939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9940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9941" name="Rectangle 6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9942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9943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72A594-9697-4B2D-A279-FF070AD32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97649-E2E7-4FDF-8F94-95656CF448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71BE9-A17E-474C-A485-7D9058B654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6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475A3-7F12-46AA-8759-B2C063ED2D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4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3A925-CC29-4E9B-96E4-A63049626F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CC5AA-2A3E-4540-A13F-FCC2FA798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1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4CF38-4A22-4A7B-B434-62248658F3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3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4FB59-D383-48D9-A905-91AA77634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8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54B4C-B432-41AB-BE40-A528668D4F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7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1F880-7BA3-4F0B-8D0C-76A8512065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9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0ADB3-B277-4AC1-8C98-4543D771BC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5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7885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2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3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4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5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6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7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8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59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0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1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2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3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4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5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6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7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8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69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0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1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2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3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4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5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6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7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8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79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0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1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2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3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4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5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6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7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8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89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0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1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2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3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4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5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6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7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8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899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0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1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2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3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4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5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6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7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8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09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0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1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12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9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89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9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89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89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2565944-4E64-4C1E-A36D-07461E3354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8918" name="Text Box 70"/>
          <p:cNvSpPr txBox="1">
            <a:spLocks noChangeArrowheads="1"/>
          </p:cNvSpPr>
          <p:nvPr userDrawn="1"/>
        </p:nvSpPr>
        <p:spPr bwMode="auto">
          <a:xfrm>
            <a:off x="8054975" y="0"/>
            <a:ext cx="10890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b="1">
                <a:solidFill>
                  <a:srgbClr val="C2540A"/>
                </a:solidFill>
              </a:rPr>
              <a:t>Eick: LCS-Review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cs.uh.edu/~ceick/6367/Butz-XCS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82663"/>
            <a:ext cx="8162925" cy="641350"/>
          </a:xfrm>
        </p:spPr>
        <p:txBody>
          <a:bodyPr/>
          <a:lstStyle/>
          <a:p>
            <a:r>
              <a:rPr lang="en-US" sz="3600">
                <a:solidFill>
                  <a:srgbClr val="C2540A"/>
                </a:solidFill>
              </a:rPr>
              <a:t>Bull-Paper Review1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152400" y="1828800"/>
            <a:ext cx="89916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C2540A"/>
              </a:buClr>
              <a:buFont typeface="Wingdings" pitchFamily="2" charset="2"/>
              <a:buAutoNum type="arabicPeriod"/>
            </a:pPr>
            <a:r>
              <a:rPr lang="en-US"/>
              <a:t>Holland (1986): “</a:t>
            </a:r>
            <a:r>
              <a:rPr lang="en-US" i="1"/>
              <a:t>Classifier systems … rule-based systems with general mechanisms to process rules in parallel, for the adaptive generation of rules, and for testing the effectiveness of existing rules.”</a:t>
            </a:r>
            <a:r>
              <a:rPr lang="en-US"/>
              <a:t>  </a:t>
            </a:r>
          </a:p>
          <a:p>
            <a:pPr>
              <a:buClr>
                <a:srgbClr val="C2540A"/>
              </a:buClr>
              <a:buFont typeface="Wingdings" pitchFamily="2" charset="2"/>
              <a:buAutoNum type="arabicPeriod"/>
            </a:pPr>
            <a:r>
              <a:rPr lang="en-US" u="sng"/>
              <a:t>LCS</a:t>
            </a:r>
            <a:r>
              <a:rPr lang="en-US"/>
              <a:t>= Reinforcement Learning </a:t>
            </a:r>
            <a:r>
              <a:rPr lang="en-US">
                <a:sym typeface="Symbol" pitchFamily="18" charset="2"/>
              </a:rPr>
              <a:t> Evolutionary Computing  heuristics to produce adaptive systems</a:t>
            </a:r>
          </a:p>
          <a:p>
            <a:pPr>
              <a:buClr>
                <a:srgbClr val="C2540A"/>
              </a:buClr>
              <a:buFont typeface="Wingdings" pitchFamily="2" charset="2"/>
              <a:buAutoNum type="arabicPeriod"/>
            </a:pPr>
            <a:r>
              <a:rPr lang="en-US">
                <a:sym typeface="Symbol" pitchFamily="18" charset="2"/>
              </a:rPr>
              <a:t>Bull on EC: “</a:t>
            </a:r>
            <a:r>
              <a:rPr lang="en-US" i="1">
                <a:sym typeface="Symbol" pitchFamily="18" charset="2"/>
              </a:rPr>
              <a:t>the population of candidate solutions is seen to adapt to the problem</a:t>
            </a:r>
            <a:r>
              <a:rPr lang="en-US">
                <a:sym typeface="Symbol" pitchFamily="18" charset="2"/>
              </a:rPr>
              <a:t>”</a:t>
            </a:r>
          </a:p>
          <a:p>
            <a:pPr>
              <a:buClr>
                <a:srgbClr val="C2540A"/>
              </a:buClr>
              <a:buFont typeface="Wingdings" pitchFamily="2" charset="2"/>
              <a:buAutoNum type="arabicPeriod"/>
            </a:pPr>
            <a:r>
              <a:rPr lang="en-US" u="sng">
                <a:sym typeface="Symbol" pitchFamily="18" charset="2"/>
              </a:rPr>
              <a:t>Reinforcement learning</a:t>
            </a:r>
            <a:r>
              <a:rPr lang="en-US">
                <a:sym typeface="Symbol" pitchFamily="18" charset="2"/>
              </a:rPr>
              <a:t> attempts to map state action combinations to their utility, with the aim to maximize future rewards.</a:t>
            </a:r>
          </a:p>
          <a:p>
            <a:pPr>
              <a:buClr>
                <a:srgbClr val="C2540A"/>
              </a:buClr>
              <a:buFont typeface="Wingdings" pitchFamily="2" charset="2"/>
              <a:buAutoNum type="arabicPeriod"/>
            </a:pPr>
            <a:r>
              <a:rPr lang="en-US">
                <a:sym typeface="Symbol" pitchFamily="18" charset="2"/>
              </a:rPr>
              <a:t>EC is used to search the space of possible rules, while reinforcement learning techniques are used to assign utilities to existing rules, thereby guiding the search for better rules.</a:t>
            </a:r>
          </a:p>
          <a:p>
            <a:pPr>
              <a:buClr>
                <a:srgbClr val="C2540A"/>
              </a:buClr>
              <a:buFont typeface="Wingdings" pitchFamily="2" charset="2"/>
              <a:buAutoNum type="arabicPeriod"/>
            </a:pPr>
            <a:endParaRPr lang="en-US">
              <a:sym typeface="Symbol" pitchFamily="18" charset="2"/>
            </a:endParaRPr>
          </a:p>
          <a:p>
            <a:pPr>
              <a:buClr>
                <a:srgbClr val="C2540A"/>
              </a:buClr>
              <a:buFont typeface="Wingdings" pitchFamily="2" charset="2"/>
              <a:buAutoNum type="arabicPeriod"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82663"/>
            <a:ext cx="8162925" cy="641350"/>
          </a:xfrm>
        </p:spPr>
        <p:txBody>
          <a:bodyPr/>
          <a:lstStyle/>
          <a:p>
            <a:r>
              <a:rPr lang="en-US" sz="3600">
                <a:solidFill>
                  <a:srgbClr val="C2540A"/>
                </a:solidFill>
              </a:rPr>
              <a:t>Bull-Paper Review2</a:t>
            </a: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52400" y="1828800"/>
            <a:ext cx="8991600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C2540A"/>
              </a:buClr>
              <a:buFont typeface="Wingdings" pitchFamily="2" charset="2"/>
              <a:buAutoNum type="arabicPeriod" startAt="6"/>
            </a:pPr>
            <a:r>
              <a:rPr lang="en-US" sz="2200" dirty="0"/>
              <a:t>Holland’s LCS: bids of successfully rules are placed in </a:t>
            </a:r>
            <a:r>
              <a:rPr lang="en-US" sz="2200" dirty="0" smtClean="0"/>
              <a:t>a </a:t>
            </a:r>
            <a:r>
              <a:rPr lang="en-US" sz="2200" dirty="0"/>
              <a:t>bucket and reinforcement learning redistributes these bids between subsequent chosen rules. As an example how this redistribution is done for ZCS read pages 20-21 of the textbook. </a:t>
            </a:r>
          </a:p>
          <a:p>
            <a:pPr>
              <a:buClr>
                <a:srgbClr val="C2540A"/>
              </a:buClr>
              <a:buFont typeface="Wingdings" pitchFamily="2" charset="2"/>
              <a:buAutoNum type="arabicPeriod" startAt="6"/>
            </a:pPr>
            <a:r>
              <a:rPr lang="en-US" sz="2200" dirty="0"/>
              <a:t>For understanding ZCS read the textbook and not Bull’s paper who fails to explain its mechanisms clearly. </a:t>
            </a:r>
          </a:p>
          <a:p>
            <a:pPr>
              <a:buClr>
                <a:srgbClr val="C2540A"/>
              </a:buClr>
              <a:buFont typeface="Wingdings" pitchFamily="2" charset="2"/>
              <a:buAutoNum type="arabicPeriod" startAt="6"/>
            </a:pPr>
            <a:r>
              <a:rPr lang="en-US" sz="2200" dirty="0">
                <a:sym typeface="Symbol" pitchFamily="18" charset="2"/>
              </a:rPr>
              <a:t>Bull on the difference between ZCS and XCS: The most significant difference between XCS and other systems it its </a:t>
            </a:r>
            <a:r>
              <a:rPr lang="en-US" sz="2200" i="1" dirty="0">
                <a:sym typeface="Symbol" pitchFamily="18" charset="2"/>
              </a:rPr>
              <a:t>intention to form an accurate mapping of the problem space</a:t>
            </a:r>
            <a:r>
              <a:rPr lang="en-US" sz="2200" dirty="0">
                <a:sym typeface="Symbol" pitchFamily="18" charset="2"/>
              </a:rPr>
              <a:t>. </a:t>
            </a:r>
          </a:p>
          <a:p>
            <a:pPr>
              <a:buClr>
                <a:srgbClr val="C2540A"/>
              </a:buClr>
              <a:buFont typeface="Wingdings" pitchFamily="2" charset="2"/>
              <a:buAutoNum type="arabicPeriod" startAt="6"/>
            </a:pPr>
            <a:r>
              <a:rPr lang="en-US" sz="2200" dirty="0">
                <a:sym typeface="Symbol" pitchFamily="18" charset="2"/>
              </a:rPr>
              <a:t>ZCS/Holland employ TD(0) whereas XCS employs Q-learning </a:t>
            </a:r>
            <a:r>
              <a:rPr lang="en-US" sz="2200" dirty="0">
                <a:sym typeface="Wingdings" pitchFamily="2" charset="2"/>
              </a:rPr>
              <a:t>to be explained next week when </a:t>
            </a:r>
            <a:endParaRPr lang="en-US" sz="2200" dirty="0">
              <a:sym typeface="Symbol" pitchFamily="18" charset="2"/>
            </a:endParaRPr>
          </a:p>
          <a:p>
            <a:pPr>
              <a:buClr>
                <a:srgbClr val="C2540A"/>
              </a:buClr>
              <a:buFont typeface="Wingdings" pitchFamily="2" charset="2"/>
              <a:buAutoNum type="arabicPeriod" startAt="6"/>
            </a:pPr>
            <a:r>
              <a:rPr lang="en-US" sz="2200" dirty="0">
                <a:sym typeface="Symbol" pitchFamily="18" charset="2"/>
              </a:rPr>
              <a:t>The second paragraph of the textbook on page 124 assumes a more complex model of XCS in which a state space will be explored </a:t>
            </a:r>
            <a:r>
              <a:rPr lang="en-US" sz="2200" dirty="0">
                <a:sym typeface="Wingdings" pitchFamily="2" charset="2"/>
              </a:rPr>
              <a:t>to be explained next week; as of now, just assume that the payoff of an action is the reward it receives: P=R</a:t>
            </a:r>
            <a:endParaRPr lang="en-US" sz="2200" dirty="0">
              <a:sym typeface="Symbol" pitchFamily="18" charset="2"/>
            </a:endParaRPr>
          </a:p>
          <a:p>
            <a:pPr>
              <a:buClr>
                <a:srgbClr val="C2540A"/>
              </a:buClr>
              <a:buFont typeface="Wingdings" pitchFamily="2" charset="2"/>
              <a:buAutoNum type="arabicPeriod" startAt="6"/>
            </a:pPr>
            <a:endParaRPr lang="en-US" dirty="0">
              <a:sym typeface="Symbol" pitchFamily="18" charset="2"/>
            </a:endParaRPr>
          </a:p>
          <a:p>
            <a:pPr>
              <a:buClr>
                <a:srgbClr val="C2540A"/>
              </a:buClr>
              <a:buFont typeface="Wingdings" pitchFamily="2" charset="2"/>
              <a:buAutoNum type="arabicPeriod" startAt="6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82663"/>
            <a:ext cx="8162925" cy="641350"/>
          </a:xfrm>
        </p:spPr>
        <p:txBody>
          <a:bodyPr/>
          <a:lstStyle/>
          <a:p>
            <a:r>
              <a:rPr lang="en-US" sz="3600">
                <a:solidFill>
                  <a:srgbClr val="C2540A"/>
                </a:solidFill>
              </a:rPr>
              <a:t>Bull-Paper Review3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C2540A"/>
              </a:buClr>
              <a:buFont typeface="Wingdings" pitchFamily="2" charset="2"/>
              <a:buAutoNum type="arabicPeriod" startAt="11"/>
            </a:pPr>
            <a:r>
              <a:rPr lang="en-US" sz="2000" dirty="0"/>
              <a:t>Bull’s characterization how deletion works in XCS is misleading in that is suggest as is the only thing used</a:t>
            </a:r>
            <a:r>
              <a:rPr lang="en-US" sz="2000" dirty="0">
                <a:cs typeface="Tahoma" pitchFamily="34" charset="0"/>
              </a:rPr>
              <a:t>—most implementation use as/F, as suggested earlier </a:t>
            </a:r>
            <a:r>
              <a:rPr lang="en-US" sz="2000" dirty="0"/>
              <a:t> </a:t>
            </a:r>
          </a:p>
          <a:p>
            <a:pPr>
              <a:buClr>
                <a:srgbClr val="C2540A"/>
              </a:buClr>
              <a:buFont typeface="Wingdings" pitchFamily="2" charset="2"/>
              <a:buAutoNum type="arabicPeriod" startAt="11"/>
            </a:pPr>
            <a:r>
              <a:rPr lang="en-US" sz="2000" dirty="0"/>
              <a:t>Different variations of LCS differ in to which sets of rules operations are applied: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Ø"/>
            </a:pPr>
            <a:r>
              <a:rPr lang="en-US" sz="2000" dirty="0"/>
              <a:t>[N]: all rules (also sometimes called [P])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Ø"/>
            </a:pPr>
            <a:r>
              <a:rPr lang="en-US" sz="2000" dirty="0"/>
              <a:t>[M]: rules that match the input message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Ø"/>
            </a:pPr>
            <a:r>
              <a:rPr lang="en-US" sz="2000" dirty="0"/>
              <a:t>[A]: rule(s) that are selected to process the incoming message</a:t>
            </a:r>
          </a:p>
          <a:p>
            <a:pPr>
              <a:buClr>
                <a:srgbClr val="C2540A"/>
              </a:buClr>
              <a:buFont typeface="Wingdings" pitchFamily="2" charset="2"/>
              <a:buAutoNum type="arabicPeriod" startAt="11"/>
            </a:pPr>
            <a:r>
              <a:rPr lang="en-US" sz="2000" dirty="0"/>
              <a:t>Application of LCS-style systems (mostly in optimization, control, and modeling</a:t>
            </a:r>
            <a:r>
              <a:rPr lang="en-US" sz="2000" dirty="0">
                <a:cs typeface="Tahoma" pitchFamily="34" charset="0"/>
              </a:rPr>
              <a:t>—I am not convinced they are too many applications in data mining except “</a:t>
            </a:r>
            <a:r>
              <a:rPr lang="en-US" sz="2000" i="1" dirty="0">
                <a:cs typeface="Tahoma" pitchFamily="34" charset="0"/>
              </a:rPr>
              <a:t>mining data streams</a:t>
            </a:r>
            <a:r>
              <a:rPr lang="en-US" sz="2000" dirty="0">
                <a:cs typeface="Tahoma" pitchFamily="34" charset="0"/>
              </a:rPr>
              <a:t>”):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Ø"/>
            </a:pPr>
            <a:r>
              <a:rPr lang="en-US" sz="2000" dirty="0"/>
              <a:t>Stock price forecasting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Ø"/>
            </a:pPr>
            <a:r>
              <a:rPr lang="en-US" sz="2000" dirty="0"/>
              <a:t>Fighter aircraft modeling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Ø"/>
            </a:pPr>
            <a:r>
              <a:rPr lang="en-US" sz="2000" dirty="0"/>
              <a:t>Control of routing nodes in package switch networks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Ø"/>
            </a:pPr>
            <a:r>
              <a:rPr lang="en-US" sz="2000" dirty="0"/>
              <a:t>Control in electrical power distribution  </a:t>
            </a:r>
          </a:p>
          <a:p>
            <a:pPr lvl="1">
              <a:buClr>
                <a:srgbClr val="C2540A"/>
              </a:buClr>
              <a:buFont typeface="Wingdings" pitchFamily="2" charset="2"/>
              <a:buChar char="Ø"/>
            </a:pPr>
            <a:r>
              <a:rPr lang="en-US" sz="2000" dirty="0"/>
              <a:t>Traffic Signal Control </a:t>
            </a:r>
            <a:endParaRPr lang="en-US" sz="2000" dirty="0" smtClean="0"/>
          </a:p>
          <a:p>
            <a:pPr>
              <a:buClr>
                <a:srgbClr val="C2540A"/>
              </a:buClr>
              <a:buFont typeface="+mj-lt"/>
              <a:buAutoNum type="arabicPeriod" startAt="14"/>
            </a:pPr>
            <a:r>
              <a:rPr lang="en-US" sz="2000" dirty="0" smtClean="0"/>
              <a:t>XCS Software (there likely are </a:t>
            </a:r>
            <a:r>
              <a:rPr lang="en-US" sz="2000" dirty="0"/>
              <a:t>newer versions!): </a:t>
            </a:r>
            <a:r>
              <a:rPr lang="en-US" sz="2000" dirty="0">
                <a:hlinkClick r:id="rId2"/>
              </a:rPr>
              <a:t>http://www2.cs.uh.edu/~</a:t>
            </a:r>
            <a:r>
              <a:rPr lang="en-US" sz="2000" dirty="0" smtClean="0">
                <a:hlinkClick r:id="rId2"/>
              </a:rPr>
              <a:t>ceick/6367/Butz-XCS.pdf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99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99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1369</TotalTime>
  <Words>419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Bold Stripes</vt:lpstr>
      <vt:lpstr>Bull-Paper Review1</vt:lpstr>
      <vt:lpstr>Bull-Paper Review2</vt:lpstr>
      <vt:lpstr>Bull-Paper Review3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Vilalta</dc:creator>
  <cp:lastModifiedBy>Christoph Eick</cp:lastModifiedBy>
  <cp:revision>166</cp:revision>
  <dcterms:created xsi:type="dcterms:W3CDTF">2003-08-27T16:21:00Z</dcterms:created>
  <dcterms:modified xsi:type="dcterms:W3CDTF">2012-04-26T15:44:12Z</dcterms:modified>
</cp:coreProperties>
</file>