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2EA01-815A-4733-ADC3-16C28E2DB529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2587C-7081-4A68-B675-605FF5741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0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898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898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99D66-0A35-49FA-A3F2-754FDC85E012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100000">
                <a:srgbClr val="4F4F4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Data Mining &amp; Machine Learning Group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 userDrawn="1"/>
        </p:nvGraphicFramePr>
        <p:xfrm>
          <a:off x="2057400" y="6630988"/>
          <a:ext cx="2349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393512" imgH="380818" progId="">
                  <p:embed/>
                </p:oleObj>
              </mc:Choice>
              <mc:Fallback>
                <p:oleObj name="Image" r:id="rId3" imgW="393512" imgH="3808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630988"/>
                        <a:ext cx="2349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7969250" y="6553200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smtClean="0">
                <a:solidFill>
                  <a:srgbClr val="0000FF"/>
                </a:solidFill>
                <a:latin typeface="Arial Black" pitchFamily="34" charset="0"/>
              </a:rPr>
              <a:t>CS@</a:t>
            </a:r>
            <a:r>
              <a:rPr lang="en-US" sz="2000" smtClean="0">
                <a:solidFill>
                  <a:srgbClr val="FF0000"/>
                </a:solidFill>
                <a:latin typeface="Arial Black" pitchFamily="34" charset="0"/>
              </a:rPr>
              <a:t>UH</a:t>
            </a:r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0" y="6553200"/>
            <a:ext cx="152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smtClean="0">
                <a:solidFill>
                  <a:srgbClr val="E6E6E6"/>
                </a:solidFill>
              </a:rPr>
              <a:t>ACM-GIS08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7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5" name="Picture 12" descr="UH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362200" y="6488113"/>
            <a:ext cx="360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0000"/>
                </a:solidFill>
              </a:rPr>
              <a:t>Department of Computer Science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410200"/>
          </a:xfrm>
        </p:spPr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5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67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90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69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3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072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53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848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35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8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1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7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" descr="UHLOGO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9"/>
          <p:cNvSpPr txBox="1">
            <a:spLocks noChangeArrowheads="1"/>
          </p:cNvSpPr>
          <p:nvPr userDrawn="1"/>
        </p:nvSpPr>
        <p:spPr bwMode="auto">
          <a:xfrm>
            <a:off x="2362200" y="6488113"/>
            <a:ext cx="360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0000"/>
                </a:solidFill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2955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Multi-agent </a:t>
            </a:r>
            <a:r>
              <a:rPr lang="en-US" sz="2400" dirty="0"/>
              <a:t>programmable </a:t>
            </a:r>
            <a:r>
              <a:rPr lang="en-US" sz="2400" dirty="0" smtClean="0"/>
              <a:t>modeling environment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Well </a:t>
            </a:r>
            <a:r>
              <a:rPr lang="en-US" sz="2400" dirty="0"/>
              <a:t>suited for modeling complex systems evolving over time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Hundreds </a:t>
            </a:r>
            <a:r>
              <a:rPr lang="en-US" sz="2400" dirty="0"/>
              <a:t>or thousands of independent agents operating concurrently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Exploring </a:t>
            </a:r>
            <a:r>
              <a:rPr lang="en-US" sz="2400" dirty="0"/>
              <a:t>the connection between the micro-level behavior of individuals and the macro-level patterns that emerge from the interaction of many individuals</a:t>
            </a:r>
          </a:p>
        </p:txBody>
      </p:sp>
    </p:spTree>
    <p:extLst>
      <p:ext uri="{BB962C8B-B14F-4D97-AF65-F5344CB8AC3E}">
        <p14:creationId xmlns:p14="http://schemas.microsoft.com/office/powerpoint/2010/main" val="22702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r>
              <a:rPr lang="en-US" sz="3600" b="1" dirty="0" smtClean="0"/>
              <a:t>Views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output </a:t>
            </a:r>
            <a:r>
              <a:rPr lang="en-US" sz="2400" dirty="0" smtClean="0"/>
              <a:t>text areas – log </a:t>
            </a:r>
            <a:r>
              <a:rPr lang="en-US" sz="2400" dirty="0"/>
              <a:t>text info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monitors 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Plots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output text areas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graphics </a:t>
            </a:r>
            <a:r>
              <a:rPr lang="en-US" sz="2400" dirty="0" smtClean="0"/>
              <a:t>window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monitors </a:t>
            </a:r>
            <a:r>
              <a:rPr lang="en-US" sz="2400" dirty="0"/>
              <a:t>– display the current value of </a:t>
            </a:r>
            <a:r>
              <a:rPr lang="en-US" sz="2400" dirty="0" smtClean="0"/>
              <a:t>variables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plots </a:t>
            </a:r>
            <a:r>
              <a:rPr lang="en-US" sz="2400" dirty="0"/>
              <a:t>– display the history of a variable’s value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12439"/>
            <a:ext cx="1877219" cy="151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1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r>
              <a:rPr lang="en-US" sz="3600" b="1" dirty="0" smtClean="0"/>
              <a:t>Views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output </a:t>
            </a:r>
            <a:r>
              <a:rPr lang="en-US" sz="2400" b="1" dirty="0" smtClean="0"/>
              <a:t>text areas </a:t>
            </a:r>
            <a:r>
              <a:rPr lang="en-US" sz="2400" dirty="0" smtClean="0"/>
              <a:t>– log </a:t>
            </a:r>
            <a:r>
              <a:rPr lang="en-US" sz="2400" dirty="0"/>
              <a:t>text </a:t>
            </a:r>
            <a:r>
              <a:rPr lang="en-US" sz="2400" dirty="0" smtClean="0"/>
              <a:t>info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graphics window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40752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2209800" cy="23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1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Programming Concepts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Agents</a:t>
            </a:r>
            <a:r>
              <a:rPr lang="en-US" sz="2800" dirty="0" smtClean="0"/>
              <a:t> </a:t>
            </a:r>
            <a:r>
              <a:rPr lang="en-US" sz="2400" dirty="0" smtClean="0"/>
              <a:t>-- carry </a:t>
            </a:r>
            <a:r>
              <a:rPr lang="en-US" sz="2400" dirty="0"/>
              <a:t>out their own activity, </a:t>
            </a:r>
            <a:r>
              <a:rPr lang="en-US" sz="2400" dirty="0" smtClean="0"/>
              <a:t>all </a:t>
            </a:r>
            <a:r>
              <a:rPr lang="en-US" sz="2400" dirty="0" err="1" smtClean="0"/>
              <a:t>imultaneously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patches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turtles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observer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links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Patches</a:t>
            </a:r>
            <a:endParaRPr lang="en-US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don’t </a:t>
            </a:r>
            <a:r>
              <a:rPr lang="en-US" sz="2400" dirty="0"/>
              <a:t>move, form a 2-D wrap-around grid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have </a:t>
            </a:r>
            <a:r>
              <a:rPr lang="en-US" sz="2400" dirty="0"/>
              <a:t>integer coordinates (</a:t>
            </a:r>
            <a:r>
              <a:rPr lang="en-US" sz="2400" dirty="0" err="1"/>
              <a:t>pxcor</a:t>
            </a:r>
            <a:r>
              <a:rPr lang="en-US" sz="2400" dirty="0"/>
              <a:t>, </a:t>
            </a:r>
            <a:r>
              <a:rPr lang="en-US" sz="2400" dirty="0" err="1"/>
              <a:t>pycor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Turtles</a:t>
            </a:r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move </a:t>
            </a:r>
            <a:r>
              <a:rPr lang="en-US" sz="2400" dirty="0"/>
              <a:t>on top of the patches, not necessarily in their center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have </a:t>
            </a:r>
            <a:r>
              <a:rPr lang="en-US" sz="2400" dirty="0"/>
              <a:t>decimal coordinates (</a:t>
            </a:r>
            <a:r>
              <a:rPr lang="en-US" sz="2400" dirty="0" err="1"/>
              <a:t>xcor</a:t>
            </a:r>
            <a:r>
              <a:rPr lang="en-US" sz="2400" dirty="0"/>
              <a:t>, </a:t>
            </a:r>
            <a:r>
              <a:rPr lang="en-US" sz="2400" dirty="0" err="1"/>
              <a:t>ycor</a:t>
            </a:r>
            <a:r>
              <a:rPr lang="en-US" sz="2400" dirty="0"/>
              <a:t>) and orientation (heading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01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Programming Concepts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Observer</a:t>
            </a:r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can create new turtles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can have read/write access to all the agents and </a:t>
            </a:r>
            <a:r>
              <a:rPr lang="en-US" sz="2400" dirty="0" smtClean="0"/>
              <a:t>variables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Links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Links do not have coordinates. </a:t>
            </a:r>
            <a:endParaRPr lang="en-US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Every </a:t>
            </a:r>
            <a:r>
              <a:rPr lang="en-US" sz="2400" dirty="0"/>
              <a:t>link has two ends, and each end is a turtle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01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Programming Concepts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Procedures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Commands</a:t>
            </a:r>
          </a:p>
          <a:p>
            <a:pPr marL="0" indent="0">
              <a:buNone/>
            </a:pPr>
            <a:r>
              <a:rPr lang="en-US" sz="2400" dirty="0" smtClean="0"/>
              <a:t>actions </a:t>
            </a:r>
            <a:r>
              <a:rPr lang="en-US" sz="2400" dirty="0"/>
              <a:t>for the agents to carry out (“void” functions)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2105"/>
              </p:ext>
            </p:extLst>
          </p:nvPr>
        </p:nvGraphicFramePr>
        <p:xfrm>
          <a:off x="2590800" y="2514600"/>
          <a:ext cx="381435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354"/>
              </a:tblGrid>
              <a:tr h="1600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to setup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crt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10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end 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Programming Concepts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Reporters</a:t>
            </a:r>
          </a:p>
          <a:p>
            <a:pPr marL="0" indent="0">
              <a:buNone/>
            </a:pPr>
            <a:r>
              <a:rPr lang="en-US" sz="2400" dirty="0" smtClean="0"/>
              <a:t>report </a:t>
            </a:r>
            <a:r>
              <a:rPr lang="en-US" sz="2400" dirty="0"/>
              <a:t>a result value (functions with return type)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to-report absolute-value </a:t>
            </a:r>
            <a:r>
              <a:rPr lang="en-US" sz="2400" b="1" dirty="0"/>
              <a:t>[ number </a:t>
            </a:r>
            <a:r>
              <a:rPr lang="en-US" sz="2400" b="1" dirty="0" smtClean="0"/>
              <a:t>]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</a:t>
            </a:r>
            <a:r>
              <a:rPr lang="en-US" sz="2400" b="1" dirty="0" err="1" smtClean="0"/>
              <a:t>ifelse</a:t>
            </a:r>
            <a:r>
              <a:rPr lang="en-US" sz="2400" b="1" dirty="0" smtClean="0"/>
              <a:t> </a:t>
            </a:r>
            <a:r>
              <a:rPr lang="en-US" sz="2400" b="1" dirty="0"/>
              <a:t>number &gt;= </a:t>
            </a:r>
            <a:r>
              <a:rPr lang="en-US" sz="2400" b="1" dirty="0" smtClean="0"/>
              <a:t>0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[ report number ]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[ report 0 </a:t>
            </a:r>
            <a:r>
              <a:rPr lang="en-US" sz="2400" b="1" dirty="0"/>
              <a:t>-number </a:t>
            </a:r>
            <a:r>
              <a:rPr lang="en-US" sz="2400" b="1" dirty="0" smtClean="0"/>
              <a:t>]</a:t>
            </a:r>
          </a:p>
          <a:p>
            <a:pPr marL="0" indent="0">
              <a:buNone/>
            </a:pPr>
            <a:r>
              <a:rPr lang="en-US" sz="2400" b="1" dirty="0" smtClean="0"/>
              <a:t>end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9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Programming Concepts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Primitives</a:t>
            </a:r>
          </a:p>
          <a:p>
            <a:pPr>
              <a:buFont typeface="Wingdings" pitchFamily="2" charset="2"/>
              <a:buChar char="v"/>
            </a:pPr>
            <a:endParaRPr lang="en-US" sz="2400" b="1" dirty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built-in </a:t>
            </a:r>
            <a:r>
              <a:rPr lang="en-US" sz="2400" dirty="0"/>
              <a:t>commands or reporters (language keywords)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some </a:t>
            </a:r>
            <a:r>
              <a:rPr lang="en-US" sz="2400" dirty="0"/>
              <a:t>have an abbreviated form: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create-turtles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crt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clear-all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ca</a:t>
            </a:r>
            <a:r>
              <a:rPr lang="en-US" sz="2400" dirty="0"/>
              <a:t>, etc.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Procedures</a:t>
            </a:r>
            <a:endParaRPr lang="en-US" sz="2400" b="1" dirty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custom </a:t>
            </a:r>
            <a:r>
              <a:rPr lang="en-US" sz="2400" dirty="0"/>
              <a:t>commands or reporters (user-made)</a:t>
            </a:r>
          </a:p>
        </p:txBody>
      </p:sp>
    </p:spTree>
    <p:extLst>
      <p:ext uri="{BB962C8B-B14F-4D97-AF65-F5344CB8AC3E}">
        <p14:creationId xmlns:p14="http://schemas.microsoft.com/office/powerpoint/2010/main" val="3609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Programming Concepts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Variables </a:t>
            </a:r>
            <a:r>
              <a:rPr lang="en-US" sz="2000" dirty="0" smtClean="0"/>
              <a:t>– places </a:t>
            </a:r>
            <a:r>
              <a:rPr lang="en-US" sz="2000" dirty="0"/>
              <a:t>to store values (such as numbers or </a:t>
            </a:r>
            <a:r>
              <a:rPr lang="en-US" sz="2000" dirty="0" smtClean="0"/>
              <a:t>text)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global 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turtle &amp; patch 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local variables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b="1" dirty="0"/>
              <a:t>G</a:t>
            </a:r>
            <a:r>
              <a:rPr lang="en-US" sz="2000" b="1" dirty="0" smtClean="0"/>
              <a:t>lobal </a:t>
            </a:r>
            <a:r>
              <a:rPr lang="en-US" sz="2000" b="1" dirty="0"/>
              <a:t>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only </a:t>
            </a:r>
            <a:r>
              <a:rPr lang="en-US" sz="2000" dirty="0"/>
              <a:t>one value for the variable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every </a:t>
            </a:r>
            <a:r>
              <a:rPr lang="en-US" sz="2000" dirty="0"/>
              <a:t>agent can access </a:t>
            </a:r>
            <a:r>
              <a:rPr lang="en-US" sz="2000" dirty="0" smtClean="0"/>
              <a:t>it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Turtle </a:t>
            </a:r>
            <a:r>
              <a:rPr lang="en-US" sz="2000" b="1" dirty="0"/>
              <a:t>&amp; patch 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each </a:t>
            </a:r>
            <a:r>
              <a:rPr lang="en-US" sz="2000" dirty="0"/>
              <a:t>turtle/patch has its own value for every turtle/patch </a:t>
            </a:r>
            <a:r>
              <a:rPr lang="en-US" sz="2000" dirty="0" smtClean="0"/>
              <a:t>variable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b="1" dirty="0"/>
              <a:t>L</a:t>
            </a:r>
            <a:r>
              <a:rPr lang="en-US" sz="2000" b="1" dirty="0" smtClean="0"/>
              <a:t>ocal variables</a:t>
            </a:r>
            <a:endParaRPr lang="en-US" sz="2000" b="1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defined </a:t>
            </a:r>
            <a:r>
              <a:rPr lang="en-US" sz="2000" dirty="0"/>
              <a:t>and accessible only inside a procedure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scope </a:t>
            </a:r>
            <a:r>
              <a:rPr lang="en-US" sz="2000" dirty="0"/>
              <a:t>= narrowest square brackets or procedure itself</a:t>
            </a:r>
          </a:p>
        </p:txBody>
      </p:sp>
    </p:spTree>
    <p:extLst>
      <p:ext uri="{BB962C8B-B14F-4D97-AF65-F5344CB8AC3E}">
        <p14:creationId xmlns:p14="http://schemas.microsoft.com/office/powerpoint/2010/main" val="40596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Tutorial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Build Termite Module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/>
              <a:t>T</a:t>
            </a:r>
            <a:r>
              <a:rPr lang="en-US" sz="2800" dirty="0" smtClean="0"/>
              <a:t>wo buttons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Setup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dirty="0" smtClean="0"/>
              <a:t>observer</a:t>
            </a:r>
            <a:r>
              <a:rPr lang="en-US" sz="2400" dirty="0"/>
              <a:t>, </a:t>
            </a:r>
            <a:r>
              <a:rPr lang="en-US" sz="2400" dirty="0" smtClean="0"/>
              <a:t>once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Go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dirty="0" smtClean="0"/>
              <a:t>turtles</a:t>
            </a:r>
            <a:r>
              <a:rPr lang="en-US" sz="2400" dirty="0"/>
              <a:t>, </a:t>
            </a:r>
            <a:r>
              <a:rPr lang="en-US" sz="2400" dirty="0" smtClean="0"/>
              <a:t>forever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Two sliders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number</a:t>
            </a:r>
            <a:r>
              <a:rPr lang="en-US" sz="2800" dirty="0" smtClean="0"/>
              <a:t>1 </a:t>
            </a:r>
            <a:r>
              <a:rPr lang="en-US" sz="2800" dirty="0"/>
              <a:t>→300 </a:t>
            </a: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density</a:t>
            </a:r>
            <a:r>
              <a:rPr lang="en-US" sz="2800" dirty="0" smtClean="0"/>
              <a:t>0 </a:t>
            </a:r>
            <a:r>
              <a:rPr lang="en-US" sz="2800" dirty="0"/>
              <a:t>→100</a:t>
            </a:r>
            <a:r>
              <a:rPr lang="en-US" sz="2800" dirty="0" smtClean="0"/>
              <a:t>%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endParaRPr lang="en-US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6" y="2057400"/>
            <a:ext cx="500802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Tutorial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382000" cy="557371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b="1" dirty="0"/>
              <a:t>R</a:t>
            </a:r>
            <a:r>
              <a:rPr lang="en-US" sz="2000" b="1" dirty="0" smtClean="0"/>
              <a:t>andomly </a:t>
            </a:r>
            <a:r>
              <a:rPr lang="en-US" sz="2000" b="1" dirty="0"/>
              <a:t>strew yellow wood chips (patches) with given </a:t>
            </a:r>
            <a:r>
              <a:rPr lang="en-US" sz="2000" b="1" dirty="0" smtClean="0"/>
              <a:t>density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1800" dirty="0" smtClean="0"/>
              <a:t>to setup-chips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ask patches [ </a:t>
            </a:r>
            <a:r>
              <a:rPr lang="en-US" sz="1800" dirty="0"/>
              <a:t>if random-float 100 &lt; </a:t>
            </a:r>
            <a:r>
              <a:rPr lang="en-US" sz="1800" b="1" dirty="0" smtClean="0"/>
              <a:t>density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[ </a:t>
            </a:r>
            <a:r>
              <a:rPr lang="en-US" sz="1800" dirty="0"/>
              <a:t>set </a:t>
            </a:r>
            <a:r>
              <a:rPr lang="en-US" sz="1800" dirty="0" err="1"/>
              <a:t>pcolor</a:t>
            </a:r>
            <a:r>
              <a:rPr lang="en-US" sz="1800" dirty="0"/>
              <a:t> yellow ] </a:t>
            </a:r>
            <a:r>
              <a:rPr lang="en-US" sz="1800" dirty="0" smtClean="0"/>
              <a:t>]</a:t>
            </a:r>
          </a:p>
          <a:p>
            <a:pPr marL="0" indent="0">
              <a:buNone/>
            </a:pPr>
            <a:r>
              <a:rPr lang="en-US" sz="1800" dirty="0" smtClean="0"/>
              <a:t>end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to </a:t>
            </a:r>
            <a:r>
              <a:rPr lang="en-US" sz="1800" dirty="0" smtClean="0"/>
              <a:t>setup-termites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create-turtles number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ask </a:t>
            </a:r>
            <a:r>
              <a:rPr lang="en-US" sz="1800" dirty="0"/>
              <a:t>turtles [ set color </a:t>
            </a:r>
            <a:r>
              <a:rPr lang="en-US" sz="1800" dirty="0" smtClean="0"/>
              <a:t>white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setxy</a:t>
            </a:r>
            <a:r>
              <a:rPr lang="en-US" sz="1800" dirty="0" smtClean="0"/>
              <a:t> </a:t>
            </a:r>
            <a:r>
              <a:rPr lang="en-US" sz="1800" dirty="0"/>
              <a:t>random-float </a:t>
            </a:r>
            <a:r>
              <a:rPr lang="en-US" sz="1800" dirty="0" smtClean="0"/>
              <a:t>screen-size-x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random-float </a:t>
            </a:r>
            <a:r>
              <a:rPr lang="en-US" sz="1800" dirty="0"/>
              <a:t>screen-size-y </a:t>
            </a:r>
            <a:r>
              <a:rPr lang="en-US" sz="1800" dirty="0" smtClean="0"/>
              <a:t>]</a:t>
            </a:r>
          </a:p>
          <a:p>
            <a:pPr marL="0" indent="0">
              <a:buNone/>
            </a:pPr>
            <a:r>
              <a:rPr lang="en-US" sz="1800" dirty="0" smtClean="0"/>
              <a:t>end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to </a:t>
            </a:r>
            <a:r>
              <a:rPr lang="en-US" sz="1800" dirty="0" smtClean="0"/>
              <a:t>setup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ca</a:t>
            </a:r>
            <a:r>
              <a:rPr lang="en-US" sz="1800" dirty="0" smtClean="0"/>
              <a:t> </a:t>
            </a:r>
            <a:r>
              <a:rPr lang="en-US" sz="1800" dirty="0"/>
              <a:t>setup-chips </a:t>
            </a:r>
            <a:r>
              <a:rPr lang="en-US" sz="1800" dirty="0" smtClean="0"/>
              <a:t>setup-termites</a:t>
            </a:r>
          </a:p>
          <a:p>
            <a:pPr marL="0" indent="0">
              <a:buNone/>
            </a:pPr>
            <a:r>
              <a:rPr lang="en-US" sz="1800" dirty="0" smtClean="0"/>
              <a:t>end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76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Easy-to-use </a:t>
            </a:r>
            <a:r>
              <a:rPr lang="en-US" sz="2400" dirty="0"/>
              <a:t>application development </a:t>
            </a:r>
            <a:r>
              <a:rPr lang="en-US" sz="2400" dirty="0" smtClean="0"/>
              <a:t>environment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Opening </a:t>
            </a:r>
            <a:r>
              <a:rPr lang="en-US" sz="2400" dirty="0"/>
              <a:t>simulations and playing with </a:t>
            </a:r>
            <a:r>
              <a:rPr lang="en-US" sz="2400" dirty="0" smtClean="0"/>
              <a:t>them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Creating </a:t>
            </a:r>
            <a:r>
              <a:rPr lang="en-US" sz="2400" dirty="0"/>
              <a:t>custom models: quickly testing hypotheses about self-organized systems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Models </a:t>
            </a:r>
            <a:r>
              <a:rPr lang="en-US" sz="2400" dirty="0"/>
              <a:t>library: large collection of pre-written simulations in natural and social sciences that can be used and </a:t>
            </a:r>
            <a:r>
              <a:rPr lang="en-US" sz="2400" dirty="0" smtClean="0"/>
              <a:t>modified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Simple </a:t>
            </a:r>
            <a:r>
              <a:rPr lang="en-US" sz="2400" dirty="0"/>
              <a:t>scripting language </a:t>
            </a:r>
            <a:r>
              <a:rPr lang="en-US" sz="2400" dirty="0" smtClean="0"/>
              <a:t>&amp; User-friendly </a:t>
            </a:r>
            <a:r>
              <a:rPr lang="en-US" sz="2400" dirty="0"/>
              <a:t>graphical interface</a:t>
            </a:r>
          </a:p>
        </p:txBody>
      </p:sp>
    </p:spTree>
    <p:extLst>
      <p:ext uri="{BB962C8B-B14F-4D97-AF65-F5344CB8AC3E}">
        <p14:creationId xmlns:p14="http://schemas.microsoft.com/office/powerpoint/2010/main" val="10494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Tutorial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Termites </a:t>
            </a:r>
            <a:r>
              <a:rPr lang="en-US" sz="2000" dirty="0"/>
              <a:t>(turtles) follow 3 rules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1 look </a:t>
            </a:r>
            <a:r>
              <a:rPr lang="en-US" sz="2000" dirty="0"/>
              <a:t>around for a wood chip and pick it up </a:t>
            </a:r>
          </a:p>
          <a:p>
            <a:pPr marL="0" indent="0">
              <a:buNone/>
            </a:pPr>
            <a:r>
              <a:rPr lang="en-US" sz="2000" dirty="0" smtClean="0"/>
              <a:t>2 </a:t>
            </a:r>
            <a:r>
              <a:rPr lang="en-US" sz="2000" dirty="0"/>
              <a:t>look around for a pile of wood chips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 </a:t>
            </a:r>
            <a:r>
              <a:rPr lang="en-US" sz="2000" dirty="0"/>
              <a:t>look around for an empty spot in the pile and drop off the chip </a:t>
            </a:r>
            <a:endParaRPr lang="en-US" sz="2000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to go               </a:t>
            </a:r>
            <a:r>
              <a:rPr lang="en-US" sz="2000" i="1" dirty="0"/>
              <a:t>; turtle </a:t>
            </a:r>
            <a:r>
              <a:rPr lang="en-US" sz="2000" i="1" dirty="0" smtClean="0"/>
              <a:t>code</a:t>
            </a:r>
          </a:p>
          <a:p>
            <a:pPr marL="0" indent="0">
              <a:buNone/>
            </a:pPr>
            <a:r>
              <a:rPr lang="en-US" sz="2000" dirty="0" smtClean="0"/>
              <a:t>   pick-up-chip</a:t>
            </a:r>
          </a:p>
          <a:p>
            <a:pPr marL="0" indent="0">
              <a:buNone/>
            </a:pPr>
            <a:r>
              <a:rPr lang="en-US" sz="2000" dirty="0" smtClean="0"/>
              <a:t>   find-new-pile</a:t>
            </a:r>
          </a:p>
          <a:p>
            <a:pPr marL="0" indent="0">
              <a:buNone/>
            </a:pPr>
            <a:r>
              <a:rPr lang="en-US" sz="2000" dirty="0" smtClean="0"/>
              <a:t>   drop-off-chip</a:t>
            </a:r>
          </a:p>
          <a:p>
            <a:pPr marL="0" indent="0">
              <a:buNone/>
            </a:pPr>
            <a:r>
              <a:rPr lang="en-US" sz="2000" dirty="0" smtClean="0"/>
              <a:t>end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76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Tutorial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Variables </a:t>
            </a:r>
            <a:r>
              <a:rPr lang="en-US" sz="2000" dirty="0" smtClean="0"/>
              <a:t>– places </a:t>
            </a:r>
            <a:r>
              <a:rPr lang="en-US" sz="2000" dirty="0"/>
              <a:t>to store values (such as numbers or </a:t>
            </a:r>
            <a:r>
              <a:rPr lang="en-US" sz="2000" dirty="0" smtClean="0"/>
              <a:t>text)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global 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turtle &amp; patch 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local variables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b="1" dirty="0"/>
              <a:t>G</a:t>
            </a:r>
            <a:r>
              <a:rPr lang="en-US" sz="2000" b="1" dirty="0" smtClean="0"/>
              <a:t>lobal </a:t>
            </a:r>
            <a:r>
              <a:rPr lang="en-US" sz="2000" b="1" dirty="0"/>
              <a:t>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only </a:t>
            </a:r>
            <a:r>
              <a:rPr lang="en-US" sz="2000" dirty="0"/>
              <a:t>one value for the variable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every </a:t>
            </a:r>
            <a:r>
              <a:rPr lang="en-US" sz="2000" dirty="0"/>
              <a:t>agent can access </a:t>
            </a:r>
            <a:r>
              <a:rPr lang="en-US" sz="2000" dirty="0" smtClean="0"/>
              <a:t>it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Turtle </a:t>
            </a:r>
            <a:r>
              <a:rPr lang="en-US" sz="2000" b="1" dirty="0"/>
              <a:t>&amp; patch 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each </a:t>
            </a:r>
            <a:r>
              <a:rPr lang="en-US" sz="2000" dirty="0"/>
              <a:t>turtle/patch has its own value for every turtle/patch </a:t>
            </a:r>
            <a:r>
              <a:rPr lang="en-US" sz="2000" dirty="0" smtClean="0"/>
              <a:t>variable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b="1" dirty="0"/>
              <a:t>L</a:t>
            </a:r>
            <a:r>
              <a:rPr lang="en-US" sz="2000" b="1" dirty="0" smtClean="0"/>
              <a:t>ocal variables</a:t>
            </a:r>
            <a:endParaRPr lang="en-US" sz="2000" b="1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defined </a:t>
            </a:r>
            <a:r>
              <a:rPr lang="en-US" sz="2000" dirty="0"/>
              <a:t>and accessible only inside a procedure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scope </a:t>
            </a:r>
            <a:r>
              <a:rPr lang="en-US" sz="2000" dirty="0"/>
              <a:t>= narrowest square brackets or procedure itself</a:t>
            </a:r>
          </a:p>
        </p:txBody>
      </p:sp>
    </p:spTree>
    <p:extLst>
      <p:ext uri="{BB962C8B-B14F-4D97-AF65-F5344CB8AC3E}">
        <p14:creationId xmlns:p14="http://schemas.microsoft.com/office/powerpoint/2010/main" val="32076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Tutorial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Variables </a:t>
            </a:r>
            <a:r>
              <a:rPr lang="en-US" sz="2000" dirty="0" smtClean="0"/>
              <a:t>– places </a:t>
            </a:r>
            <a:r>
              <a:rPr lang="en-US" sz="2000" dirty="0"/>
              <a:t>to store values (such as numbers or </a:t>
            </a:r>
            <a:r>
              <a:rPr lang="en-US" sz="2000" dirty="0" smtClean="0"/>
              <a:t>text)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global 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turtle &amp; patch 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local variables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b="1" dirty="0"/>
              <a:t>G</a:t>
            </a:r>
            <a:r>
              <a:rPr lang="en-US" sz="2000" b="1" dirty="0" smtClean="0"/>
              <a:t>lobal </a:t>
            </a:r>
            <a:r>
              <a:rPr lang="en-US" sz="2000" b="1" dirty="0"/>
              <a:t>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only </a:t>
            </a:r>
            <a:r>
              <a:rPr lang="en-US" sz="2000" dirty="0"/>
              <a:t>one value for the variable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every </a:t>
            </a:r>
            <a:r>
              <a:rPr lang="en-US" sz="2000" dirty="0"/>
              <a:t>agent can access </a:t>
            </a:r>
            <a:r>
              <a:rPr lang="en-US" sz="2000" dirty="0" smtClean="0"/>
              <a:t>it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Turtle </a:t>
            </a:r>
            <a:r>
              <a:rPr lang="en-US" sz="2000" b="1" dirty="0"/>
              <a:t>&amp; patch variables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each </a:t>
            </a:r>
            <a:r>
              <a:rPr lang="en-US" sz="2000" dirty="0"/>
              <a:t>turtle/patch has its own value for every turtle/patch </a:t>
            </a:r>
            <a:r>
              <a:rPr lang="en-US" sz="2000" dirty="0" smtClean="0"/>
              <a:t>variable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b="1" dirty="0"/>
              <a:t>L</a:t>
            </a:r>
            <a:r>
              <a:rPr lang="en-US" sz="2000" b="1" dirty="0" smtClean="0"/>
              <a:t>ocal variables</a:t>
            </a:r>
            <a:endParaRPr lang="en-US" sz="2000" b="1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defined </a:t>
            </a:r>
            <a:r>
              <a:rPr lang="en-US" sz="2000" dirty="0"/>
              <a:t>and accessible only inside a procedure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scope </a:t>
            </a:r>
            <a:r>
              <a:rPr lang="en-US" sz="2000" dirty="0"/>
              <a:t>= narrowest square brackets or procedure itself</a:t>
            </a:r>
          </a:p>
        </p:txBody>
      </p:sp>
    </p:spTree>
    <p:extLst>
      <p:ext uri="{BB962C8B-B14F-4D97-AF65-F5344CB8AC3E}">
        <p14:creationId xmlns:p14="http://schemas.microsoft.com/office/powerpoint/2010/main" val="32076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r>
              <a:rPr lang="en-US" sz="3600" b="1" dirty="0" smtClean="0"/>
              <a:t>History</a:t>
            </a:r>
          </a:p>
          <a:p>
            <a:endParaRPr lang="en-US" sz="36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/>
              <a:t>LOGO (</a:t>
            </a:r>
            <a:r>
              <a:rPr lang="en-US" sz="2400" b="1" dirty="0" err="1"/>
              <a:t>Papert</a:t>
            </a:r>
            <a:r>
              <a:rPr lang="en-US" sz="2400" b="1" dirty="0"/>
              <a:t> &amp; </a:t>
            </a:r>
            <a:r>
              <a:rPr lang="en-US" sz="2400" b="1" dirty="0" err="1"/>
              <a:t>Minsky</a:t>
            </a:r>
            <a:r>
              <a:rPr lang="en-US" sz="2400" b="1" dirty="0"/>
              <a:t>, </a:t>
            </a:r>
            <a:r>
              <a:rPr lang="en-US" sz="2400" b="1" dirty="0" smtClean="0"/>
              <a:t>1967)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heory </a:t>
            </a:r>
            <a:r>
              <a:rPr lang="en-US" sz="2000" dirty="0"/>
              <a:t>of education based on Piaget’s </a:t>
            </a:r>
            <a:r>
              <a:rPr lang="en-US" sz="2000" dirty="0" smtClean="0"/>
              <a:t>constructionism </a:t>
            </a:r>
            <a:r>
              <a:rPr lang="en-US" sz="2000" dirty="0"/>
              <a:t>(“hands-on” creation and test of concepts)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imple </a:t>
            </a:r>
            <a:r>
              <a:rPr lang="en-US" sz="2000" dirty="0"/>
              <a:t>language derived from LISP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urtle </a:t>
            </a:r>
            <a:r>
              <a:rPr lang="en-US" sz="2000" dirty="0"/>
              <a:t>graphics and exploration of “</a:t>
            </a:r>
            <a:r>
              <a:rPr lang="en-US" sz="2000" dirty="0" err="1"/>
              <a:t>microworlds</a:t>
            </a:r>
            <a:r>
              <a:rPr lang="en-US" sz="2000" dirty="0"/>
              <a:t>”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err="1"/>
              <a:t>StarLogo</a:t>
            </a:r>
            <a:r>
              <a:rPr lang="en-US" sz="2400" b="1" dirty="0"/>
              <a:t> (</a:t>
            </a:r>
            <a:r>
              <a:rPr lang="en-US" sz="2400" b="1" dirty="0" err="1"/>
              <a:t>Resnick</a:t>
            </a:r>
            <a:r>
              <a:rPr lang="en-US" sz="2400" b="1" dirty="0"/>
              <a:t>, 1991), </a:t>
            </a:r>
            <a:r>
              <a:rPr lang="en-US" sz="2400" b="1" dirty="0" err="1"/>
              <a:t>MacStarLogo</a:t>
            </a:r>
            <a:r>
              <a:rPr lang="en-US" sz="2400" b="1" dirty="0"/>
              <a:t>, </a:t>
            </a:r>
            <a:r>
              <a:rPr lang="en-US" sz="2400" b="1" dirty="0" err="1"/>
              <a:t>StarLogoT</a:t>
            </a: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gent-based </a:t>
            </a:r>
            <a:r>
              <a:rPr lang="en-US" sz="2000" dirty="0"/>
              <a:t>simulation language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xploring </a:t>
            </a:r>
            <a:r>
              <a:rPr lang="en-US" sz="2000" dirty="0"/>
              <a:t>the behavior of decentralized </a:t>
            </a:r>
            <a:r>
              <a:rPr lang="en-US" sz="2000" dirty="0" smtClean="0"/>
              <a:t>systems through </a:t>
            </a:r>
            <a:r>
              <a:rPr lang="en-US" sz="2000" dirty="0"/>
              <a:t>concurrent programming of 100s of </a:t>
            </a:r>
            <a:r>
              <a:rPr lang="en-US" sz="2000" dirty="0" smtClean="0"/>
              <a:t>turtles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1638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r>
              <a:rPr lang="en-US" sz="3600" b="1" dirty="0" smtClean="0"/>
              <a:t>History</a:t>
            </a:r>
          </a:p>
          <a:p>
            <a:endParaRPr lang="en-US" sz="36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err="1"/>
              <a:t>NetLogo</a:t>
            </a:r>
            <a:r>
              <a:rPr lang="en-US" sz="2400" b="1" dirty="0"/>
              <a:t> (</a:t>
            </a:r>
            <a:r>
              <a:rPr lang="en-US" sz="2400" b="1" dirty="0" err="1"/>
              <a:t>Wilensky</a:t>
            </a:r>
            <a:r>
              <a:rPr lang="en-US" sz="2400" b="1" dirty="0"/>
              <a:t>, 1999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urther </a:t>
            </a:r>
            <a:r>
              <a:rPr lang="en-US" sz="2400" dirty="0"/>
              <a:t>extending </a:t>
            </a:r>
            <a:r>
              <a:rPr lang="en-US" sz="2400" dirty="0" err="1"/>
              <a:t>StarLogo</a:t>
            </a:r>
            <a:r>
              <a:rPr lang="en-US" sz="2400" dirty="0"/>
              <a:t> (continuous </a:t>
            </a:r>
            <a:r>
              <a:rPr lang="en-US" sz="2400" dirty="0" smtClean="0"/>
              <a:t>turtle coordinates</a:t>
            </a:r>
            <a:r>
              <a:rPr lang="en-US" sz="2400" dirty="0"/>
              <a:t>, cross-platform, networking, etc.)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Most </a:t>
            </a:r>
            <a:r>
              <a:rPr lang="en-US" sz="2400" dirty="0"/>
              <a:t>popular today (growing cooperative library </a:t>
            </a:r>
            <a:r>
              <a:rPr lang="en-US" sz="2400" dirty="0" smtClean="0"/>
              <a:t>of models</a:t>
            </a:r>
            <a:r>
              <a:rPr lang="en-US" sz="2400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47" y="4191000"/>
            <a:ext cx="25431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382000" cy="5573713"/>
          </a:xfrm>
        </p:spPr>
        <p:txBody>
          <a:bodyPr/>
          <a:lstStyle/>
          <a:p>
            <a:r>
              <a:rPr lang="en-US" sz="3600" b="1" dirty="0" smtClean="0"/>
              <a:t>World of </a:t>
            </a:r>
            <a:r>
              <a:rPr lang="en-US" sz="3600" b="1" dirty="0" err="1" smtClean="0"/>
              <a:t>NetLogo</a:t>
            </a:r>
            <a:endParaRPr lang="en-US" sz="3600" b="1" dirty="0" smtClean="0"/>
          </a:p>
          <a:p>
            <a:endParaRPr lang="en-US" sz="36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/>
              <a:t>NetLogo</a:t>
            </a:r>
            <a:r>
              <a:rPr lang="en-US" sz="2400" b="1" dirty="0" smtClean="0"/>
              <a:t> </a:t>
            </a:r>
            <a:r>
              <a:rPr lang="en-US" sz="2400" b="1" dirty="0"/>
              <a:t>is a 2-D world made of </a:t>
            </a:r>
            <a:r>
              <a:rPr lang="en-US" sz="2400" b="1" u="sng" dirty="0"/>
              <a:t>4</a:t>
            </a:r>
            <a:r>
              <a:rPr lang="en-US" sz="2400" b="1" dirty="0" smtClean="0"/>
              <a:t> </a:t>
            </a:r>
            <a:r>
              <a:rPr lang="en-US" sz="2400" b="1" dirty="0"/>
              <a:t>kinds of </a:t>
            </a:r>
            <a:r>
              <a:rPr lang="en-US" sz="2400" b="1" dirty="0" smtClean="0"/>
              <a:t>agents: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i="1" dirty="0" smtClean="0"/>
              <a:t>patches </a:t>
            </a:r>
            <a:r>
              <a:rPr lang="en-US" sz="2400" dirty="0" smtClean="0"/>
              <a:t>– make </a:t>
            </a:r>
            <a:r>
              <a:rPr lang="en-US" sz="2400" dirty="0"/>
              <a:t>up the background or “landscape”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i="1" dirty="0" smtClean="0"/>
              <a:t>turtles </a:t>
            </a:r>
            <a:r>
              <a:rPr lang="en-US" sz="2400" dirty="0"/>
              <a:t>– move around on top of the patches </a:t>
            </a:r>
            <a:endParaRPr lang="en-US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b="1" i="1" dirty="0" smtClean="0"/>
              <a:t>observer </a:t>
            </a:r>
            <a:r>
              <a:rPr lang="en-US" sz="2400" dirty="0"/>
              <a:t>– oversees everything going on in the world </a:t>
            </a:r>
            <a:endParaRPr lang="en-US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400" b="1" i="1" dirty="0"/>
              <a:t>links</a:t>
            </a:r>
            <a:r>
              <a:rPr lang="en-US" sz="2400" dirty="0" smtClean="0"/>
              <a:t> – agents that connect two turtles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 smtClean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i="1" dirty="0"/>
              <a:t>p</a:t>
            </a:r>
            <a:r>
              <a:rPr lang="en-US" sz="2400" i="1" dirty="0" smtClean="0"/>
              <a:t>atch-only </a:t>
            </a:r>
            <a:r>
              <a:rPr lang="en-US" sz="2400" i="1" dirty="0"/>
              <a:t>m</a:t>
            </a:r>
            <a:r>
              <a:rPr lang="en-US" sz="2400" i="1" dirty="0" smtClean="0"/>
              <a:t>odels </a:t>
            </a:r>
            <a:endParaRPr lang="en-US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7" y="44958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4495800"/>
            <a:ext cx="1384867" cy="138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486400"/>
          </a:xfrm>
        </p:spPr>
        <p:txBody>
          <a:bodyPr/>
          <a:lstStyle/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pPr marL="0" indent="0" algn="ctr">
              <a:buNone/>
            </a:pPr>
            <a:r>
              <a:rPr lang="en-US" sz="2400" i="1" dirty="0"/>
              <a:t>turtle-only </a:t>
            </a:r>
            <a:r>
              <a:rPr lang="en-US" sz="2400" i="1" dirty="0" smtClean="0"/>
              <a:t>models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turtle &amp; patch </a:t>
            </a:r>
            <a:r>
              <a:rPr lang="en-US" sz="2400" i="1" dirty="0"/>
              <a:t>models</a:t>
            </a:r>
          </a:p>
          <a:p>
            <a:pPr marL="0" indent="0" algn="ctr">
              <a:buNone/>
            </a:pPr>
            <a:endParaRPr lang="en-US" sz="24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15" y="1018086"/>
            <a:ext cx="192976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21" y="1018086"/>
            <a:ext cx="2090646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15" y="3658394"/>
            <a:ext cx="1929765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55" y="3658394"/>
            <a:ext cx="2055812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Graphic Interface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r>
              <a:rPr lang="en-US" sz="3600" b="1" dirty="0" smtClean="0"/>
              <a:t>Controls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A</a:t>
            </a:r>
            <a:r>
              <a:rPr lang="en-US" sz="2400" dirty="0" smtClean="0"/>
              <a:t>llow </a:t>
            </a:r>
            <a:r>
              <a:rPr lang="en-US" sz="2400" dirty="0"/>
              <a:t>to run and control the flow of </a:t>
            </a:r>
            <a:r>
              <a:rPr lang="en-US" sz="2400" dirty="0" smtClean="0"/>
              <a:t>execution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buttons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command center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b="1" dirty="0" smtClean="0"/>
              <a:t>Buttons - </a:t>
            </a:r>
            <a:r>
              <a:rPr lang="en-US" sz="2000" dirty="0"/>
              <a:t>i</a:t>
            </a:r>
            <a:r>
              <a:rPr lang="en-US" sz="2000" dirty="0" smtClean="0"/>
              <a:t>nitialize</a:t>
            </a:r>
            <a:r>
              <a:rPr lang="en-US" sz="2000" dirty="0"/>
              <a:t>, start, stop, step through the model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“</a:t>
            </a:r>
            <a:r>
              <a:rPr lang="en-US" sz="2000" u="sng" dirty="0"/>
              <a:t>once</a:t>
            </a:r>
            <a:r>
              <a:rPr lang="en-US" sz="2000" dirty="0"/>
              <a:t>” buttons execute one action (one piece of code)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“</a:t>
            </a:r>
            <a:r>
              <a:rPr lang="en-US" sz="2000" u="sng" dirty="0"/>
              <a:t>forever</a:t>
            </a:r>
            <a:r>
              <a:rPr lang="en-US" sz="2000" dirty="0"/>
              <a:t>” buttons repeat the same action (the same piece of code) until pressed again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b="1" dirty="0"/>
              <a:t>C</a:t>
            </a:r>
            <a:r>
              <a:rPr lang="en-US" sz="2000" b="1" dirty="0" smtClean="0"/>
              <a:t>ommand </a:t>
            </a:r>
            <a:r>
              <a:rPr lang="en-US" sz="2000" b="1" dirty="0"/>
              <a:t>center </a:t>
            </a:r>
            <a:r>
              <a:rPr lang="en-US" sz="2000" dirty="0"/>
              <a:t>– ask observer, patches or turtles to </a:t>
            </a:r>
            <a:r>
              <a:rPr lang="en-US" sz="2000" dirty="0" smtClean="0"/>
              <a:t>execute specific </a:t>
            </a:r>
            <a:r>
              <a:rPr lang="en-US" sz="2000" dirty="0"/>
              <a:t>commands “on the fly”</a:t>
            </a:r>
          </a:p>
          <a:p>
            <a:endParaRPr lang="en-US" sz="36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97588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9282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507038"/>
            <a:ext cx="28098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257800"/>
          </a:xfrm>
        </p:spPr>
        <p:txBody>
          <a:bodyPr/>
          <a:lstStyle/>
          <a:p>
            <a:r>
              <a:rPr lang="en-US" sz="3600" b="1" dirty="0" smtClean="0"/>
              <a:t>Settings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Allow </a:t>
            </a:r>
            <a:r>
              <a:rPr lang="en-US" sz="2400" dirty="0"/>
              <a:t>to modify </a:t>
            </a:r>
            <a:r>
              <a:rPr lang="en-US" sz="2400" dirty="0" smtClean="0"/>
              <a:t>parameters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/>
              <a:t>sliders 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s</a:t>
            </a:r>
            <a:r>
              <a:rPr lang="en-US" sz="2400" dirty="0" smtClean="0"/>
              <a:t>witches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c</a:t>
            </a:r>
            <a:r>
              <a:rPr lang="en-US" sz="2400" dirty="0" smtClean="0"/>
              <a:t>hoosers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sliders </a:t>
            </a:r>
            <a:r>
              <a:rPr lang="en-US" sz="2400" dirty="0"/>
              <a:t>– adjust a quantity from </a:t>
            </a:r>
            <a:r>
              <a:rPr lang="en-US" sz="2400" i="1" dirty="0"/>
              <a:t>min </a:t>
            </a:r>
            <a:r>
              <a:rPr lang="en-US" sz="2400" dirty="0"/>
              <a:t>to </a:t>
            </a:r>
            <a:r>
              <a:rPr lang="en-US" sz="2400" i="1" dirty="0"/>
              <a:t>max </a:t>
            </a:r>
            <a:r>
              <a:rPr lang="en-US" sz="2400" dirty="0"/>
              <a:t>by </a:t>
            </a:r>
            <a:r>
              <a:rPr lang="en-US" sz="2400" dirty="0" smtClean="0"/>
              <a:t>an </a:t>
            </a:r>
            <a:r>
              <a:rPr lang="en-US" sz="2400" i="1" dirty="0" smtClean="0"/>
              <a:t>increment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 algn="ctr">
              <a:buNone/>
            </a:pPr>
            <a:r>
              <a:rPr lang="en-US" sz="1800" i="1" dirty="0" smtClean="0"/>
              <a:t>initial-number-sheep </a:t>
            </a:r>
            <a:r>
              <a:rPr lang="en-US" sz="1800" i="1" dirty="0"/>
              <a:t>= 82 </a:t>
            </a:r>
            <a:endParaRPr lang="en-US" sz="1800" i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switches </a:t>
            </a:r>
            <a:r>
              <a:rPr lang="en-US" sz="2400" dirty="0"/>
              <a:t>– set a Boolean variable (</a:t>
            </a:r>
            <a:r>
              <a:rPr lang="en-US" sz="2400" dirty="0" smtClean="0"/>
              <a:t>true/false)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1800" i="1" dirty="0"/>
              <a:t>show-energy? = false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41069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58" y="5336311"/>
            <a:ext cx="1732973" cy="42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57800"/>
          </a:xfrm>
        </p:spPr>
        <p:txBody>
          <a:bodyPr/>
          <a:lstStyle/>
          <a:p>
            <a:r>
              <a:rPr lang="en-US" sz="3600" b="1" dirty="0" smtClean="0"/>
              <a:t>Settings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choosers</a:t>
            </a:r>
            <a:r>
              <a:rPr lang="en-US" sz="3600" b="1" dirty="0"/>
              <a:t> </a:t>
            </a:r>
            <a:r>
              <a:rPr lang="en-US" sz="2400" dirty="0"/>
              <a:t>– select a value from a </a:t>
            </a:r>
            <a:r>
              <a:rPr lang="en-US" sz="2400" dirty="0" smtClean="0"/>
              <a:t>list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 marL="0" indent="0" algn="ctr">
              <a:buNone/>
            </a:pPr>
            <a:r>
              <a:rPr lang="en-US" sz="1800" i="1" dirty="0"/>
              <a:t>file = “Beats/seth2.csv”</a:t>
            </a:r>
          </a:p>
          <a:p>
            <a:endParaRPr lang="en-US" sz="36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5" y="2362200"/>
            <a:ext cx="197084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1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1011</Words>
  <Application>Microsoft Office PowerPoint</Application>
  <PresentationFormat>On-screen Show (4:3)</PresentationFormat>
  <Paragraphs>288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Default Design</vt:lpstr>
      <vt:lpstr>Image</vt:lpstr>
      <vt:lpstr>What is NetLogo</vt:lpstr>
      <vt:lpstr>What is NetLogo</vt:lpstr>
      <vt:lpstr>What is NetLogo</vt:lpstr>
      <vt:lpstr>What is NetLogo</vt:lpstr>
      <vt:lpstr>What is NetLogo</vt:lpstr>
      <vt:lpstr>What is NetLogo</vt:lpstr>
      <vt:lpstr>Graphic Interface</vt:lpstr>
      <vt:lpstr>What is NetLogo</vt:lpstr>
      <vt:lpstr>What is NetLogo</vt:lpstr>
      <vt:lpstr>What is NetLogo</vt:lpstr>
      <vt:lpstr>What is NetLogo</vt:lpstr>
      <vt:lpstr>Programming Concepts</vt:lpstr>
      <vt:lpstr>Programming Concepts</vt:lpstr>
      <vt:lpstr>Programming Concepts</vt:lpstr>
      <vt:lpstr>Programming Concepts</vt:lpstr>
      <vt:lpstr>Programming Concepts</vt:lpstr>
      <vt:lpstr>Programming Concepts</vt:lpstr>
      <vt:lpstr>Tutorial</vt:lpstr>
      <vt:lpstr>Tutorial</vt:lpstr>
      <vt:lpstr>Tutorial</vt:lpstr>
      <vt:lpstr>Tutorial</vt:lpstr>
      <vt:lpstr>Tutorial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Zechun</dc:creator>
  <cp:lastModifiedBy>Christoph Eick</cp:lastModifiedBy>
  <cp:revision>10</cp:revision>
  <dcterms:created xsi:type="dcterms:W3CDTF">2006-08-16T00:00:00Z</dcterms:created>
  <dcterms:modified xsi:type="dcterms:W3CDTF">2012-03-22T22:12:24Z</dcterms:modified>
</cp:coreProperties>
</file>