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7" r:id="rId2"/>
    <p:sldId id="270" r:id="rId3"/>
    <p:sldId id="271" r:id="rId4"/>
    <p:sldId id="272" r:id="rId5"/>
  </p:sldIdLst>
  <p:sldSz cx="9144000" cy="6858000" type="letter"/>
  <p:notesSz cx="6858000" cy="9144000"/>
  <p:kinsoku lang="ja-JP" invalStChars="" invalEndChars="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626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391275" y="8750300"/>
            <a:ext cx="396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pPr algn="r"/>
            <a:fld id="{63A0EED2-EF65-4E74-BB85-1BFA1BBEBB9C}" type="slidenum">
              <a:rPr lang="en-US" sz="1400" i="1"/>
              <a:pPr algn="r"/>
              <a:t>‹#›</a:t>
            </a:fld>
            <a:endParaRPr lang="en-US" sz="1400" i="1"/>
          </a:p>
        </p:txBody>
      </p:sp>
    </p:spTree>
    <p:extLst>
      <p:ext uri="{BB962C8B-B14F-4D97-AF65-F5344CB8AC3E}">
        <p14:creationId xmlns:p14="http://schemas.microsoft.com/office/powerpoint/2010/main" val="7327010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391275" y="8750300"/>
            <a:ext cx="396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pPr algn="r"/>
            <a:fld id="{23F8C671-428D-44EC-960A-8F21C17099E5}" type="slidenum">
              <a:rPr lang="en-US" sz="1400" i="1"/>
              <a:pPr algn="r"/>
              <a:t>‹#›</a:t>
            </a:fld>
            <a:endParaRPr lang="en-US" sz="1400" i="1"/>
          </a:p>
        </p:txBody>
      </p:sp>
    </p:spTree>
    <p:extLst>
      <p:ext uri="{BB962C8B-B14F-4D97-AF65-F5344CB8AC3E}">
        <p14:creationId xmlns:p14="http://schemas.microsoft.com/office/powerpoint/2010/main" val="23470011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1638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1638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1638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1638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087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170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05650" y="438150"/>
            <a:ext cx="1962150" cy="6038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438150"/>
            <a:ext cx="5734050" cy="6038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623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486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0011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828800"/>
            <a:ext cx="38481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828800"/>
            <a:ext cx="38481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415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576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325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0928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76160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88064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3" name="Group 9"/>
          <p:cNvGrpSpPr>
            <a:grpSpLocks/>
          </p:cNvGrpSpPr>
          <p:nvPr/>
        </p:nvGrpSpPr>
        <p:grpSpPr bwMode="auto">
          <a:xfrm>
            <a:off x="236538" y="0"/>
            <a:ext cx="8896350" cy="6845300"/>
            <a:chOff x="149" y="0"/>
            <a:chExt cx="5604" cy="4312"/>
          </a:xfrm>
        </p:grpSpPr>
        <p:sp>
          <p:nvSpPr>
            <p:cNvPr id="1026" name="Rectangle 2"/>
            <p:cNvSpPr>
              <a:spLocks noChangeArrowheads="1"/>
            </p:cNvSpPr>
            <p:nvPr/>
          </p:nvSpPr>
          <p:spPr bwMode="auto">
            <a:xfrm>
              <a:off x="149" y="0"/>
              <a:ext cx="150" cy="4312"/>
            </a:xfrm>
            <a:prstGeom prst="rect">
              <a:avLst/>
            </a:prstGeom>
            <a:gradFill rotWithShape="0">
              <a:gsLst>
                <a:gs pos="0">
                  <a:srgbClr val="C0C0C0">
                    <a:gamma/>
                    <a:shade val="49804"/>
                    <a:invGamma/>
                  </a:srgbClr>
                </a:gs>
                <a:gs pos="100000">
                  <a:srgbClr val="C0C0C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>
              <a:off x="277" y="0"/>
              <a:ext cx="235" cy="2940"/>
            </a:xfrm>
            <a:prstGeom prst="rect">
              <a:avLst/>
            </a:prstGeom>
            <a:gradFill rotWithShape="0">
              <a:gsLst>
                <a:gs pos="0">
                  <a:srgbClr val="C0C0C0">
                    <a:gamma/>
                    <a:shade val="49804"/>
                    <a:invGamma/>
                  </a:srgbClr>
                </a:gs>
                <a:gs pos="100000">
                  <a:srgbClr val="C0C0C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203" y="0"/>
              <a:ext cx="682" cy="2112"/>
            </a:xfrm>
            <a:prstGeom prst="rect">
              <a:avLst/>
            </a:prstGeom>
            <a:gradFill rotWithShape="0">
              <a:gsLst>
                <a:gs pos="0">
                  <a:srgbClr val="C0C0C0">
                    <a:gamma/>
                    <a:shade val="49804"/>
                    <a:invGamma/>
                  </a:srgbClr>
                </a:gs>
                <a:gs pos="100000">
                  <a:srgbClr val="C0C0C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256" y="0"/>
              <a:ext cx="192" cy="24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>
              <a:off x="373" y="924"/>
              <a:ext cx="331" cy="76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320" y="888"/>
              <a:ext cx="5433" cy="84"/>
            </a:xfrm>
            <a:prstGeom prst="rect">
              <a:avLst/>
            </a:prstGeom>
            <a:gradFill rotWithShape="0">
              <a:gsLst>
                <a:gs pos="0">
                  <a:srgbClr val="C0C0C0">
                    <a:gamma/>
                    <a:shade val="49804"/>
                    <a:invGamma/>
                  </a:srgbClr>
                </a:gs>
                <a:gs pos="100000">
                  <a:srgbClr val="C0C0C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" name="Line 8"/>
            <p:cNvSpPr>
              <a:spLocks noChangeShapeType="1"/>
            </p:cNvSpPr>
            <p:nvPr/>
          </p:nvSpPr>
          <p:spPr bwMode="auto">
            <a:xfrm>
              <a:off x="153" y="888"/>
              <a:ext cx="5596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438150"/>
            <a:ext cx="73152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828800"/>
            <a:ext cx="78486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First Level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15875" y="6626327"/>
            <a:ext cx="3165475" cy="274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>
            <a:spAutoFit/>
          </a:bodyPr>
          <a:lstStyle/>
          <a:p>
            <a:r>
              <a:rPr lang="en-US" sz="1200" i="1" dirty="0"/>
              <a:t>Ch. </a:t>
            </a:r>
            <a:r>
              <a:rPr lang="en-US" sz="1200" i="1" dirty="0" err="1"/>
              <a:t>Eick</a:t>
            </a:r>
            <a:r>
              <a:rPr lang="en-US" sz="1200" i="1" dirty="0"/>
              <a:t>: </a:t>
            </a:r>
            <a:r>
              <a:rPr lang="en-US" sz="1200" i="1" dirty="0" smtClean="0"/>
              <a:t>SWI Book Chapter</a:t>
            </a:r>
            <a:endParaRPr lang="en-US" sz="1200" i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n"/>
        <a:defRPr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1600" i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 i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1600" i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 i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 i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 i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 i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 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oragin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-7ijI-g4jH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38150"/>
            <a:ext cx="8382000" cy="628650"/>
          </a:xfrm>
          <a:noFill/>
          <a:ln/>
        </p:spPr>
        <p:txBody>
          <a:bodyPr/>
          <a:lstStyle/>
          <a:p>
            <a:r>
              <a:rPr lang="en-US" dirty="0"/>
              <a:t>         </a:t>
            </a:r>
            <a:r>
              <a:rPr lang="en-US" dirty="0" smtClean="0"/>
              <a:t>Swarm Intelligence Book Chapter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1524000"/>
            <a:ext cx="7620000" cy="4953000"/>
          </a:xfrm>
          <a:noFill/>
          <a:ln/>
        </p:spPr>
        <p:txBody>
          <a:bodyPr/>
          <a:lstStyle/>
          <a:p>
            <a:r>
              <a:rPr lang="en-US" dirty="0" smtClean="0"/>
              <a:t>“the swarm seems more intelligent than the individual in it”; insects: “the swarm exhibits behavior that individual members cannot”</a:t>
            </a:r>
            <a:endParaRPr lang="en-US" dirty="0"/>
          </a:p>
          <a:p>
            <a:r>
              <a:rPr lang="en-US" dirty="0" err="1" smtClean="0"/>
              <a:t>Stigmergy</a:t>
            </a:r>
            <a:r>
              <a:rPr lang="en-US" dirty="0" smtClean="0"/>
              <a:t>: indirect communication (using signs or clues placed in the environment)</a:t>
            </a:r>
          </a:p>
          <a:p>
            <a:r>
              <a:rPr lang="en-US" dirty="0" smtClean="0"/>
              <a:t>SWI: Cooperative efforts of groups of agents….</a:t>
            </a:r>
            <a:endParaRPr lang="en-US" dirty="0"/>
          </a:p>
          <a:p>
            <a:pPr lvl="1"/>
            <a:r>
              <a:rPr lang="en-US" dirty="0" smtClean="0"/>
              <a:t>Agents are autonomous and </a:t>
            </a:r>
            <a:r>
              <a:rPr lang="en-US" dirty="0" smtClean="0"/>
              <a:t>operate in parallel</a:t>
            </a:r>
          </a:p>
          <a:p>
            <a:pPr lvl="1"/>
            <a:r>
              <a:rPr lang="en-US" dirty="0" smtClean="0"/>
              <a:t>Little or no centralized control</a:t>
            </a:r>
          </a:p>
          <a:p>
            <a:pPr lvl="1"/>
            <a:r>
              <a:rPr lang="en-US" dirty="0" err="1" smtClean="0"/>
              <a:t>Stigmergy</a:t>
            </a:r>
            <a:r>
              <a:rPr lang="en-US" dirty="0" smtClean="0"/>
              <a:t> (indirect communication)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Usually </a:t>
            </a:r>
            <a:r>
              <a:rPr lang="en-US" dirty="0" smtClean="0">
                <a:solidFill>
                  <a:srgbClr val="00B050"/>
                </a:solidFill>
              </a:rPr>
              <a:t>use simple </a:t>
            </a:r>
            <a:r>
              <a:rPr lang="en-US" dirty="0" smtClean="0">
                <a:solidFill>
                  <a:srgbClr val="00B050"/>
                </a:solidFill>
              </a:rPr>
              <a:t>rules </a:t>
            </a:r>
          </a:p>
          <a:p>
            <a:pPr lvl="1"/>
            <a:r>
              <a:rPr lang="en-US" dirty="0" smtClean="0"/>
              <a:t>…</a:t>
            </a:r>
          </a:p>
          <a:p>
            <a:r>
              <a:rPr lang="en-US" dirty="0" smtClean="0"/>
              <a:t>Learning </a:t>
            </a:r>
            <a:r>
              <a:rPr lang="en-US" dirty="0"/>
              <a:t>from foraging: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en.wikipedia.org/wiki/Foraging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Stigmergy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Stimulating material triggers response in the termite workers; as the configuration changes, this change triggers a different response</a:t>
            </a:r>
          </a:p>
          <a:p>
            <a:pPr lvl="1"/>
            <a:r>
              <a:rPr lang="en-US" dirty="0" smtClean="0"/>
              <a:t>Pheromone (already covered before)</a:t>
            </a:r>
          </a:p>
          <a:p>
            <a:pPr lvl="1"/>
            <a:r>
              <a:rPr lang="en-US" dirty="0" smtClean="0"/>
              <a:t>Nest-building: The Structure influences the </a:t>
            </a:r>
            <a:r>
              <a:rPr lang="en-US" dirty="0" smtClean="0"/>
              <a:t>actions of the individual </a:t>
            </a:r>
            <a:r>
              <a:rPr lang="en-US" dirty="0" smtClean="0"/>
              <a:t>that </a:t>
            </a:r>
            <a:r>
              <a:rPr lang="en-US" dirty="0" smtClean="0"/>
              <a:t>reads </a:t>
            </a:r>
            <a:r>
              <a:rPr lang="en-US" dirty="0" smtClean="0"/>
              <a:t>it</a:t>
            </a:r>
          </a:p>
          <a:p>
            <a:endParaRPr lang="en-US" dirty="0" smtClean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38150"/>
            <a:ext cx="8382000" cy="628650"/>
          </a:xfrm>
          <a:noFill/>
          <a:ln/>
        </p:spPr>
        <p:txBody>
          <a:bodyPr/>
          <a:lstStyle/>
          <a:p>
            <a:r>
              <a:rPr lang="en-US" dirty="0"/>
              <a:t>         </a:t>
            </a:r>
            <a:r>
              <a:rPr lang="en-US" dirty="0" smtClean="0"/>
              <a:t>Swarm Intelligence Book Chapter II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1524000"/>
            <a:ext cx="7620000" cy="4953000"/>
          </a:xfrm>
          <a:noFill/>
          <a:ln/>
        </p:spPr>
        <p:txBody>
          <a:bodyPr/>
          <a:lstStyle/>
          <a:p>
            <a:r>
              <a:rPr lang="en-US" dirty="0" smtClean="0"/>
              <a:t>Natural Clustering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Ant cemeteries; ant eggs and micro larvae are sorted in rings by age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Simple Agent Rule for clustering (as witnessed in the </a:t>
            </a:r>
            <a:r>
              <a:rPr lang="en-US" dirty="0" err="1" smtClean="0"/>
              <a:t>NetLogo</a:t>
            </a:r>
            <a:r>
              <a:rPr lang="en-US" dirty="0" smtClean="0"/>
              <a:t> Program):</a:t>
            </a:r>
          </a:p>
          <a:p>
            <a:pPr marL="1200150" lvl="2" indent="-342900">
              <a:buFont typeface="+mj-lt"/>
              <a:buAutoNum type="alphaLcPeriod"/>
            </a:pPr>
            <a:r>
              <a:rPr lang="en-US" dirty="0" smtClean="0"/>
              <a:t>Pick up single corpse</a:t>
            </a:r>
          </a:p>
          <a:p>
            <a:pPr marL="1200150" lvl="2" indent="-342900">
              <a:buFont typeface="+mj-lt"/>
              <a:buAutoNum type="alphaLcPeriod"/>
            </a:pPr>
            <a:r>
              <a:rPr lang="en-US" dirty="0" smtClean="0"/>
              <a:t>Move away</a:t>
            </a:r>
          </a:p>
          <a:p>
            <a:pPr marL="1200150" lvl="2" indent="-342900">
              <a:buFont typeface="+mj-lt"/>
              <a:buAutoNum type="alphaLcPeriod"/>
            </a:pPr>
            <a:r>
              <a:rPr lang="en-US" dirty="0" smtClean="0"/>
              <a:t>Find an area with </a:t>
            </a:r>
            <a:r>
              <a:rPr lang="en-US" dirty="0" smtClean="0"/>
              <a:t>high density corpses</a:t>
            </a:r>
            <a:endParaRPr lang="en-US" dirty="0" smtClean="0"/>
          </a:p>
          <a:p>
            <a:pPr marL="400050"/>
            <a:r>
              <a:rPr lang="en-US" dirty="0" smtClean="0"/>
              <a:t>Termites build highly complex structures. How do they do it</a:t>
            </a:r>
          </a:p>
          <a:p>
            <a:pPr marL="800100" lvl="1"/>
            <a:r>
              <a:rPr lang="en-US" dirty="0" smtClean="0"/>
              <a:t>Micro rules</a:t>
            </a:r>
          </a:p>
          <a:p>
            <a:pPr marL="800100" lvl="1"/>
            <a:r>
              <a:rPr lang="en-US" dirty="0" smtClean="0"/>
              <a:t>Patterns observed by termites and other sensual input act as </a:t>
            </a:r>
            <a:r>
              <a:rPr lang="en-US" dirty="0" err="1" smtClean="0"/>
              <a:t>sigmergic</a:t>
            </a:r>
            <a:r>
              <a:rPr lang="en-US" dirty="0" smtClean="0"/>
              <a:t> </a:t>
            </a:r>
            <a:r>
              <a:rPr lang="en-US" dirty="0" smtClean="0"/>
              <a:t>trigger</a:t>
            </a:r>
          </a:p>
          <a:p>
            <a:pPr marL="800100" lvl="1"/>
            <a:r>
              <a:rPr lang="en-US" dirty="0" smtClean="0">
                <a:solidFill>
                  <a:srgbClr val="7030A0"/>
                </a:solidFill>
              </a:rPr>
              <a:t>I did not quite understand Figure4</a:t>
            </a:r>
            <a:r>
              <a:rPr lang="en-US" dirty="0" smtClean="0"/>
              <a:t>? Did you?</a:t>
            </a:r>
          </a:p>
          <a:p>
            <a:pPr marL="400050"/>
            <a:r>
              <a:rPr lang="en-US" dirty="0" smtClean="0"/>
              <a:t>Swarm robots: Small simple robots furnished with relatively non-sophisticated ways to communicate.</a:t>
            </a:r>
          </a:p>
          <a:p>
            <a:pPr marL="800100" lvl="1"/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10105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38150"/>
            <a:ext cx="8382000" cy="628650"/>
          </a:xfrm>
          <a:noFill/>
          <a:ln/>
        </p:spPr>
        <p:txBody>
          <a:bodyPr/>
          <a:lstStyle/>
          <a:p>
            <a:r>
              <a:rPr lang="en-US" dirty="0"/>
              <a:t>         </a:t>
            </a:r>
            <a:r>
              <a:rPr lang="en-US" dirty="0" smtClean="0"/>
              <a:t>Swarm Intelligence Book Chapter III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1524000"/>
            <a:ext cx="7620000" cy="4953000"/>
          </a:xfrm>
          <a:noFill/>
          <a:ln/>
        </p:spPr>
        <p:txBody>
          <a:bodyPr/>
          <a:lstStyle/>
          <a:p>
            <a:r>
              <a:rPr lang="en-US" dirty="0" smtClean="0"/>
              <a:t>Foraging</a:t>
            </a:r>
          </a:p>
          <a:p>
            <a:pPr lvl="1"/>
            <a:r>
              <a:rPr lang="en-US" dirty="0" smtClean="0"/>
              <a:t>“Get food without wasting too much energy”</a:t>
            </a:r>
          </a:p>
          <a:p>
            <a:pPr lvl="1"/>
            <a:r>
              <a:rPr lang="en-US" dirty="0" smtClean="0"/>
              <a:t>Bacterial Foraging:</a:t>
            </a:r>
          </a:p>
          <a:p>
            <a:pPr lvl="2"/>
            <a:r>
              <a:rPr lang="en-US" dirty="0" err="1" smtClean="0"/>
              <a:t>Chemotaxis</a:t>
            </a:r>
            <a:r>
              <a:rPr lang="en-US" dirty="0" smtClean="0"/>
              <a:t>: Movement along a chemical gradient</a:t>
            </a:r>
          </a:p>
          <a:p>
            <a:pPr lvl="2"/>
            <a:r>
              <a:rPr lang="en-US" dirty="0" smtClean="0"/>
              <a:t>Bacterium has </a:t>
            </a:r>
            <a:r>
              <a:rPr lang="en-US" dirty="0" smtClean="0"/>
              <a:t>two </a:t>
            </a:r>
            <a:r>
              <a:rPr lang="en-US" dirty="0" smtClean="0"/>
              <a:t>kind of movements: Tumble and run</a:t>
            </a:r>
          </a:p>
          <a:p>
            <a:pPr lvl="2"/>
            <a:r>
              <a:rPr lang="en-US" dirty="0" smtClean="0"/>
              <a:t>When encountering an increasing </a:t>
            </a:r>
            <a:r>
              <a:rPr lang="en-US" dirty="0" err="1" smtClean="0"/>
              <a:t>gradient</a:t>
            </a:r>
            <a:r>
              <a:rPr lang="en-US" dirty="0" err="1" smtClean="0">
                <a:sym typeface="Wingdings" pitchFamily="2" charset="2"/>
              </a:rPr>
              <a:t></a:t>
            </a:r>
            <a:r>
              <a:rPr lang="en-US" dirty="0" err="1" smtClean="0"/>
              <a:t>more</a:t>
            </a:r>
            <a:r>
              <a:rPr lang="en-US" dirty="0" smtClean="0"/>
              <a:t> </a:t>
            </a:r>
            <a:r>
              <a:rPr lang="en-US" dirty="0" smtClean="0"/>
              <a:t>running</a:t>
            </a:r>
          </a:p>
          <a:p>
            <a:pPr lvl="2"/>
            <a:r>
              <a:rPr lang="en-US" dirty="0" smtClean="0"/>
              <a:t>Additionally, bacteria secrete chemicals that attract each other like in particle </a:t>
            </a:r>
            <a:r>
              <a:rPr lang="en-US" dirty="0" smtClean="0"/>
              <a:t>swarms</a:t>
            </a:r>
          </a:p>
          <a:p>
            <a:pPr lvl="2"/>
            <a:r>
              <a:rPr lang="en-US" dirty="0" smtClean="0"/>
              <a:t>In summary uses some combination of exploration and exploitation</a:t>
            </a:r>
            <a:endParaRPr lang="en-US" dirty="0" smtClean="0"/>
          </a:p>
          <a:p>
            <a:pPr lvl="1"/>
            <a:r>
              <a:rPr lang="en-US" dirty="0" smtClean="0"/>
              <a:t>Bee Foraging:</a:t>
            </a:r>
          </a:p>
          <a:p>
            <a:pPr lvl="2"/>
            <a:r>
              <a:rPr lang="en-US" dirty="0" smtClean="0"/>
              <a:t>Waggle </a:t>
            </a:r>
            <a:r>
              <a:rPr lang="en-US" dirty="0"/>
              <a:t>dance (</a:t>
            </a:r>
            <a:r>
              <a:rPr lang="en-US" dirty="0">
                <a:hlinkClick r:id="rId3"/>
              </a:rPr>
              <a:t>http://www.youtube.com/watch?v=-</a:t>
            </a:r>
            <a:r>
              <a:rPr lang="en-US" dirty="0" smtClean="0">
                <a:hlinkClick r:id="rId3"/>
              </a:rPr>
              <a:t>7ijI-g4jHg</a:t>
            </a:r>
            <a:r>
              <a:rPr lang="en-US" dirty="0" smtClean="0"/>
              <a:t>  )</a:t>
            </a:r>
          </a:p>
          <a:p>
            <a:pPr lvl="3"/>
            <a:r>
              <a:rPr lang="en-US" dirty="0" err="1" smtClean="0"/>
              <a:t>Straightline</a:t>
            </a:r>
            <a:r>
              <a:rPr lang="en-US" dirty="0" smtClean="0"/>
              <a:t> Movement tells where the food is</a:t>
            </a:r>
          </a:p>
          <a:p>
            <a:pPr lvl="3"/>
            <a:r>
              <a:rPr lang="en-US" dirty="0" smtClean="0"/>
              <a:t>Duration of dance tells “quality/quantity of food source” </a:t>
            </a:r>
          </a:p>
          <a:p>
            <a:pPr lvl="3"/>
            <a:r>
              <a:rPr lang="en-US" dirty="0" smtClean="0"/>
              <a:t>Bees are allowed to sample the nectar (not during the dance)</a:t>
            </a:r>
          </a:p>
          <a:p>
            <a:pPr lvl="3"/>
            <a:r>
              <a:rPr lang="en-US" dirty="0" smtClean="0"/>
              <a:t>Depending on the quality of the dance other bees are or are not recruited in exploring the food source</a:t>
            </a:r>
          </a:p>
          <a:p>
            <a:pPr lvl="3"/>
            <a:r>
              <a:rPr lang="en-US" dirty="0" smtClean="0"/>
              <a:t>If the food source is good multiple bees will be performing the same dance. </a:t>
            </a:r>
          </a:p>
        </p:txBody>
      </p:sp>
    </p:spTree>
    <p:extLst>
      <p:ext uri="{BB962C8B-B14F-4D97-AF65-F5344CB8AC3E}">
        <p14:creationId xmlns:p14="http://schemas.microsoft.com/office/powerpoint/2010/main" val="22563969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38150"/>
            <a:ext cx="8382000" cy="628650"/>
          </a:xfrm>
          <a:noFill/>
          <a:ln/>
        </p:spPr>
        <p:txBody>
          <a:bodyPr/>
          <a:lstStyle/>
          <a:p>
            <a:r>
              <a:rPr lang="en-US" dirty="0"/>
              <a:t>         </a:t>
            </a:r>
            <a:r>
              <a:rPr lang="en-US" dirty="0" smtClean="0"/>
              <a:t>Swarm Intelligence Book Chapter IV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1524000"/>
            <a:ext cx="7620000" cy="4953000"/>
          </a:xfrm>
          <a:noFill/>
          <a:ln/>
        </p:spPr>
        <p:txBody>
          <a:bodyPr/>
          <a:lstStyle/>
          <a:p>
            <a:r>
              <a:rPr lang="en-US" sz="2000" dirty="0"/>
              <a:t>Flocking (already covered</a:t>
            </a:r>
            <a:r>
              <a:rPr lang="en-US" sz="2000" dirty="0" smtClean="0"/>
              <a:t>)</a:t>
            </a:r>
            <a:endParaRPr lang="en-US" sz="1900" dirty="0" smtClean="0"/>
          </a:p>
          <a:p>
            <a:r>
              <a:rPr lang="en-US" sz="1900" dirty="0" smtClean="0"/>
              <a:t>PSO </a:t>
            </a:r>
            <a:r>
              <a:rPr lang="en-US" sz="1900" dirty="0" smtClean="0"/>
              <a:t>(already covered). Simple version: New Vector (speed + direction) is computed dependent on </a:t>
            </a:r>
          </a:p>
          <a:p>
            <a:pPr lvl="1"/>
            <a:r>
              <a:rPr lang="en-US" sz="1900" dirty="0" smtClean="0"/>
              <a:t>Current Vector </a:t>
            </a:r>
          </a:p>
          <a:p>
            <a:pPr lvl="1"/>
            <a:r>
              <a:rPr lang="en-US" sz="1900" dirty="0" smtClean="0"/>
              <a:t>Personal Best multiplied by a random number in [0,2]</a:t>
            </a:r>
          </a:p>
          <a:p>
            <a:pPr lvl="1"/>
            <a:r>
              <a:rPr lang="en-US" sz="1900" dirty="0" smtClean="0"/>
              <a:t>Global Best multiplied by a random number in [0,2]</a:t>
            </a:r>
          </a:p>
          <a:p>
            <a:pPr marL="457200" lvl="1" indent="0">
              <a:buNone/>
            </a:pPr>
            <a:r>
              <a:rPr lang="en-US" sz="1900" dirty="0" smtClean="0"/>
              <a:t>and the position of the particle is updated by adding this vector to the current position</a:t>
            </a:r>
          </a:p>
          <a:p>
            <a:pPr lvl="1"/>
            <a:r>
              <a:rPr lang="en-US" sz="1900" dirty="0" smtClean="0"/>
              <a:t>PSO provides a significant contribution to optimization practice</a:t>
            </a:r>
          </a:p>
          <a:p>
            <a:r>
              <a:rPr lang="en-US" sz="1900" dirty="0" smtClean="0"/>
              <a:t>Current Trends:</a:t>
            </a:r>
          </a:p>
          <a:p>
            <a:pPr lvl="1"/>
            <a:r>
              <a:rPr lang="en-US" sz="1900" dirty="0" smtClean="0"/>
              <a:t>Hybrid algorithms</a:t>
            </a:r>
          </a:p>
          <a:p>
            <a:pPr lvl="1"/>
            <a:r>
              <a:rPr lang="en-US" sz="1900" dirty="0" smtClean="0"/>
              <a:t>A lot of new paper that approach optimization and multi-objective optimization using Multiple Swarms</a:t>
            </a:r>
          </a:p>
          <a:p>
            <a:pPr lvl="1"/>
            <a:r>
              <a:rPr lang="en-US" sz="1900" dirty="0" smtClean="0"/>
              <a:t>Some work that borrows ideas from bacterial foraging algorithms</a:t>
            </a:r>
          </a:p>
        </p:txBody>
      </p:sp>
    </p:spTree>
    <p:extLst>
      <p:ext uri="{BB962C8B-B14F-4D97-AF65-F5344CB8AC3E}">
        <p14:creationId xmlns:p14="http://schemas.microsoft.com/office/powerpoint/2010/main" val="24849724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ultbarc.ppt">
  <a:themeElements>
    <a:clrScheme name="">
      <a:dk1>
        <a:srgbClr val="000000"/>
      </a:dk1>
      <a:lt1>
        <a:srgbClr val="FFFFFF"/>
      </a:lt1>
      <a:dk2>
        <a:srgbClr val="000000"/>
      </a:dk2>
      <a:lt2>
        <a:srgbClr val="C8FEC8"/>
      </a:lt2>
      <a:accent1>
        <a:srgbClr val="A2FFA3"/>
      </a:accent1>
      <a:accent2>
        <a:srgbClr val="F35B1B"/>
      </a:accent2>
      <a:accent3>
        <a:srgbClr val="FFFFFF"/>
      </a:accent3>
      <a:accent4>
        <a:srgbClr val="000000"/>
      </a:accent4>
      <a:accent5>
        <a:srgbClr val="CEFFCE"/>
      </a:accent5>
      <a:accent6>
        <a:srgbClr val="DC5217"/>
      </a:accent6>
      <a:hlink>
        <a:srgbClr val="FC0128"/>
      </a:hlink>
      <a:folHlink>
        <a:srgbClr val="C0FEF9"/>
      </a:folHlink>
    </a:clrScheme>
    <a:fontScheme name="multbarc.ppt">
      <a:majorFont>
        <a:latin typeface="Times New Roman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ultbarc.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barc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ltbarc.pp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barc.pp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barc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barc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barc.pp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c:\msoffice\powerpnt\template\clrovrhd\multbarc.ppt</Template>
  <TotalTime>79</TotalTime>
  <Pages>14</Pages>
  <Words>467</Words>
  <Application>Microsoft Office PowerPoint</Application>
  <PresentationFormat>Letter Paper (8.5x11 in)</PresentationFormat>
  <Paragraphs>54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multbarc.ppt</vt:lpstr>
      <vt:lpstr>         Swarm Intelligence Book Chapter</vt:lpstr>
      <vt:lpstr>         Swarm Intelligence Book Chapter II</vt:lpstr>
      <vt:lpstr>         Swarm Intelligence Book Chapter III</vt:lpstr>
      <vt:lpstr>         Swarm Intelligence Book Chapter IV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Numerical Optimization</dc:title>
  <dc:creator>Department of Computer Science</dc:creator>
  <cp:lastModifiedBy>Christoph Eick</cp:lastModifiedBy>
  <cp:revision>24</cp:revision>
  <cp:lastPrinted>1995-03-08T12:39:14Z</cp:lastPrinted>
  <dcterms:created xsi:type="dcterms:W3CDTF">1995-03-06T12:04:52Z</dcterms:created>
  <dcterms:modified xsi:type="dcterms:W3CDTF">2012-04-05T15:41:29Z</dcterms:modified>
</cp:coreProperties>
</file>