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2" r:id="rId2"/>
    <p:sldId id="310" r:id="rId3"/>
    <p:sldId id="348" r:id="rId4"/>
    <p:sldId id="350" r:id="rId5"/>
    <p:sldId id="351" r:id="rId6"/>
    <p:sldId id="347" r:id="rId7"/>
    <p:sldId id="346" r:id="rId8"/>
    <p:sldId id="340" r:id="rId9"/>
    <p:sldId id="325" r:id="rId10"/>
    <p:sldId id="331" r:id="rId11"/>
    <p:sldId id="330" r:id="rId12"/>
    <p:sldId id="329" r:id="rId13"/>
    <p:sldId id="349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3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3300"/>
    <a:srgbClr val="996633"/>
    <a:srgbClr val="FFD869"/>
    <a:srgbClr val="FFCB37"/>
    <a:srgbClr val="CC9900"/>
    <a:srgbClr val="CCECFF"/>
    <a:srgbClr val="F1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99833" autoAdjust="0"/>
  </p:normalViewPr>
  <p:slideViewPr>
    <p:cSldViewPr>
      <p:cViewPr>
        <p:scale>
          <a:sx n="112" d="100"/>
          <a:sy n="112" d="100"/>
        </p:scale>
        <p:origin x="-28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52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860" y="-96"/>
      </p:cViewPr>
      <p:guideLst>
        <p:guide orient="horz" pos="293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>
            <a:lvl1pPr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4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>
            <a:lvl1pPr algn="r"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b" anchorCtr="0" compatLnSpc="1">
            <a:prstTxWarp prst="textNoShape">
              <a:avLst/>
            </a:prstTxWarp>
          </a:bodyPr>
          <a:lstStyle>
            <a:lvl1pPr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4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b" anchorCtr="0" compatLnSpc="1">
            <a:prstTxWarp prst="textNoShape">
              <a:avLst/>
            </a:prstTxWarp>
          </a:bodyPr>
          <a:lstStyle>
            <a:lvl1pPr algn="r"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fld id="{70E1CEC0-A8F9-4C52-9805-95F98692D6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365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>
            <a:lvl1pPr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6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>
            <a:lvl1pPr algn="r"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4" y="4422775"/>
            <a:ext cx="561657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376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b" anchorCtr="0" compatLnSpc="1">
            <a:prstTxWarp prst="textNoShape">
              <a:avLst/>
            </a:prstTxWarp>
          </a:bodyPr>
          <a:lstStyle>
            <a:lvl1pPr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6" y="8842376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b" anchorCtr="0" compatLnSpc="1">
            <a:prstTxWarp prst="textNoShape">
              <a:avLst/>
            </a:prstTxWarp>
          </a:bodyPr>
          <a:lstStyle>
            <a:lvl1pPr algn="r"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fld id="{35DE25F4-9211-4EE7-B854-50F92F750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6" eaLnBrk="1" hangingPunct="1"/>
            <a:fld id="{129237BA-0AD8-4E90-8599-8F57929951A9}" type="slidenum">
              <a:rPr lang="en-US" smtClean="0"/>
              <a:pPr defTabSz="914306"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1934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9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1436DE-2FE5-4CC2-96AC-75478399D572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77863"/>
            <a:ext cx="4735513" cy="3551237"/>
          </a:xfrm>
          <a:ln/>
        </p:spPr>
      </p:sp>
      <p:sp>
        <p:nvSpPr>
          <p:cNvPr id="30724" name="Notes Placeholder 4"/>
          <p:cNvSpPr>
            <a:spLocks noGrp="1"/>
          </p:cNvSpPr>
          <p:nvPr/>
        </p:nvSpPr>
        <p:spPr bwMode="auto">
          <a:xfrm>
            <a:off x="703264" y="4422775"/>
            <a:ext cx="56165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4" rIns="91870" bIns="45934"/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4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9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0680D-6DE6-45A3-8903-867A2406E590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77863"/>
            <a:ext cx="4735513" cy="3551237"/>
          </a:xfrm>
          <a:ln/>
        </p:spPr>
      </p:sp>
      <p:sp>
        <p:nvSpPr>
          <p:cNvPr id="31748" name="Notes Placeholder 4"/>
          <p:cNvSpPr>
            <a:spLocks noGrp="1"/>
          </p:cNvSpPr>
          <p:nvPr/>
        </p:nvSpPr>
        <p:spPr bwMode="auto">
          <a:xfrm>
            <a:off x="703264" y="4422775"/>
            <a:ext cx="56165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4" rIns="91870" bIns="45934"/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6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9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0680D-6DE6-45A3-8903-867A2406E590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77863"/>
            <a:ext cx="4735513" cy="3551237"/>
          </a:xfrm>
          <a:ln/>
        </p:spPr>
      </p:sp>
      <p:sp>
        <p:nvSpPr>
          <p:cNvPr id="31748" name="Notes Placeholder 4"/>
          <p:cNvSpPr>
            <a:spLocks noGrp="1"/>
          </p:cNvSpPr>
          <p:nvPr/>
        </p:nvSpPr>
        <p:spPr bwMode="auto">
          <a:xfrm>
            <a:off x="703264" y="4422775"/>
            <a:ext cx="56165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4" rIns="91870" bIns="45934"/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6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6" eaLnBrk="1" hangingPunct="1"/>
            <a:fld id="{7C945970-188E-42D7-AC46-B03A3B775EF8}" type="slidenum">
              <a:rPr lang="en-US" smtClean="0"/>
              <a:pPr defTabSz="914306"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991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6" eaLnBrk="1" hangingPunct="1"/>
            <a:fld id="{0891D992-04A7-465F-8D09-8944124A451D}" type="slidenum">
              <a:rPr lang="en-US" smtClean="0"/>
              <a:pPr defTabSz="914306"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569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09" indent="-233309"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D3DC4-DC20-104D-929F-90422689F2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6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09" indent="-233309"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D3DC4-DC20-104D-929F-90422689F2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0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6" eaLnBrk="1" hangingPunct="1"/>
            <a:fld id="{0891D992-04A7-465F-8D09-8944124A451D}" type="slidenum">
              <a:rPr lang="en-US" smtClean="0"/>
              <a:pPr defTabSz="914306"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569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6" eaLnBrk="1" hangingPunct="1"/>
            <a:fld id="{0891D992-04A7-465F-8D09-8944124A451D}" type="slidenum">
              <a:rPr lang="en-US" smtClean="0"/>
              <a:pPr defTabSz="914306"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790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E25F4-9211-4EE7-B854-50F92F7501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7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E25F4-9211-4EE7-B854-50F92F7501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100000">
                <a:srgbClr val="4F4F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Data Mining &amp; Machine Learning Group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 userDrawn="1"/>
        </p:nvGraphicFramePr>
        <p:xfrm>
          <a:off x="2057400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9" name="Image" r:id="rId3" imgW="393512" imgH="380818" progId="">
                  <p:embed/>
                </p:oleObj>
              </mc:Choice>
              <mc:Fallback>
                <p:oleObj name="Image" r:id="rId3" imgW="393512" imgH="380818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7969250" y="6553200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0000FF"/>
                </a:solidFill>
                <a:latin typeface="Arial Black" pitchFamily="34" charset="0"/>
              </a:rPr>
              <a:t>CS@</a:t>
            </a:r>
            <a:r>
              <a:rPr lang="en-US" sz="2000" smtClean="0">
                <a:solidFill>
                  <a:srgbClr val="FF0000"/>
                </a:solidFill>
                <a:latin typeface="Arial Black" pitchFamily="34" charset="0"/>
              </a:rPr>
              <a:t>UH</a:t>
            </a:r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0" y="6553200"/>
            <a:ext cx="152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500" b="1" smtClean="0">
                <a:solidFill>
                  <a:srgbClr val="E6E6E6"/>
                </a:solidFill>
              </a:rPr>
              <a:t>ACM-GIS08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3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6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9"/>
          <p:cNvSpPr>
            <a:spLocks noGrp="1"/>
          </p:cNvSpPr>
          <p:nvPr>
            <p:ph type="title"/>
          </p:nvPr>
        </p:nvSpPr>
        <p:spPr>
          <a:xfrm>
            <a:off x="1371339" y="156006"/>
            <a:ext cx="7545740" cy="75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0"/>
          </p:nvPr>
        </p:nvSpPr>
        <p:spPr>
          <a:xfrm>
            <a:off x="1531938" y="1263650"/>
            <a:ext cx="7107237" cy="31115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531938" y="4695825"/>
            <a:ext cx="7107237" cy="1870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8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49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9705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29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62C2143E-54B9-8545-9783-EC24B8D79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2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12" descr="UH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362200" y="6488113"/>
            <a:ext cx="360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</a:rPr>
              <a:t>Department of Computer 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410200"/>
          </a:xfrm>
        </p:spPr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8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76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60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30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93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" descr="UHLOGO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2362200" y="6488113"/>
            <a:ext cx="360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</a:rPr>
              <a:t>Department of Computer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  <p:sldLayoutId id="2147484428" r:id="rId14"/>
    <p:sldLayoutId id="2147484429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hyperlink" Target="http://www.bing.com/images/search?q=lamar+university+beaumont+logo&amp;id=977855B58A8262C420F12382CC38EC267E3CDACB&amp;FORM=IQFRB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en.wikipedia.org/wiki/Aerosol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pecial:BookSources/0-87371-615-9" TargetMode="External"/><Relationship Id="rId5" Type="http://schemas.openxmlformats.org/officeDocument/2006/relationships/hyperlink" Target="https://en.wikipedia.org/wiki/International_Standard_Book_Number" TargetMode="External"/><Relationship Id="rId10" Type="http://schemas.openxmlformats.org/officeDocument/2006/relationships/image" Target="../media/image9.gif"/><Relationship Id="rId4" Type="http://schemas.openxmlformats.org/officeDocument/2006/relationships/hyperlink" Target="https://en.wikipedia.org/wiki/Bioaerosol#cite_note-1" TargetMode="Externa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en.wikipedia.org/wiki/File:Iron_hydroxide_precipitate_in_stream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-9525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2015 Research Areas and Projects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39238" cy="5486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300" b="1" dirty="0" smtClean="0">
                <a:latin typeface="Bookman Old Style" pitchFamily="18" charset="0"/>
              </a:rPr>
              <a:t>Data Mining and Machine Learning Group (UH-DMML)</a:t>
            </a:r>
          </a:p>
          <a:p>
            <a:pPr marL="0" indent="0" eaLnBrk="1" hangingPunct="1">
              <a:buNone/>
            </a:pP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smtClean="0">
                <a:latin typeface="Bookman Old Style" pitchFamily="18" charset="0"/>
              </a:rPr>
              <a:t>   </a:t>
            </a:r>
            <a:r>
              <a:rPr lang="en-US" sz="2000" dirty="0" smtClean="0">
                <a:latin typeface="Bookman Old Style" pitchFamily="18" charset="0"/>
              </a:rPr>
              <a:t>Its research is focusing on: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2000" dirty="0" smtClean="0">
                <a:latin typeface="Bookman Old Style" pitchFamily="18" charset="0"/>
              </a:rPr>
              <a:t>Spatial Data Mining 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2000" dirty="0" smtClean="0">
                <a:latin typeface="Bookman Old Style" pitchFamily="18" charset="0"/>
              </a:rPr>
              <a:t>Clustering and Anomaly Detection 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2000" dirty="0" smtClean="0">
                <a:latin typeface="Bookman Old Style" pitchFamily="18" charset="0"/>
              </a:rPr>
              <a:t>Classification and Prediction 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2000" dirty="0" smtClean="0">
                <a:latin typeface="Bookman Old Style" pitchFamily="18" charset="0"/>
              </a:rPr>
              <a:t>GIS </a:t>
            </a:r>
          </a:p>
          <a:p>
            <a:pPr marL="0" indent="0" eaLnBrk="1" hangingPunct="1">
              <a:buNone/>
            </a:pPr>
            <a:r>
              <a:rPr lang="en-US" sz="2400" b="1" dirty="0" smtClean="0">
                <a:latin typeface="Bookman Old Style" pitchFamily="18" charset="0"/>
              </a:rPr>
              <a:t>2.   Current and Planned Projects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1800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Clustering </a:t>
            </a:r>
            <a:r>
              <a:rPr lang="en-US" sz="1800" dirty="0">
                <a:latin typeface="Bookman Old Style" panose="02050604050505020204" pitchFamily="18" charset="0"/>
                <a:cs typeface="Andalus" panose="02020603050405020304" pitchFamily="18" charset="-78"/>
              </a:rPr>
              <a:t>Algorithms with Plug-in Fitness Functions and Other Non-Traditional Clustering Approaches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1800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Analyzing and Doing Useful Things with Bio-aerosol Data </a:t>
            </a:r>
            <a:r>
              <a:rPr lang="en-US" sz="1400" b="1" dirty="0" smtClean="0">
                <a:solidFill>
                  <a:srgbClr val="66330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quite new</a:t>
            </a:r>
            <a:endParaRPr lang="en-US" sz="1400" b="1" dirty="0" smtClean="0">
              <a:latin typeface="Lucida Handwriting" panose="03010101010101010101" pitchFamily="66" charset="0"/>
              <a:cs typeface="Andalus" panose="02020603050405020304" pitchFamily="18" charset="-78"/>
            </a:endParaRP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1800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Using Mixture Models for Anomaly Detection and Change Analysis </a:t>
            </a:r>
            <a:r>
              <a:rPr lang="en-US" sz="1400" b="1" dirty="0">
                <a:solidFill>
                  <a:srgbClr val="66330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quite </a:t>
            </a:r>
            <a:r>
              <a:rPr lang="en-US" sz="1400" b="1" dirty="0" smtClean="0">
                <a:solidFill>
                  <a:srgbClr val="66330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new</a:t>
            </a:r>
            <a:endParaRPr lang="en-US" sz="1400" b="1" dirty="0">
              <a:latin typeface="Lucida Handwriting" panose="03010101010101010101" pitchFamily="66" charset="0"/>
              <a:cs typeface="Andalus" panose="02020603050405020304" pitchFamily="18" charset="-78"/>
            </a:endParaRP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1800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Interestingness Scoping </a:t>
            </a:r>
            <a:r>
              <a:rPr lang="en-US" sz="1800" dirty="0">
                <a:latin typeface="Bookman Old Style" panose="02050604050505020204" pitchFamily="18" charset="0"/>
                <a:cs typeface="Andalus" panose="02020603050405020304" pitchFamily="18" charset="-78"/>
              </a:rPr>
              <a:t>Algorithms for the Analysis of Spatial and </a:t>
            </a:r>
            <a:r>
              <a:rPr lang="en-US" sz="1800" dirty="0" err="1">
                <a:latin typeface="Bookman Old Style" panose="02050604050505020204" pitchFamily="18" charset="0"/>
                <a:cs typeface="Andalus" panose="02020603050405020304" pitchFamily="18" charset="-78"/>
              </a:rPr>
              <a:t>Spatio</a:t>
            </a:r>
            <a:r>
              <a:rPr lang="en-US" sz="1800" dirty="0">
                <a:latin typeface="Bookman Old Style" panose="02050604050505020204" pitchFamily="18" charset="0"/>
                <a:cs typeface="Andalus" panose="02020603050405020304" pitchFamily="18" charset="-78"/>
              </a:rPr>
              <a:t>-temporal </a:t>
            </a:r>
            <a:r>
              <a:rPr lang="en-US" sz="1800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Datasets 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1800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Taxonomy Generation—Learning Class Hierarchies from Training Data 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1800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Understanding, Preventing, and Recovery from Flooding </a:t>
            </a:r>
            <a:r>
              <a:rPr lang="en-US" sz="1400" b="1" dirty="0" smtClean="0">
                <a:solidFill>
                  <a:srgbClr val="66330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just starting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1800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Educational Data Mining (lead by </a:t>
            </a:r>
            <a:r>
              <a:rPr lang="en-US" sz="1800" i="1" dirty="0" err="1" smtClean="0">
                <a:latin typeface="Bookman Old Style" panose="02050604050505020204" pitchFamily="18" charset="0"/>
                <a:cs typeface="Andalus" panose="02020603050405020304" pitchFamily="18" charset="-78"/>
              </a:rPr>
              <a:t>Nouhad</a:t>
            </a:r>
            <a:r>
              <a:rPr lang="en-US" sz="1800" i="1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 </a:t>
            </a:r>
            <a:r>
              <a:rPr lang="en-US" sz="1800" i="1" dirty="0" err="1" smtClean="0">
                <a:latin typeface="Bookman Old Style" panose="02050604050505020204" pitchFamily="18" charset="0"/>
                <a:cs typeface="Andalus" panose="02020603050405020304" pitchFamily="18" charset="-78"/>
              </a:rPr>
              <a:t>Rizk</a:t>
            </a:r>
            <a:r>
              <a:rPr lang="en-US" sz="1800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)</a:t>
            </a:r>
            <a:endParaRPr lang="en-US" sz="1800" dirty="0" smtClean="0">
              <a:solidFill>
                <a:srgbClr val="C00000"/>
              </a:solidFill>
              <a:latin typeface="Bookman Old Style" panose="02050604050505020204" pitchFamily="18" charset="0"/>
              <a:cs typeface="Andalus" panose="02020603050405020304" pitchFamily="18" charset="-78"/>
            </a:endParaRPr>
          </a:p>
          <a:p>
            <a:pPr marL="400050" lvl="1" indent="0" eaLnBrk="1" hangingPunct="1">
              <a:buNone/>
            </a:pPr>
            <a:endParaRPr lang="en-US" sz="1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14400" lvl="1" indent="-514350" eaLnBrk="1" hangingPunct="1">
              <a:buFont typeface="Wingdings" pitchFamily="2" charset="2"/>
              <a:buNone/>
            </a:pP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864475" y="6473825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UH-DMML</a:t>
            </a:r>
          </a:p>
        </p:txBody>
      </p:sp>
      <p:pic>
        <p:nvPicPr>
          <p:cNvPr id="52226" name="Picture 2" descr="C:\Users\8yetula8\Pictures\ceic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8yetula8\Pictures\ceic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67" y="-16933"/>
            <a:ext cx="762000" cy="7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3175" y="-33338"/>
            <a:ext cx="9144000" cy="1023938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</a:rPr>
              <a:t>Helping Scientists to Make Sense </a:t>
            </a:r>
            <a:r>
              <a:rPr lang="en-US" sz="2600" b="1" dirty="0">
                <a:solidFill>
                  <a:srgbClr val="FFFF00"/>
                </a:solidFill>
              </a:rPr>
              <a:t>O</a:t>
            </a:r>
            <a:r>
              <a:rPr lang="en-US" sz="2600" b="1" dirty="0" smtClean="0">
                <a:solidFill>
                  <a:srgbClr val="FFFF00"/>
                </a:solidFill>
              </a:rPr>
              <a:t>ut of their Data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762000" y="2895600"/>
            <a:ext cx="42814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500">
                <a:cs typeface="Angsana New" pitchFamily="18" charset="-34"/>
              </a:rPr>
              <a:t>Figure 1: Co-location regions involving deep and</a:t>
            </a:r>
          </a:p>
          <a:p>
            <a:pPr eaLnBrk="1" hangingPunct="1"/>
            <a:r>
              <a:rPr lang="en-US" sz="1500">
                <a:cs typeface="Angsana New" pitchFamily="18" charset="-34"/>
              </a:rPr>
              <a:t>shallow ice on Mars</a:t>
            </a:r>
            <a:endParaRPr lang="th-TH" sz="1500">
              <a:cs typeface="Angsana New" pitchFamily="18" charset="-34"/>
            </a:endParaRPr>
          </a:p>
        </p:txBody>
      </p:sp>
      <p:pic>
        <p:nvPicPr>
          <p:cNvPr id="12293" name="Picture 13" descr="Mars-Co-l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0788"/>
            <a:ext cx="31242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9"/>
          <p:cNvSpPr txBox="1">
            <a:spLocks noChangeArrowheads="1"/>
          </p:cNvSpPr>
          <p:nvPr/>
        </p:nvSpPr>
        <p:spPr bwMode="auto">
          <a:xfrm>
            <a:off x="5181600" y="2911475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Figure 2: </a:t>
            </a:r>
            <a:r>
              <a:rPr lang="en-US" sz="1400" dirty="0" smtClean="0"/>
              <a:t>Interestingness hotspots where both income and CTR are high.</a:t>
            </a:r>
            <a:endParaRPr lang="en-US" sz="1400" dirty="0"/>
          </a:p>
        </p:txBody>
      </p:sp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71888"/>
            <a:ext cx="3429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2801938" y="5815013"/>
            <a:ext cx="34195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500" dirty="0">
                <a:cs typeface="Angsana New" pitchFamily="18" charset="-34"/>
              </a:rPr>
              <a:t>Figure 3: Mining </a:t>
            </a:r>
            <a:r>
              <a:rPr lang="en-US" sz="1500" dirty="0" smtClean="0">
                <a:cs typeface="Angsana New" pitchFamily="18" charset="-34"/>
              </a:rPr>
              <a:t>hurricane </a:t>
            </a:r>
            <a:r>
              <a:rPr lang="en-US" sz="1500" dirty="0">
                <a:cs typeface="Angsana New" pitchFamily="18" charset="-34"/>
              </a:rPr>
              <a:t>t</a:t>
            </a:r>
            <a:r>
              <a:rPr lang="en-US" sz="1500" dirty="0" smtClean="0">
                <a:cs typeface="Angsana New" pitchFamily="18" charset="-34"/>
              </a:rPr>
              <a:t>rajectories</a:t>
            </a:r>
            <a:endParaRPr lang="th-TH" sz="1500" dirty="0">
              <a:cs typeface="Angsana New" pitchFamily="18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30" y="1099185"/>
            <a:ext cx="3013869" cy="181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877705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UH-DMML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Some UH-DMML Graduates 1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227888" y="6488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Christoph F. </a:t>
            </a:r>
            <a:r>
              <a:rPr lang="en-US" dirty="0" err="1">
                <a:solidFill>
                  <a:srgbClr val="FF0000"/>
                </a:solidFill>
              </a:rPr>
              <a:t>Eick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2460625"/>
            <a:ext cx="4516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 algn="ctr"/>
            <a:r>
              <a:rPr lang="en-US" dirty="0"/>
              <a:t>Dr. Wei Ding,  </a:t>
            </a:r>
            <a:r>
              <a:rPr lang="en-US" dirty="0" smtClean="0"/>
              <a:t>Associate Professor, </a:t>
            </a:r>
            <a:r>
              <a:rPr lang="en-US" dirty="0"/>
              <a:t>Department of Computer Science, </a:t>
            </a:r>
            <a:r>
              <a:rPr lang="en-US" dirty="0">
                <a:solidFill>
                  <a:srgbClr val="FF0000"/>
                </a:solidFill>
              </a:rPr>
              <a:t>University of Massachusetts</a:t>
            </a:r>
            <a:r>
              <a:rPr lang="en-US" dirty="0"/>
              <a:t>, Boston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9" y="4565650"/>
            <a:ext cx="35163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3767045"/>
            <a:ext cx="766763" cy="75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0481" y="5029200"/>
            <a:ext cx="4719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Sharon M. Tuttle, Professor,</a:t>
            </a:r>
          </a:p>
          <a:p>
            <a:pPr algn="ctr" eaLnBrk="1" hangingPunct="1"/>
            <a:r>
              <a:rPr lang="en-US" dirty="0"/>
              <a:t>Department of Computer Science,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Humboldt State University</a:t>
            </a:r>
            <a:r>
              <a:rPr lang="en-US" dirty="0"/>
              <a:t>, Arcata, California</a:t>
            </a:r>
          </a:p>
        </p:txBody>
      </p:sp>
      <p:pic>
        <p:nvPicPr>
          <p:cNvPr id="5128" name="Picture 8" descr="untitled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69" y="1747838"/>
            <a:ext cx="3179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703763" y="23479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/>
              <a:t>Christopher T. </a:t>
            </a:r>
            <a:r>
              <a:rPr lang="en-US" dirty="0" err="1"/>
              <a:t>Ryu</a:t>
            </a:r>
            <a:r>
              <a:rPr lang="en-US" dirty="0"/>
              <a:t>, Professor, </a:t>
            </a:r>
          </a:p>
          <a:p>
            <a:pPr algn="ctr"/>
            <a:r>
              <a:rPr lang="en-US" dirty="0"/>
              <a:t>Department of Computer Science, </a:t>
            </a:r>
            <a:r>
              <a:rPr lang="en-US" dirty="0">
                <a:solidFill>
                  <a:srgbClr val="FF0000"/>
                </a:solidFill>
              </a:rPr>
              <a:t>California State University</a:t>
            </a:r>
            <a:r>
              <a:rPr lang="en-US" dirty="0"/>
              <a:t>, Fullerton</a:t>
            </a:r>
          </a:p>
        </p:txBody>
      </p:sp>
      <p:pic>
        <p:nvPicPr>
          <p:cNvPr id="5130" name="Picture 11" descr="http://t0.gstatic.com/images?q=tbn:ANd9GcTEoKgI3aLEGDgAC9IGs6xyMEvIyAELBLad3d4pVc1tftSJin4A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73125"/>
            <a:ext cx="1447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http://tse1.mm.bing.net/th?id=JN.uvnF0M%2bqJW95xgboBhAniA&amp;w=156&amp;h=105&amp;c=7&amp;rs=1&amp;qlt=90&amp;pid=3.1&amp;rm=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011082"/>
            <a:ext cx="14859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013213" y="5054600"/>
            <a:ext cx="38054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err="1" smtClean="0"/>
              <a:t>Sujing</a:t>
            </a:r>
            <a:r>
              <a:rPr lang="en-US" dirty="0" smtClean="0"/>
              <a:t> Wang, Assistant Professor</a:t>
            </a:r>
            <a:r>
              <a:rPr lang="en-US" dirty="0"/>
              <a:t>,</a:t>
            </a:r>
          </a:p>
          <a:p>
            <a:pPr algn="ctr" eaLnBrk="1" hangingPunct="1"/>
            <a:r>
              <a:rPr lang="en-US" dirty="0"/>
              <a:t>Department of Computer Science,</a:t>
            </a:r>
          </a:p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Lamar University</a:t>
            </a:r>
            <a:r>
              <a:rPr lang="en-US" dirty="0" smtClean="0"/>
              <a:t>, Beaumont,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Some UH-DMML Graduates 2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227888" y="6488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Christoph F. Eick</a:t>
            </a:r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439738" y="838200"/>
            <a:ext cx="8124825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Chun-sheng Chen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PhD Amazon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Chong Wang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MS Haliburton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Justin Thomas  </a:t>
            </a:r>
            <a:r>
              <a:rPr lang="en-US" dirty="0" smtClean="0">
                <a:latin typeface="+mj-lt"/>
              </a:rPr>
              <a:t>MS Section Supervisor at Johns Hopkins University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Applied Physics Laboratory</a:t>
            </a: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Mei-</a:t>
            </a:r>
            <a:r>
              <a:rPr lang="en-US" b="1" dirty="0" err="1" smtClean="0">
                <a:latin typeface="+mj-lt"/>
              </a:rPr>
              <a:t>kang</a:t>
            </a:r>
            <a:r>
              <a:rPr lang="en-US" b="1" dirty="0" smtClean="0">
                <a:latin typeface="+mj-lt"/>
              </a:rPr>
              <a:t> Wu </a:t>
            </a:r>
            <a:r>
              <a:rPr lang="en-US" dirty="0" smtClean="0">
                <a:latin typeface="+mj-lt"/>
              </a:rPr>
              <a:t>MS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Microsoft, Bellevue, Washington </a:t>
            </a:r>
            <a:endParaRPr lang="en-US" b="1" dirty="0" smtClean="0">
              <a:latin typeface="+mj-lt"/>
            </a:endParaRPr>
          </a:p>
          <a:p>
            <a:pPr eaLnBrk="1" hangingPunct="1">
              <a:defRPr/>
            </a:pPr>
            <a:endParaRPr lang="en-US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Jing Wang </a:t>
            </a:r>
            <a:r>
              <a:rPr lang="en-US" dirty="0" smtClean="0">
                <a:latin typeface="+mj-lt"/>
              </a:rPr>
              <a:t>MS AOL, California</a:t>
            </a: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b="1" dirty="0" err="1"/>
              <a:t>Rachsuda</a:t>
            </a:r>
            <a:r>
              <a:rPr lang="en-US" b="1" dirty="0"/>
              <a:t> </a:t>
            </a:r>
            <a:r>
              <a:rPr lang="en-US" b="1" dirty="0" err="1"/>
              <a:t>Jiamthapthaksin</a:t>
            </a:r>
            <a:r>
              <a:rPr lang="en-US" dirty="0"/>
              <a:t> </a:t>
            </a:r>
            <a:r>
              <a:rPr lang="en-US" dirty="0" smtClean="0"/>
              <a:t>PhD Faculty</a:t>
            </a:r>
            <a:r>
              <a:rPr lang="en-US" dirty="0"/>
              <a:t>, </a:t>
            </a:r>
            <a:r>
              <a:rPr lang="en-US" i="1" dirty="0"/>
              <a:t>Assumption University</a:t>
            </a:r>
            <a:r>
              <a:rPr lang="en-US" dirty="0"/>
              <a:t>, Bangkok, Thailand </a:t>
            </a:r>
            <a:endParaRPr lang="en-US" b="1" dirty="0"/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13670"/>
            <a:ext cx="719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0"/>
            <a:ext cx="4648200" cy="169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Students in the UH-DMML Research Group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877759" y="6465359"/>
            <a:ext cx="1274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UH-DMML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0" y="990600"/>
            <a:ext cx="9144000" cy="23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PhD Students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:</a:t>
            </a:r>
            <a:r>
              <a:rPr lang="en-US" b="1" dirty="0"/>
              <a:t> </a:t>
            </a:r>
            <a:r>
              <a:rPr lang="en-US" b="1" dirty="0" err="1"/>
              <a:t>Yongli</a:t>
            </a:r>
            <a:r>
              <a:rPr lang="en-US" b="1" dirty="0"/>
              <a:t> Zhang, </a:t>
            </a:r>
            <a:r>
              <a:rPr lang="en-US" b="1" dirty="0" err="1"/>
              <a:t>Fatih</a:t>
            </a:r>
            <a:r>
              <a:rPr lang="en-US" b="1" dirty="0"/>
              <a:t> </a:t>
            </a:r>
            <a:r>
              <a:rPr lang="en-US" b="1" dirty="0" err="1"/>
              <a:t>Akdag</a:t>
            </a:r>
            <a:r>
              <a:rPr lang="en-US" b="1" dirty="0"/>
              <a:t>, Nguyen Pham, Chong Wang </a:t>
            </a:r>
            <a:r>
              <a:rPr lang="en-US" b="1" dirty="0" smtClean="0"/>
              <a:t>and </a:t>
            </a:r>
            <a:r>
              <a:rPr lang="en-US" b="1" dirty="0"/>
              <a:t>Paul </a:t>
            </a:r>
            <a:r>
              <a:rPr lang="en-US" b="1" dirty="0" err="1"/>
              <a:t>Amalaman</a:t>
            </a:r>
            <a:r>
              <a:rPr lang="en-US" b="1" dirty="0"/>
              <a:t>. </a:t>
            </a:r>
            <a:endParaRPr lang="en-US" b="1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Master Students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b="1" dirty="0"/>
              <a:t>Puja </a:t>
            </a:r>
            <a:r>
              <a:rPr lang="en-US" b="1" dirty="0" err="1" smtClean="0"/>
              <a:t>Anchlia</a:t>
            </a:r>
            <a:r>
              <a:rPr lang="en-US" b="1" dirty="0" smtClean="0"/>
              <a:t>, </a:t>
            </a:r>
            <a:r>
              <a:rPr lang="en-US" b="1" dirty="0" err="1" smtClean="0"/>
              <a:t>Riny</a:t>
            </a:r>
            <a:r>
              <a:rPr lang="en-US" b="1" dirty="0" smtClean="0"/>
              <a:t> </a:t>
            </a:r>
            <a:r>
              <a:rPr lang="en-US" b="1" dirty="0" err="1" smtClean="0"/>
              <a:t>Hutapea</a:t>
            </a:r>
            <a:r>
              <a:rPr lang="en-US" b="1" dirty="0" smtClean="0"/>
              <a:t> and </a:t>
            </a:r>
            <a:r>
              <a:rPr lang="en-US" b="1" dirty="0" err="1" smtClean="0"/>
              <a:t>Rohit</a:t>
            </a:r>
            <a:r>
              <a:rPr lang="en-US" b="1" dirty="0" smtClean="0"/>
              <a:t> </a:t>
            </a:r>
            <a:r>
              <a:rPr lang="en-US" b="1" dirty="0" err="1" smtClean="0"/>
              <a:t>Jidagam</a:t>
            </a:r>
            <a:r>
              <a:rPr lang="en-US" b="1" smtClean="0"/>
              <a:t>.</a:t>
            </a:r>
            <a:endParaRPr lang="en-US" b="1" dirty="0" smtClean="0"/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endParaRPr lang="en-US" sz="800" b="1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Undergraduate Students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i="1" dirty="0" smtClean="0">
                <a:solidFill>
                  <a:srgbClr val="000000"/>
                </a:solidFill>
                <a:latin typeface="+mj-lt"/>
              </a:rPr>
              <a:t>none at the moment </a:t>
            </a:r>
            <a:endParaRPr lang="en-US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3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1. Non-Traditional Clustering Algorithms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134938" y="1647825"/>
            <a:ext cx="327501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Clustering Algorithms </a:t>
            </a:r>
          </a:p>
          <a:p>
            <a:pPr algn="ctr" eaLnBrk="1" hangingPunct="1"/>
            <a:r>
              <a:rPr lang="en-US"/>
              <a:t>With plug-in Fitness Functions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151216" y="1689100"/>
            <a:ext cx="186467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Mining</a:t>
            </a:r>
          </a:p>
          <a:p>
            <a:pPr algn="ctr" eaLnBrk="1" hangingPunct="1"/>
            <a:r>
              <a:rPr lang="en-US" dirty="0" err="1" smtClean="0"/>
              <a:t>Spatio</a:t>
            </a:r>
            <a:r>
              <a:rPr lang="en-US" dirty="0" smtClean="0"/>
              <a:t>-Temporal</a:t>
            </a:r>
          </a:p>
          <a:p>
            <a:pPr algn="ctr" eaLnBrk="1" hangingPunct="1"/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2852791" y="4382104"/>
            <a:ext cx="21351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Parallel Computing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331281" y="4217987"/>
            <a:ext cx="187743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Prototype-based</a:t>
            </a:r>
          </a:p>
          <a:p>
            <a:pPr algn="ctr" eaLnBrk="1" hangingPunct="1"/>
            <a:r>
              <a:rPr lang="en-US" dirty="0" smtClean="0"/>
              <a:t>Clustering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905000" y="533400"/>
            <a:ext cx="2743200" cy="1114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48200" y="533400"/>
            <a:ext cx="3124200" cy="1155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8200" idx="0"/>
          </p:cNvCxnSpPr>
          <p:nvPr/>
        </p:nvCxnSpPr>
        <p:spPr>
          <a:xfrm flipH="1">
            <a:off x="1270000" y="2293938"/>
            <a:ext cx="25400" cy="1924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199" idx="1"/>
            <a:endCxn id="8200" idx="3"/>
          </p:cNvCxnSpPr>
          <p:nvPr/>
        </p:nvCxnSpPr>
        <p:spPr>
          <a:xfrm flipH="1" flipV="1">
            <a:off x="2208718" y="4541153"/>
            <a:ext cx="644073" cy="25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828804" y="2896677"/>
            <a:ext cx="242893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Agglomerative</a:t>
            </a:r>
          </a:p>
          <a:p>
            <a:pPr algn="ctr" eaLnBrk="1" hangingPunct="1"/>
            <a:r>
              <a:rPr lang="en-US" dirty="0" smtClean="0"/>
              <a:t>Clustering Algorithms 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>
            <a:off x="1295400" y="2293938"/>
            <a:ext cx="533404" cy="925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199" idx="0"/>
            <a:endCxn id="17" idx="2"/>
          </p:cNvCxnSpPr>
          <p:nvPr/>
        </p:nvCxnSpPr>
        <p:spPr>
          <a:xfrm flipH="1" flipV="1">
            <a:off x="3043272" y="3543008"/>
            <a:ext cx="877113" cy="839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533400"/>
            <a:ext cx="0" cy="1114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3857185" y="1689100"/>
            <a:ext cx="2685351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Clustering Polygons and</a:t>
            </a:r>
          </a:p>
          <a:p>
            <a:pPr algn="ctr" eaLnBrk="1" hangingPunct="1"/>
            <a:r>
              <a:rPr lang="en-US" dirty="0" smtClean="0"/>
              <a:t>Trajectories</a:t>
            </a:r>
            <a:endParaRPr lang="en-US" dirty="0"/>
          </a:p>
        </p:txBody>
      </p:sp>
      <p:grpSp>
        <p:nvGrpSpPr>
          <p:cNvPr id="24" name="Group 6"/>
          <p:cNvGrpSpPr>
            <a:grpSpLocks noChangeAspect="1"/>
          </p:cNvGrpSpPr>
          <p:nvPr/>
        </p:nvGrpSpPr>
        <p:grpSpPr bwMode="auto">
          <a:xfrm>
            <a:off x="5478151" y="4934699"/>
            <a:ext cx="3496367" cy="1103918"/>
            <a:chOff x="3674" y="2060"/>
            <a:chExt cx="4699" cy="1484"/>
          </a:xfrm>
        </p:grpSpPr>
        <p:sp>
          <p:nvSpPr>
            <p:cNvPr id="26" name="AutoShape 7"/>
            <p:cNvSpPr>
              <a:spLocks noChangeAspect="1" noChangeArrowheads="1"/>
            </p:cNvSpPr>
            <p:nvPr/>
          </p:nvSpPr>
          <p:spPr bwMode="auto">
            <a:xfrm>
              <a:off x="3674" y="2060"/>
              <a:ext cx="4699" cy="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74" y="2060"/>
              <a:ext cx="1918" cy="1387"/>
            </a:xfrm>
            <a:prstGeom prst="rect">
              <a:avLst/>
            </a:prstGeom>
            <a:noFill/>
          </p:spPr>
        </p:pic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3956" y="2218"/>
              <a:ext cx="70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3956" y="2253"/>
              <a:ext cx="34" cy="7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3887" y="2298"/>
              <a:ext cx="6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 flipH="1">
              <a:off x="3883" y="2218"/>
              <a:ext cx="69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H="1">
              <a:off x="3986" y="2298"/>
              <a:ext cx="35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V="1">
              <a:off x="3956" y="2332"/>
              <a:ext cx="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>
              <a:off x="3952" y="2376"/>
              <a:ext cx="34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H="1">
              <a:off x="4026" y="2298"/>
              <a:ext cx="13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 flipV="1">
              <a:off x="4091" y="2176"/>
              <a:ext cx="69" cy="11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flipH="1">
              <a:off x="3956" y="2180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 flipH="1">
              <a:off x="4160" y="2298"/>
              <a:ext cx="17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 flipV="1">
              <a:off x="4263" y="2176"/>
              <a:ext cx="70" cy="11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4091" y="2180"/>
              <a:ext cx="172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 flipH="1">
              <a:off x="4267" y="2102"/>
              <a:ext cx="105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 flipV="1">
              <a:off x="4095" y="2098"/>
              <a:ext cx="277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>
              <a:off x="4337" y="2140"/>
              <a:ext cx="69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4337" y="2298"/>
              <a:ext cx="6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4406" y="2298"/>
              <a:ext cx="244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H="1">
              <a:off x="4406" y="2218"/>
              <a:ext cx="104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4511" y="2140"/>
              <a:ext cx="0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H="1" flipV="1">
              <a:off x="4372" y="2098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flipH="1" flipV="1">
              <a:off x="4511" y="2136"/>
              <a:ext cx="139" cy="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 flipH="1" flipV="1">
              <a:off x="4511" y="2214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32"/>
            <p:cNvSpPr>
              <a:spLocks noChangeShapeType="1"/>
            </p:cNvSpPr>
            <p:nvPr/>
          </p:nvSpPr>
          <p:spPr bwMode="auto">
            <a:xfrm flipV="1">
              <a:off x="4650" y="2176"/>
              <a:ext cx="0" cy="11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33"/>
            <p:cNvSpPr>
              <a:spLocks noChangeShapeType="1"/>
            </p:cNvSpPr>
            <p:nvPr/>
          </p:nvSpPr>
          <p:spPr bwMode="auto">
            <a:xfrm flipV="1">
              <a:off x="4686" y="2218"/>
              <a:ext cx="103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34"/>
            <p:cNvSpPr>
              <a:spLocks noChangeShapeType="1"/>
            </p:cNvSpPr>
            <p:nvPr/>
          </p:nvSpPr>
          <p:spPr bwMode="auto">
            <a:xfrm>
              <a:off x="4650" y="2298"/>
              <a:ext cx="34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4" name="Line 35"/>
            <p:cNvSpPr>
              <a:spLocks noChangeShapeType="1"/>
            </p:cNvSpPr>
            <p:nvPr/>
          </p:nvSpPr>
          <p:spPr bwMode="auto">
            <a:xfrm>
              <a:off x="4650" y="2180"/>
              <a:ext cx="10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4755" y="2180"/>
              <a:ext cx="34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4789" y="2218"/>
              <a:ext cx="36" cy="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4825" y="2258"/>
              <a:ext cx="34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H="1">
              <a:off x="4686" y="2258"/>
              <a:ext cx="139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 flipH="1">
              <a:off x="4682" y="2376"/>
              <a:ext cx="172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0" name="Line 41"/>
            <p:cNvSpPr>
              <a:spLocks noChangeShapeType="1"/>
            </p:cNvSpPr>
            <p:nvPr/>
          </p:nvSpPr>
          <p:spPr bwMode="auto">
            <a:xfrm>
              <a:off x="4686" y="2336"/>
              <a:ext cx="0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" name="Line 42"/>
            <p:cNvSpPr>
              <a:spLocks noChangeShapeType="1"/>
            </p:cNvSpPr>
            <p:nvPr/>
          </p:nvSpPr>
          <p:spPr bwMode="auto">
            <a:xfrm flipH="1">
              <a:off x="4859" y="2336"/>
              <a:ext cx="105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" name="Line 43"/>
            <p:cNvSpPr>
              <a:spLocks noChangeShapeType="1"/>
            </p:cNvSpPr>
            <p:nvPr/>
          </p:nvSpPr>
          <p:spPr bwMode="auto">
            <a:xfrm flipH="1" flipV="1">
              <a:off x="4785" y="2218"/>
              <a:ext cx="175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3" name="Line 44"/>
            <p:cNvSpPr>
              <a:spLocks noChangeShapeType="1"/>
            </p:cNvSpPr>
            <p:nvPr/>
          </p:nvSpPr>
          <p:spPr bwMode="auto">
            <a:xfrm flipH="1">
              <a:off x="4894" y="2492"/>
              <a:ext cx="13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4" name="Line 45"/>
            <p:cNvSpPr>
              <a:spLocks noChangeShapeType="1"/>
            </p:cNvSpPr>
            <p:nvPr/>
          </p:nvSpPr>
          <p:spPr bwMode="auto">
            <a:xfrm flipH="1" flipV="1">
              <a:off x="4960" y="2332"/>
              <a:ext cx="69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5" name="Line 46"/>
            <p:cNvSpPr>
              <a:spLocks noChangeShapeType="1"/>
            </p:cNvSpPr>
            <p:nvPr/>
          </p:nvSpPr>
          <p:spPr bwMode="auto">
            <a:xfrm flipV="1">
              <a:off x="5033" y="2413"/>
              <a:ext cx="0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6" name="Line 47"/>
            <p:cNvSpPr>
              <a:spLocks noChangeShapeType="1"/>
            </p:cNvSpPr>
            <p:nvPr/>
          </p:nvSpPr>
          <p:spPr bwMode="auto">
            <a:xfrm flipV="1">
              <a:off x="4859" y="2376"/>
              <a:ext cx="0" cy="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7" name="Line 48"/>
            <p:cNvSpPr>
              <a:spLocks noChangeShapeType="1"/>
            </p:cNvSpPr>
            <p:nvPr/>
          </p:nvSpPr>
          <p:spPr bwMode="auto">
            <a:xfrm flipH="1" flipV="1">
              <a:off x="4854" y="2447"/>
              <a:ext cx="36" cy="4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8" name="Line 49"/>
            <p:cNvSpPr>
              <a:spLocks noChangeShapeType="1"/>
            </p:cNvSpPr>
            <p:nvPr/>
          </p:nvSpPr>
          <p:spPr bwMode="auto">
            <a:xfrm flipV="1">
              <a:off x="4859" y="2488"/>
              <a:ext cx="35" cy="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" name="Line 50"/>
            <p:cNvSpPr>
              <a:spLocks noChangeShapeType="1"/>
            </p:cNvSpPr>
            <p:nvPr/>
          </p:nvSpPr>
          <p:spPr bwMode="auto">
            <a:xfrm flipV="1">
              <a:off x="4998" y="2488"/>
              <a:ext cx="35" cy="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" name="Line 51"/>
            <p:cNvSpPr>
              <a:spLocks noChangeShapeType="1"/>
            </p:cNvSpPr>
            <p:nvPr/>
          </p:nvSpPr>
          <p:spPr bwMode="auto">
            <a:xfrm flipV="1">
              <a:off x="4964" y="2563"/>
              <a:ext cx="34" cy="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" name="Line 52"/>
            <p:cNvSpPr>
              <a:spLocks noChangeShapeType="1"/>
            </p:cNvSpPr>
            <p:nvPr/>
          </p:nvSpPr>
          <p:spPr bwMode="auto">
            <a:xfrm flipH="1" flipV="1">
              <a:off x="4859" y="2563"/>
              <a:ext cx="105" cy="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" name="Line 53"/>
            <p:cNvSpPr>
              <a:spLocks noChangeShapeType="1"/>
            </p:cNvSpPr>
            <p:nvPr/>
          </p:nvSpPr>
          <p:spPr bwMode="auto">
            <a:xfrm flipV="1">
              <a:off x="4964" y="2603"/>
              <a:ext cx="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" name="Line 54"/>
            <p:cNvSpPr>
              <a:spLocks noChangeShapeType="1"/>
            </p:cNvSpPr>
            <p:nvPr/>
          </p:nvSpPr>
          <p:spPr bwMode="auto">
            <a:xfrm flipV="1">
              <a:off x="4894" y="2648"/>
              <a:ext cx="70" cy="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" name="Line 55"/>
            <p:cNvSpPr>
              <a:spLocks noChangeShapeType="1"/>
            </p:cNvSpPr>
            <p:nvPr/>
          </p:nvSpPr>
          <p:spPr bwMode="auto">
            <a:xfrm>
              <a:off x="4825" y="2725"/>
              <a:ext cx="6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" name="Line 56"/>
            <p:cNvSpPr>
              <a:spLocks noChangeShapeType="1"/>
            </p:cNvSpPr>
            <p:nvPr/>
          </p:nvSpPr>
          <p:spPr bwMode="auto">
            <a:xfrm>
              <a:off x="4755" y="2685"/>
              <a:ext cx="7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6" name="Line 57"/>
            <p:cNvSpPr>
              <a:spLocks noChangeShapeType="1"/>
            </p:cNvSpPr>
            <p:nvPr/>
          </p:nvSpPr>
          <p:spPr bwMode="auto">
            <a:xfrm>
              <a:off x="4720" y="2648"/>
              <a:ext cx="35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7" name="Line 58"/>
            <p:cNvSpPr>
              <a:spLocks noChangeShapeType="1"/>
            </p:cNvSpPr>
            <p:nvPr/>
          </p:nvSpPr>
          <p:spPr bwMode="auto">
            <a:xfrm>
              <a:off x="4720" y="2607"/>
              <a:ext cx="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8" name="Line 59"/>
            <p:cNvSpPr>
              <a:spLocks noChangeShapeType="1"/>
            </p:cNvSpPr>
            <p:nvPr/>
          </p:nvSpPr>
          <p:spPr bwMode="auto">
            <a:xfrm flipH="1">
              <a:off x="4720" y="2569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9" name="Line 60"/>
            <p:cNvSpPr>
              <a:spLocks noChangeShapeType="1"/>
            </p:cNvSpPr>
            <p:nvPr/>
          </p:nvSpPr>
          <p:spPr bwMode="auto">
            <a:xfrm flipH="1">
              <a:off x="4751" y="2725"/>
              <a:ext cx="70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" name="Line 61"/>
            <p:cNvSpPr>
              <a:spLocks noChangeShapeType="1"/>
            </p:cNvSpPr>
            <p:nvPr/>
          </p:nvSpPr>
          <p:spPr bwMode="auto">
            <a:xfrm flipH="1">
              <a:off x="4263" y="2803"/>
              <a:ext cx="48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 flipH="1">
              <a:off x="4267" y="2685"/>
              <a:ext cx="105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2" name="Line 63"/>
            <p:cNvSpPr>
              <a:spLocks noChangeShapeType="1"/>
            </p:cNvSpPr>
            <p:nvPr/>
          </p:nvSpPr>
          <p:spPr bwMode="auto">
            <a:xfrm flipH="1">
              <a:off x="4368" y="2648"/>
              <a:ext cx="348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 flipH="1" flipV="1">
              <a:off x="4160" y="2643"/>
              <a:ext cx="208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4" name="Line 65"/>
            <p:cNvSpPr>
              <a:spLocks noChangeShapeType="1"/>
            </p:cNvSpPr>
            <p:nvPr/>
          </p:nvSpPr>
          <p:spPr bwMode="auto">
            <a:xfrm flipH="1">
              <a:off x="4091" y="2803"/>
              <a:ext cx="172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" name="Line 66"/>
            <p:cNvSpPr>
              <a:spLocks noChangeShapeType="1"/>
            </p:cNvSpPr>
            <p:nvPr/>
          </p:nvSpPr>
          <p:spPr bwMode="auto">
            <a:xfrm flipH="1">
              <a:off x="4091" y="2648"/>
              <a:ext cx="69" cy="1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" name="Line 67"/>
            <p:cNvSpPr>
              <a:spLocks noChangeShapeType="1"/>
            </p:cNvSpPr>
            <p:nvPr/>
          </p:nvSpPr>
          <p:spPr bwMode="auto">
            <a:xfrm>
              <a:off x="4026" y="2607"/>
              <a:ext cx="69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7" name="Line 68"/>
            <p:cNvSpPr>
              <a:spLocks noChangeShapeType="1"/>
            </p:cNvSpPr>
            <p:nvPr/>
          </p:nvSpPr>
          <p:spPr bwMode="auto">
            <a:xfrm>
              <a:off x="4026" y="2607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8" name="Line 69"/>
            <p:cNvSpPr>
              <a:spLocks noChangeShapeType="1"/>
            </p:cNvSpPr>
            <p:nvPr/>
          </p:nvSpPr>
          <p:spPr bwMode="auto">
            <a:xfrm>
              <a:off x="3956" y="2725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9" name="Line 70"/>
            <p:cNvSpPr>
              <a:spLocks noChangeShapeType="1"/>
            </p:cNvSpPr>
            <p:nvPr/>
          </p:nvSpPr>
          <p:spPr bwMode="auto">
            <a:xfrm flipV="1">
              <a:off x="3956" y="2603"/>
              <a:ext cx="7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0" name="Line 71"/>
            <p:cNvSpPr>
              <a:spLocks noChangeShapeType="1"/>
            </p:cNvSpPr>
            <p:nvPr/>
          </p:nvSpPr>
          <p:spPr bwMode="auto">
            <a:xfrm flipV="1">
              <a:off x="3956" y="2648"/>
              <a:ext cx="0" cy="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1" name="Line 72"/>
            <p:cNvSpPr>
              <a:spLocks noChangeShapeType="1"/>
            </p:cNvSpPr>
            <p:nvPr/>
          </p:nvSpPr>
          <p:spPr bwMode="auto">
            <a:xfrm flipV="1">
              <a:off x="3887" y="2525"/>
              <a:ext cx="0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2" name="Line 73"/>
            <p:cNvSpPr>
              <a:spLocks noChangeShapeType="1"/>
            </p:cNvSpPr>
            <p:nvPr/>
          </p:nvSpPr>
          <p:spPr bwMode="auto">
            <a:xfrm flipV="1">
              <a:off x="3746" y="2525"/>
              <a:ext cx="33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3" name="Line 74"/>
            <p:cNvSpPr>
              <a:spLocks noChangeShapeType="1"/>
            </p:cNvSpPr>
            <p:nvPr/>
          </p:nvSpPr>
          <p:spPr bwMode="auto">
            <a:xfrm>
              <a:off x="3746" y="2569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4" name="Line 75"/>
            <p:cNvSpPr>
              <a:spLocks noChangeShapeType="1"/>
            </p:cNvSpPr>
            <p:nvPr/>
          </p:nvSpPr>
          <p:spPr bwMode="auto">
            <a:xfrm>
              <a:off x="3746" y="2607"/>
              <a:ext cx="103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5" name="Line 76"/>
            <p:cNvSpPr>
              <a:spLocks noChangeShapeType="1"/>
            </p:cNvSpPr>
            <p:nvPr/>
          </p:nvSpPr>
          <p:spPr bwMode="auto">
            <a:xfrm>
              <a:off x="3851" y="2685"/>
              <a:ext cx="105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" name="Line 77"/>
            <p:cNvSpPr>
              <a:spLocks noChangeShapeType="1"/>
            </p:cNvSpPr>
            <p:nvPr/>
          </p:nvSpPr>
          <p:spPr bwMode="auto">
            <a:xfrm flipV="1">
              <a:off x="3851" y="2643"/>
              <a:ext cx="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7" name="Line 78"/>
            <p:cNvSpPr>
              <a:spLocks noChangeShapeType="1"/>
            </p:cNvSpPr>
            <p:nvPr/>
          </p:nvSpPr>
          <p:spPr bwMode="auto">
            <a:xfrm flipV="1">
              <a:off x="3851" y="2603"/>
              <a:ext cx="36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8" name="Line 79"/>
            <p:cNvSpPr>
              <a:spLocks noChangeShapeType="1"/>
            </p:cNvSpPr>
            <p:nvPr/>
          </p:nvSpPr>
          <p:spPr bwMode="auto">
            <a:xfrm flipV="1">
              <a:off x="3782" y="2488"/>
              <a:ext cx="33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9" name="Line 80"/>
            <p:cNvSpPr>
              <a:spLocks noChangeShapeType="1"/>
            </p:cNvSpPr>
            <p:nvPr/>
          </p:nvSpPr>
          <p:spPr bwMode="auto">
            <a:xfrm>
              <a:off x="3851" y="2413"/>
              <a:ext cx="6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0" name="Line 81"/>
            <p:cNvSpPr>
              <a:spLocks noChangeShapeType="1"/>
            </p:cNvSpPr>
            <p:nvPr/>
          </p:nvSpPr>
          <p:spPr bwMode="auto">
            <a:xfrm>
              <a:off x="3712" y="2492"/>
              <a:ext cx="7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" name="Line 82"/>
            <p:cNvSpPr>
              <a:spLocks noChangeShapeType="1"/>
            </p:cNvSpPr>
            <p:nvPr/>
          </p:nvSpPr>
          <p:spPr bwMode="auto">
            <a:xfrm>
              <a:off x="3712" y="2492"/>
              <a:ext cx="10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" name="Line 83"/>
            <p:cNvSpPr>
              <a:spLocks noChangeShapeType="1"/>
            </p:cNvSpPr>
            <p:nvPr/>
          </p:nvSpPr>
          <p:spPr bwMode="auto">
            <a:xfrm>
              <a:off x="3746" y="2376"/>
              <a:ext cx="103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3" name="Line 84"/>
            <p:cNvSpPr>
              <a:spLocks noChangeShapeType="1"/>
            </p:cNvSpPr>
            <p:nvPr/>
          </p:nvSpPr>
          <p:spPr bwMode="auto">
            <a:xfrm flipV="1">
              <a:off x="3712" y="2376"/>
              <a:ext cx="34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4" name="Line 85"/>
            <p:cNvSpPr>
              <a:spLocks noChangeShapeType="1"/>
            </p:cNvSpPr>
            <p:nvPr/>
          </p:nvSpPr>
          <p:spPr bwMode="auto">
            <a:xfrm flipH="1" flipV="1">
              <a:off x="3811" y="2488"/>
              <a:ext cx="69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5" name="Line 86"/>
            <p:cNvSpPr>
              <a:spLocks noChangeShapeType="1"/>
            </p:cNvSpPr>
            <p:nvPr/>
          </p:nvSpPr>
          <p:spPr bwMode="auto">
            <a:xfrm flipV="1">
              <a:off x="3815" y="2447"/>
              <a:ext cx="105" cy="4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6" name="Line 87"/>
            <p:cNvSpPr>
              <a:spLocks noChangeShapeType="1"/>
            </p:cNvSpPr>
            <p:nvPr/>
          </p:nvSpPr>
          <p:spPr bwMode="auto">
            <a:xfrm flipH="1">
              <a:off x="3883" y="2376"/>
              <a:ext cx="69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7" name="Line 88"/>
            <p:cNvSpPr>
              <a:spLocks noChangeShapeType="1"/>
            </p:cNvSpPr>
            <p:nvPr/>
          </p:nvSpPr>
          <p:spPr bwMode="auto">
            <a:xfrm flipH="1">
              <a:off x="3811" y="2336"/>
              <a:ext cx="105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8" name="Line 89"/>
            <p:cNvSpPr>
              <a:spLocks noChangeShapeType="1"/>
            </p:cNvSpPr>
            <p:nvPr/>
          </p:nvSpPr>
          <p:spPr bwMode="auto">
            <a:xfrm flipH="1">
              <a:off x="3741" y="2298"/>
              <a:ext cx="70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9" name="Line 90"/>
            <p:cNvSpPr>
              <a:spLocks noChangeShapeType="1"/>
            </p:cNvSpPr>
            <p:nvPr/>
          </p:nvSpPr>
          <p:spPr bwMode="auto">
            <a:xfrm flipH="1">
              <a:off x="3811" y="2298"/>
              <a:ext cx="6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" name="Line 91"/>
            <p:cNvSpPr>
              <a:spLocks noChangeShapeType="1"/>
            </p:cNvSpPr>
            <p:nvPr/>
          </p:nvSpPr>
          <p:spPr bwMode="auto">
            <a:xfrm flipH="1">
              <a:off x="4055" y="2413"/>
              <a:ext cx="6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1" name="Line 92"/>
            <p:cNvSpPr>
              <a:spLocks noChangeShapeType="1"/>
            </p:cNvSpPr>
            <p:nvPr/>
          </p:nvSpPr>
          <p:spPr bwMode="auto">
            <a:xfrm flipH="1">
              <a:off x="4165" y="2454"/>
              <a:ext cx="102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" name="Line 93"/>
            <p:cNvSpPr>
              <a:spLocks noChangeShapeType="1"/>
            </p:cNvSpPr>
            <p:nvPr/>
          </p:nvSpPr>
          <p:spPr bwMode="auto">
            <a:xfrm flipH="1">
              <a:off x="4059" y="2454"/>
              <a:ext cx="106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" name="Line 94"/>
            <p:cNvSpPr>
              <a:spLocks noChangeShapeType="1"/>
            </p:cNvSpPr>
            <p:nvPr/>
          </p:nvSpPr>
          <p:spPr bwMode="auto">
            <a:xfrm>
              <a:off x="4128" y="2413"/>
              <a:ext cx="37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4" name="Line 95"/>
            <p:cNvSpPr>
              <a:spLocks noChangeShapeType="1"/>
            </p:cNvSpPr>
            <p:nvPr/>
          </p:nvSpPr>
          <p:spPr bwMode="auto">
            <a:xfrm>
              <a:off x="4059" y="2413"/>
              <a:ext cx="0" cy="11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5" name="Line 96"/>
            <p:cNvSpPr>
              <a:spLocks noChangeShapeType="1"/>
            </p:cNvSpPr>
            <p:nvPr/>
          </p:nvSpPr>
          <p:spPr bwMode="auto">
            <a:xfrm>
              <a:off x="4059" y="2530"/>
              <a:ext cx="69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6" name="Line 97"/>
            <p:cNvSpPr>
              <a:spLocks noChangeShapeType="1"/>
            </p:cNvSpPr>
            <p:nvPr/>
          </p:nvSpPr>
          <p:spPr bwMode="auto">
            <a:xfrm>
              <a:off x="4128" y="2607"/>
              <a:ext cx="10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7" name="Line 98"/>
            <p:cNvSpPr>
              <a:spLocks noChangeShapeType="1"/>
            </p:cNvSpPr>
            <p:nvPr/>
          </p:nvSpPr>
          <p:spPr bwMode="auto">
            <a:xfrm flipV="1">
              <a:off x="4233" y="2525"/>
              <a:ext cx="34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8" name="Line 99"/>
            <p:cNvSpPr>
              <a:spLocks noChangeShapeType="1"/>
            </p:cNvSpPr>
            <p:nvPr/>
          </p:nvSpPr>
          <p:spPr bwMode="auto">
            <a:xfrm flipV="1">
              <a:off x="4267" y="2447"/>
              <a:ext cx="0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9" name="Line 100"/>
            <p:cNvSpPr>
              <a:spLocks noChangeShapeType="1"/>
            </p:cNvSpPr>
            <p:nvPr/>
          </p:nvSpPr>
          <p:spPr bwMode="auto">
            <a:xfrm flipV="1">
              <a:off x="4267" y="2376"/>
              <a:ext cx="0" cy="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0" name="Line 101"/>
            <p:cNvSpPr>
              <a:spLocks noChangeShapeType="1"/>
            </p:cNvSpPr>
            <p:nvPr/>
          </p:nvSpPr>
          <p:spPr bwMode="auto">
            <a:xfrm flipH="1">
              <a:off x="4128" y="2336"/>
              <a:ext cx="10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1" name="Line 102"/>
            <p:cNvSpPr>
              <a:spLocks noChangeShapeType="1"/>
            </p:cNvSpPr>
            <p:nvPr/>
          </p:nvSpPr>
          <p:spPr bwMode="auto">
            <a:xfrm flipH="1" flipV="1">
              <a:off x="4229" y="2332"/>
              <a:ext cx="34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2" name="Line 103"/>
            <p:cNvSpPr>
              <a:spLocks noChangeShapeType="1"/>
            </p:cNvSpPr>
            <p:nvPr/>
          </p:nvSpPr>
          <p:spPr bwMode="auto">
            <a:xfrm flipV="1">
              <a:off x="4128" y="2332"/>
              <a:ext cx="0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3" name="Line 104"/>
            <p:cNvSpPr>
              <a:spLocks noChangeShapeType="1"/>
            </p:cNvSpPr>
            <p:nvPr/>
          </p:nvSpPr>
          <p:spPr bwMode="auto">
            <a:xfrm flipV="1">
              <a:off x="4059" y="2332"/>
              <a:ext cx="69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4" name="Line 105"/>
            <p:cNvSpPr>
              <a:spLocks noChangeShapeType="1"/>
            </p:cNvSpPr>
            <p:nvPr/>
          </p:nvSpPr>
          <p:spPr bwMode="auto">
            <a:xfrm flipV="1">
              <a:off x="4650" y="2409"/>
              <a:ext cx="70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5" name="Line 106"/>
            <p:cNvSpPr>
              <a:spLocks noChangeShapeType="1"/>
            </p:cNvSpPr>
            <p:nvPr/>
          </p:nvSpPr>
          <p:spPr bwMode="auto">
            <a:xfrm flipH="1" flipV="1">
              <a:off x="4716" y="2413"/>
              <a:ext cx="35" cy="11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6" name="Line 107"/>
            <p:cNvSpPr>
              <a:spLocks noChangeShapeType="1"/>
            </p:cNvSpPr>
            <p:nvPr/>
          </p:nvSpPr>
          <p:spPr bwMode="auto">
            <a:xfrm flipH="1">
              <a:off x="4650" y="2530"/>
              <a:ext cx="103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7" name="Line 108"/>
            <p:cNvSpPr>
              <a:spLocks noChangeShapeType="1"/>
            </p:cNvSpPr>
            <p:nvPr/>
          </p:nvSpPr>
          <p:spPr bwMode="auto">
            <a:xfrm>
              <a:off x="4617" y="2413"/>
              <a:ext cx="10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8" name="Line 109"/>
            <p:cNvSpPr>
              <a:spLocks noChangeShapeType="1"/>
            </p:cNvSpPr>
            <p:nvPr/>
          </p:nvSpPr>
          <p:spPr bwMode="auto">
            <a:xfrm>
              <a:off x="4547" y="2607"/>
              <a:ext cx="10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9" name="Line 110"/>
            <p:cNvSpPr>
              <a:spLocks noChangeShapeType="1"/>
            </p:cNvSpPr>
            <p:nvPr/>
          </p:nvSpPr>
          <p:spPr bwMode="auto">
            <a:xfrm>
              <a:off x="4511" y="2492"/>
              <a:ext cx="34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0" name="Line 111"/>
            <p:cNvSpPr>
              <a:spLocks noChangeShapeType="1"/>
            </p:cNvSpPr>
            <p:nvPr/>
          </p:nvSpPr>
          <p:spPr bwMode="auto">
            <a:xfrm flipV="1">
              <a:off x="4511" y="2413"/>
              <a:ext cx="104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1" name="Line 112"/>
            <p:cNvSpPr>
              <a:spLocks noChangeShapeType="1"/>
            </p:cNvSpPr>
            <p:nvPr/>
          </p:nvSpPr>
          <p:spPr bwMode="auto">
            <a:xfrm flipV="1">
              <a:off x="4511" y="2376"/>
              <a:ext cx="34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2" name="Line 113"/>
            <p:cNvSpPr>
              <a:spLocks noChangeShapeType="1"/>
            </p:cNvSpPr>
            <p:nvPr/>
          </p:nvSpPr>
          <p:spPr bwMode="auto">
            <a:xfrm>
              <a:off x="4547" y="2376"/>
              <a:ext cx="70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3" name="Line 114"/>
            <p:cNvSpPr>
              <a:spLocks noChangeShapeType="1"/>
            </p:cNvSpPr>
            <p:nvPr/>
          </p:nvSpPr>
          <p:spPr bwMode="auto">
            <a:xfrm>
              <a:off x="4581" y="2336"/>
              <a:ext cx="10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4" name="Line 115"/>
            <p:cNvSpPr>
              <a:spLocks noChangeShapeType="1"/>
            </p:cNvSpPr>
            <p:nvPr/>
          </p:nvSpPr>
          <p:spPr bwMode="auto">
            <a:xfrm flipV="1">
              <a:off x="4547" y="2332"/>
              <a:ext cx="34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5" name="Line 116"/>
            <p:cNvSpPr>
              <a:spLocks noChangeShapeType="1"/>
            </p:cNvSpPr>
            <p:nvPr/>
          </p:nvSpPr>
          <p:spPr bwMode="auto">
            <a:xfrm>
              <a:off x="5033" y="2180"/>
              <a:ext cx="33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6" name="Line 117"/>
            <p:cNvSpPr>
              <a:spLocks noChangeShapeType="1"/>
            </p:cNvSpPr>
            <p:nvPr/>
          </p:nvSpPr>
          <p:spPr bwMode="auto">
            <a:xfrm flipV="1">
              <a:off x="5033" y="2064"/>
              <a:ext cx="172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7" name="Line 118"/>
            <p:cNvSpPr>
              <a:spLocks noChangeShapeType="1"/>
            </p:cNvSpPr>
            <p:nvPr/>
          </p:nvSpPr>
          <p:spPr bwMode="auto">
            <a:xfrm flipH="1">
              <a:off x="5204" y="2064"/>
              <a:ext cx="6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8" name="Line 119"/>
            <p:cNvSpPr>
              <a:spLocks noChangeShapeType="1"/>
            </p:cNvSpPr>
            <p:nvPr/>
          </p:nvSpPr>
          <p:spPr bwMode="auto">
            <a:xfrm flipH="1" flipV="1">
              <a:off x="5273" y="2060"/>
              <a:ext cx="70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9" name="Line 120"/>
            <p:cNvSpPr>
              <a:spLocks noChangeShapeType="1"/>
            </p:cNvSpPr>
            <p:nvPr/>
          </p:nvSpPr>
          <p:spPr bwMode="auto">
            <a:xfrm flipV="1">
              <a:off x="5277" y="2140"/>
              <a:ext cx="70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0" name="Line 121"/>
            <p:cNvSpPr>
              <a:spLocks noChangeShapeType="1"/>
            </p:cNvSpPr>
            <p:nvPr/>
          </p:nvSpPr>
          <p:spPr bwMode="auto">
            <a:xfrm>
              <a:off x="5066" y="2258"/>
              <a:ext cx="20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1" name="Line 122"/>
            <p:cNvSpPr>
              <a:spLocks noChangeShapeType="1"/>
            </p:cNvSpPr>
            <p:nvPr/>
          </p:nvSpPr>
          <p:spPr bwMode="auto">
            <a:xfrm flipH="1">
              <a:off x="5029" y="2258"/>
              <a:ext cx="33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2" name="Line 123"/>
            <p:cNvSpPr>
              <a:spLocks noChangeShapeType="1"/>
            </p:cNvSpPr>
            <p:nvPr/>
          </p:nvSpPr>
          <p:spPr bwMode="auto">
            <a:xfrm>
              <a:off x="5033" y="2336"/>
              <a:ext cx="7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3" name="Line 124"/>
            <p:cNvSpPr>
              <a:spLocks noChangeShapeType="1"/>
            </p:cNvSpPr>
            <p:nvPr/>
          </p:nvSpPr>
          <p:spPr bwMode="auto">
            <a:xfrm flipV="1">
              <a:off x="5103" y="2294"/>
              <a:ext cx="139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4" name="Line 125"/>
            <p:cNvSpPr>
              <a:spLocks noChangeShapeType="1"/>
            </p:cNvSpPr>
            <p:nvPr/>
          </p:nvSpPr>
          <p:spPr bwMode="auto">
            <a:xfrm>
              <a:off x="5103" y="2376"/>
              <a:ext cx="102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5" name="Line 126"/>
            <p:cNvSpPr>
              <a:spLocks noChangeShapeType="1"/>
            </p:cNvSpPr>
            <p:nvPr/>
          </p:nvSpPr>
          <p:spPr bwMode="auto">
            <a:xfrm>
              <a:off x="5208" y="2492"/>
              <a:ext cx="6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6" name="Line 127"/>
            <p:cNvSpPr>
              <a:spLocks noChangeShapeType="1"/>
            </p:cNvSpPr>
            <p:nvPr/>
          </p:nvSpPr>
          <p:spPr bwMode="auto">
            <a:xfrm flipV="1">
              <a:off x="5277" y="2376"/>
              <a:ext cx="34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7" name="Line 128"/>
            <p:cNvSpPr>
              <a:spLocks noChangeShapeType="1"/>
            </p:cNvSpPr>
            <p:nvPr/>
          </p:nvSpPr>
          <p:spPr bwMode="auto">
            <a:xfrm flipH="1" flipV="1">
              <a:off x="5273" y="2294"/>
              <a:ext cx="33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8" name="Line 129"/>
            <p:cNvSpPr>
              <a:spLocks noChangeShapeType="1"/>
            </p:cNvSpPr>
            <p:nvPr/>
          </p:nvSpPr>
          <p:spPr bwMode="auto">
            <a:xfrm flipH="1">
              <a:off x="5311" y="2258"/>
              <a:ext cx="242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9" name="Line 130"/>
            <p:cNvSpPr>
              <a:spLocks noChangeShapeType="1"/>
            </p:cNvSpPr>
            <p:nvPr/>
          </p:nvSpPr>
          <p:spPr bwMode="auto">
            <a:xfrm flipH="1" flipV="1">
              <a:off x="5343" y="2136"/>
              <a:ext cx="208" cy="11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0" name="Line 131"/>
            <p:cNvSpPr>
              <a:spLocks noChangeShapeType="1"/>
            </p:cNvSpPr>
            <p:nvPr/>
          </p:nvSpPr>
          <p:spPr bwMode="auto">
            <a:xfrm flipV="1">
              <a:off x="5555" y="2176"/>
              <a:ext cx="33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1" name="Line 132"/>
            <p:cNvSpPr>
              <a:spLocks noChangeShapeType="1"/>
            </p:cNvSpPr>
            <p:nvPr/>
          </p:nvSpPr>
          <p:spPr bwMode="auto">
            <a:xfrm flipH="1" flipV="1">
              <a:off x="5485" y="2098"/>
              <a:ext cx="103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2" name="Line 133"/>
            <p:cNvSpPr>
              <a:spLocks noChangeShapeType="1"/>
            </p:cNvSpPr>
            <p:nvPr/>
          </p:nvSpPr>
          <p:spPr bwMode="auto">
            <a:xfrm>
              <a:off x="5311" y="2102"/>
              <a:ext cx="172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3" name="Line 134"/>
            <p:cNvSpPr>
              <a:spLocks noChangeShapeType="1"/>
            </p:cNvSpPr>
            <p:nvPr/>
          </p:nvSpPr>
          <p:spPr bwMode="auto">
            <a:xfrm flipV="1">
              <a:off x="5380" y="2332"/>
              <a:ext cx="139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4" name="Line 135"/>
            <p:cNvSpPr>
              <a:spLocks noChangeShapeType="1"/>
            </p:cNvSpPr>
            <p:nvPr/>
          </p:nvSpPr>
          <p:spPr bwMode="auto">
            <a:xfrm flipH="1" flipV="1">
              <a:off x="5515" y="2332"/>
              <a:ext cx="36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5" name="Line 136"/>
            <p:cNvSpPr>
              <a:spLocks noChangeShapeType="1"/>
            </p:cNvSpPr>
            <p:nvPr/>
          </p:nvSpPr>
          <p:spPr bwMode="auto">
            <a:xfrm flipH="1">
              <a:off x="5376" y="2413"/>
              <a:ext cx="17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6" name="Line 137"/>
            <p:cNvSpPr>
              <a:spLocks noChangeShapeType="1"/>
            </p:cNvSpPr>
            <p:nvPr/>
          </p:nvSpPr>
          <p:spPr bwMode="auto">
            <a:xfrm flipV="1">
              <a:off x="5380" y="2413"/>
              <a:ext cx="0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7" name="Line 138"/>
            <p:cNvSpPr>
              <a:spLocks noChangeShapeType="1"/>
            </p:cNvSpPr>
            <p:nvPr/>
          </p:nvSpPr>
          <p:spPr bwMode="auto">
            <a:xfrm flipH="1" flipV="1">
              <a:off x="5376" y="2492"/>
              <a:ext cx="175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8" name="Line 139"/>
            <p:cNvSpPr>
              <a:spLocks noChangeShapeType="1"/>
            </p:cNvSpPr>
            <p:nvPr/>
          </p:nvSpPr>
          <p:spPr bwMode="auto">
            <a:xfrm flipV="1">
              <a:off x="5555" y="2492"/>
              <a:ext cx="33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9" name="Line 140"/>
            <p:cNvSpPr>
              <a:spLocks noChangeShapeType="1"/>
            </p:cNvSpPr>
            <p:nvPr/>
          </p:nvSpPr>
          <p:spPr bwMode="auto">
            <a:xfrm flipH="1" flipV="1">
              <a:off x="5551" y="2413"/>
              <a:ext cx="33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0" name="Line 141"/>
            <p:cNvSpPr>
              <a:spLocks noChangeShapeType="1"/>
            </p:cNvSpPr>
            <p:nvPr/>
          </p:nvSpPr>
          <p:spPr bwMode="auto">
            <a:xfrm flipH="1" flipV="1">
              <a:off x="5380" y="2563"/>
              <a:ext cx="105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1" name="Line 142"/>
            <p:cNvSpPr>
              <a:spLocks noChangeShapeType="1"/>
            </p:cNvSpPr>
            <p:nvPr/>
          </p:nvSpPr>
          <p:spPr bwMode="auto">
            <a:xfrm flipH="1">
              <a:off x="5481" y="2607"/>
              <a:ext cx="34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2" name="Line 143"/>
            <p:cNvSpPr>
              <a:spLocks noChangeShapeType="1"/>
            </p:cNvSpPr>
            <p:nvPr/>
          </p:nvSpPr>
          <p:spPr bwMode="auto">
            <a:xfrm>
              <a:off x="5208" y="2492"/>
              <a:ext cx="0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3" name="Line 144"/>
            <p:cNvSpPr>
              <a:spLocks noChangeShapeType="1"/>
            </p:cNvSpPr>
            <p:nvPr/>
          </p:nvSpPr>
          <p:spPr bwMode="auto">
            <a:xfrm flipH="1">
              <a:off x="5103" y="2569"/>
              <a:ext cx="102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4" name="Line 145"/>
            <p:cNvSpPr>
              <a:spLocks noChangeShapeType="1"/>
            </p:cNvSpPr>
            <p:nvPr/>
          </p:nvSpPr>
          <p:spPr bwMode="auto">
            <a:xfrm>
              <a:off x="5033" y="2454"/>
              <a:ext cx="70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5" name="Line 146"/>
            <p:cNvSpPr>
              <a:spLocks noChangeShapeType="1"/>
            </p:cNvSpPr>
            <p:nvPr/>
          </p:nvSpPr>
          <p:spPr bwMode="auto">
            <a:xfrm flipV="1">
              <a:off x="5033" y="2376"/>
              <a:ext cx="33" cy="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6" name="Line 147"/>
            <p:cNvSpPr>
              <a:spLocks noChangeShapeType="1"/>
            </p:cNvSpPr>
            <p:nvPr/>
          </p:nvSpPr>
          <p:spPr bwMode="auto">
            <a:xfrm flipH="1" flipV="1">
              <a:off x="5208" y="2488"/>
              <a:ext cx="139" cy="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7" name="Line 148"/>
            <p:cNvSpPr>
              <a:spLocks noChangeShapeType="1"/>
            </p:cNvSpPr>
            <p:nvPr/>
          </p:nvSpPr>
          <p:spPr bwMode="auto">
            <a:xfrm flipH="1" flipV="1">
              <a:off x="5208" y="2563"/>
              <a:ext cx="103" cy="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8" name="Line 149"/>
            <p:cNvSpPr>
              <a:spLocks noChangeShapeType="1"/>
            </p:cNvSpPr>
            <p:nvPr/>
          </p:nvSpPr>
          <p:spPr bwMode="auto">
            <a:xfrm flipH="1">
              <a:off x="5306" y="2607"/>
              <a:ext cx="7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9" name="Line 150"/>
            <p:cNvSpPr>
              <a:spLocks noChangeShapeType="1"/>
            </p:cNvSpPr>
            <p:nvPr/>
          </p:nvSpPr>
          <p:spPr bwMode="auto">
            <a:xfrm flipH="1" flipV="1">
              <a:off x="5343" y="2563"/>
              <a:ext cx="33" cy="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0" name="Line 151"/>
            <p:cNvSpPr>
              <a:spLocks noChangeShapeType="1"/>
            </p:cNvSpPr>
            <p:nvPr/>
          </p:nvSpPr>
          <p:spPr bwMode="auto">
            <a:xfrm flipH="1" flipV="1">
              <a:off x="5376" y="2603"/>
              <a:ext cx="36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1" name="Line 152"/>
            <p:cNvSpPr>
              <a:spLocks noChangeShapeType="1"/>
            </p:cNvSpPr>
            <p:nvPr/>
          </p:nvSpPr>
          <p:spPr bwMode="auto">
            <a:xfrm flipH="1" flipV="1">
              <a:off x="5412" y="2648"/>
              <a:ext cx="33" cy="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2" name="Line 153"/>
            <p:cNvSpPr>
              <a:spLocks noChangeShapeType="1"/>
            </p:cNvSpPr>
            <p:nvPr/>
          </p:nvSpPr>
          <p:spPr bwMode="auto">
            <a:xfrm flipV="1">
              <a:off x="5311" y="2721"/>
              <a:ext cx="139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3" name="Line 154"/>
            <p:cNvSpPr>
              <a:spLocks noChangeShapeType="1"/>
            </p:cNvSpPr>
            <p:nvPr/>
          </p:nvSpPr>
          <p:spPr bwMode="auto">
            <a:xfrm flipH="1" flipV="1">
              <a:off x="5273" y="2721"/>
              <a:ext cx="33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4" name="Line 155"/>
            <p:cNvSpPr>
              <a:spLocks noChangeShapeType="1"/>
            </p:cNvSpPr>
            <p:nvPr/>
          </p:nvSpPr>
          <p:spPr bwMode="auto">
            <a:xfrm flipH="1">
              <a:off x="5273" y="2607"/>
              <a:ext cx="33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5" name="Line 156"/>
            <p:cNvSpPr>
              <a:spLocks noChangeShapeType="1"/>
            </p:cNvSpPr>
            <p:nvPr/>
          </p:nvSpPr>
          <p:spPr bwMode="auto">
            <a:xfrm flipH="1" flipV="1">
              <a:off x="5138" y="2681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6" name="Line 157"/>
            <p:cNvSpPr>
              <a:spLocks noChangeShapeType="1"/>
            </p:cNvSpPr>
            <p:nvPr/>
          </p:nvSpPr>
          <p:spPr bwMode="auto">
            <a:xfrm>
              <a:off x="5103" y="2569"/>
              <a:ext cx="34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7" name="Line 158"/>
            <p:cNvSpPr>
              <a:spLocks noChangeShapeType="1"/>
            </p:cNvSpPr>
            <p:nvPr/>
          </p:nvSpPr>
          <p:spPr bwMode="auto">
            <a:xfrm>
              <a:off x="5311" y="2803"/>
              <a:ext cx="33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8" name="Line 159"/>
            <p:cNvSpPr>
              <a:spLocks noChangeShapeType="1"/>
            </p:cNvSpPr>
            <p:nvPr/>
          </p:nvSpPr>
          <p:spPr bwMode="auto">
            <a:xfrm>
              <a:off x="5450" y="2725"/>
              <a:ext cx="69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9" name="Line 160"/>
            <p:cNvSpPr>
              <a:spLocks noChangeShapeType="1"/>
            </p:cNvSpPr>
            <p:nvPr/>
          </p:nvSpPr>
          <p:spPr bwMode="auto">
            <a:xfrm>
              <a:off x="5519" y="2803"/>
              <a:ext cx="0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0" name="Line 161"/>
            <p:cNvSpPr>
              <a:spLocks noChangeShapeType="1"/>
            </p:cNvSpPr>
            <p:nvPr/>
          </p:nvSpPr>
          <p:spPr bwMode="auto">
            <a:xfrm flipH="1" flipV="1">
              <a:off x="5343" y="2914"/>
              <a:ext cx="172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1" name="Line 162"/>
            <p:cNvSpPr>
              <a:spLocks noChangeShapeType="1"/>
            </p:cNvSpPr>
            <p:nvPr/>
          </p:nvSpPr>
          <p:spPr bwMode="auto">
            <a:xfrm flipH="1">
              <a:off x="5343" y="3036"/>
              <a:ext cx="6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2" name="Line 163"/>
            <p:cNvSpPr>
              <a:spLocks noChangeShapeType="1"/>
            </p:cNvSpPr>
            <p:nvPr/>
          </p:nvSpPr>
          <p:spPr bwMode="auto">
            <a:xfrm flipH="1">
              <a:off x="5416" y="2956"/>
              <a:ext cx="103" cy="7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3" name="Line 164"/>
            <p:cNvSpPr>
              <a:spLocks noChangeShapeType="1"/>
            </p:cNvSpPr>
            <p:nvPr/>
          </p:nvSpPr>
          <p:spPr bwMode="auto">
            <a:xfrm>
              <a:off x="5347" y="2919"/>
              <a:ext cx="0" cy="11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4" name="Line 165"/>
            <p:cNvSpPr>
              <a:spLocks noChangeShapeType="1"/>
            </p:cNvSpPr>
            <p:nvPr/>
          </p:nvSpPr>
          <p:spPr bwMode="auto">
            <a:xfrm>
              <a:off x="5416" y="3036"/>
              <a:ext cx="0" cy="7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5" name="Line 166"/>
            <p:cNvSpPr>
              <a:spLocks noChangeShapeType="1"/>
            </p:cNvSpPr>
            <p:nvPr/>
          </p:nvSpPr>
          <p:spPr bwMode="auto">
            <a:xfrm flipH="1">
              <a:off x="5343" y="3115"/>
              <a:ext cx="69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6" name="Line 167"/>
            <p:cNvSpPr>
              <a:spLocks noChangeShapeType="1"/>
            </p:cNvSpPr>
            <p:nvPr/>
          </p:nvSpPr>
          <p:spPr bwMode="auto">
            <a:xfrm>
              <a:off x="5347" y="3036"/>
              <a:ext cx="0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7" name="Line 168"/>
            <p:cNvSpPr>
              <a:spLocks noChangeShapeType="1"/>
            </p:cNvSpPr>
            <p:nvPr/>
          </p:nvSpPr>
          <p:spPr bwMode="auto">
            <a:xfrm>
              <a:off x="5416" y="3115"/>
              <a:ext cx="103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8" name="Line 169"/>
            <p:cNvSpPr>
              <a:spLocks noChangeShapeType="1"/>
            </p:cNvSpPr>
            <p:nvPr/>
          </p:nvSpPr>
          <p:spPr bwMode="auto">
            <a:xfrm flipV="1">
              <a:off x="5519" y="2956"/>
              <a:ext cx="0" cy="1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9" name="Line 170"/>
            <p:cNvSpPr>
              <a:spLocks noChangeShapeType="1"/>
            </p:cNvSpPr>
            <p:nvPr/>
          </p:nvSpPr>
          <p:spPr bwMode="auto">
            <a:xfrm flipV="1">
              <a:off x="5519" y="3148"/>
              <a:ext cx="0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0" name="Line 171"/>
            <p:cNvSpPr>
              <a:spLocks noChangeShapeType="1"/>
            </p:cNvSpPr>
            <p:nvPr/>
          </p:nvSpPr>
          <p:spPr bwMode="auto">
            <a:xfrm flipV="1">
              <a:off x="5450" y="3342"/>
              <a:ext cx="69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1" name="Line 172"/>
            <p:cNvSpPr>
              <a:spLocks noChangeShapeType="1"/>
            </p:cNvSpPr>
            <p:nvPr/>
          </p:nvSpPr>
          <p:spPr bwMode="auto">
            <a:xfrm>
              <a:off x="5380" y="3346"/>
              <a:ext cx="70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2" name="Line 173"/>
            <p:cNvSpPr>
              <a:spLocks noChangeShapeType="1"/>
            </p:cNvSpPr>
            <p:nvPr/>
          </p:nvSpPr>
          <p:spPr bwMode="auto">
            <a:xfrm>
              <a:off x="5380" y="3230"/>
              <a:ext cx="0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3" name="Line 174"/>
            <p:cNvSpPr>
              <a:spLocks noChangeShapeType="1"/>
            </p:cNvSpPr>
            <p:nvPr/>
          </p:nvSpPr>
          <p:spPr bwMode="auto">
            <a:xfrm flipV="1">
              <a:off x="5380" y="3115"/>
              <a:ext cx="70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4" name="Line 175"/>
            <p:cNvSpPr>
              <a:spLocks noChangeShapeType="1"/>
            </p:cNvSpPr>
            <p:nvPr/>
          </p:nvSpPr>
          <p:spPr bwMode="auto">
            <a:xfrm>
              <a:off x="5347" y="3152"/>
              <a:ext cx="33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5" name="Line 176"/>
            <p:cNvSpPr>
              <a:spLocks noChangeShapeType="1"/>
            </p:cNvSpPr>
            <p:nvPr/>
          </p:nvSpPr>
          <p:spPr bwMode="auto">
            <a:xfrm>
              <a:off x="5138" y="3232"/>
              <a:ext cx="70" cy="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6" name="Line 177"/>
            <p:cNvSpPr>
              <a:spLocks noChangeShapeType="1"/>
            </p:cNvSpPr>
            <p:nvPr/>
          </p:nvSpPr>
          <p:spPr bwMode="auto">
            <a:xfrm>
              <a:off x="5208" y="3276"/>
              <a:ext cx="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7" name="Line 178"/>
            <p:cNvSpPr>
              <a:spLocks noChangeShapeType="1"/>
            </p:cNvSpPr>
            <p:nvPr/>
          </p:nvSpPr>
          <p:spPr bwMode="auto">
            <a:xfrm flipH="1">
              <a:off x="5099" y="3232"/>
              <a:ext cx="33" cy="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8" name="Line 179"/>
            <p:cNvSpPr>
              <a:spLocks noChangeShapeType="1"/>
            </p:cNvSpPr>
            <p:nvPr/>
          </p:nvSpPr>
          <p:spPr bwMode="auto">
            <a:xfrm flipH="1">
              <a:off x="5167" y="3314"/>
              <a:ext cx="34" cy="4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9" name="Line 180"/>
            <p:cNvSpPr>
              <a:spLocks noChangeShapeType="1"/>
            </p:cNvSpPr>
            <p:nvPr/>
          </p:nvSpPr>
          <p:spPr bwMode="auto">
            <a:xfrm flipH="1" flipV="1">
              <a:off x="5099" y="3272"/>
              <a:ext cx="68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0" name="Line 181"/>
            <p:cNvSpPr>
              <a:spLocks noChangeShapeType="1"/>
            </p:cNvSpPr>
            <p:nvPr/>
          </p:nvSpPr>
          <p:spPr bwMode="auto">
            <a:xfrm flipV="1">
              <a:off x="5033" y="3355"/>
              <a:ext cx="137" cy="11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1" name="Line 182"/>
            <p:cNvSpPr>
              <a:spLocks noChangeShapeType="1"/>
            </p:cNvSpPr>
            <p:nvPr/>
          </p:nvSpPr>
          <p:spPr bwMode="auto">
            <a:xfrm>
              <a:off x="4928" y="3432"/>
              <a:ext cx="105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2" name="Line 183"/>
            <p:cNvSpPr>
              <a:spLocks noChangeShapeType="1"/>
            </p:cNvSpPr>
            <p:nvPr/>
          </p:nvSpPr>
          <p:spPr bwMode="auto">
            <a:xfrm flipV="1">
              <a:off x="4928" y="3276"/>
              <a:ext cx="70" cy="15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3" name="Line 184"/>
            <p:cNvSpPr>
              <a:spLocks noChangeShapeType="1"/>
            </p:cNvSpPr>
            <p:nvPr/>
          </p:nvSpPr>
          <p:spPr bwMode="auto">
            <a:xfrm flipH="1">
              <a:off x="4993" y="3276"/>
              <a:ext cx="10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4" name="Line 185"/>
            <p:cNvSpPr>
              <a:spLocks noChangeShapeType="1"/>
            </p:cNvSpPr>
            <p:nvPr/>
          </p:nvSpPr>
          <p:spPr bwMode="auto">
            <a:xfrm flipH="1" flipV="1">
              <a:off x="4924" y="3263"/>
              <a:ext cx="63" cy="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5" name="Line 186"/>
            <p:cNvSpPr>
              <a:spLocks noChangeShapeType="1"/>
            </p:cNvSpPr>
            <p:nvPr/>
          </p:nvSpPr>
          <p:spPr bwMode="auto">
            <a:xfrm flipH="1" flipV="1">
              <a:off x="4854" y="3350"/>
              <a:ext cx="70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" name="Line 187"/>
            <p:cNvSpPr>
              <a:spLocks noChangeShapeType="1"/>
            </p:cNvSpPr>
            <p:nvPr/>
          </p:nvSpPr>
          <p:spPr bwMode="auto">
            <a:xfrm>
              <a:off x="4859" y="3268"/>
              <a:ext cx="0" cy="11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" name="Line 188"/>
            <p:cNvSpPr>
              <a:spLocks noChangeShapeType="1"/>
            </p:cNvSpPr>
            <p:nvPr/>
          </p:nvSpPr>
          <p:spPr bwMode="auto">
            <a:xfrm flipH="1">
              <a:off x="4854" y="3268"/>
              <a:ext cx="7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8" name="Line 189"/>
            <p:cNvSpPr>
              <a:spLocks noChangeShapeType="1"/>
            </p:cNvSpPr>
            <p:nvPr/>
          </p:nvSpPr>
          <p:spPr bwMode="auto">
            <a:xfrm flipH="1">
              <a:off x="4924" y="3192"/>
              <a:ext cx="36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9" name="Line 190"/>
            <p:cNvSpPr>
              <a:spLocks noChangeShapeType="1"/>
            </p:cNvSpPr>
            <p:nvPr/>
          </p:nvSpPr>
          <p:spPr bwMode="auto">
            <a:xfrm>
              <a:off x="4825" y="3192"/>
              <a:ext cx="34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0" name="Line 191"/>
            <p:cNvSpPr>
              <a:spLocks noChangeShapeType="1"/>
            </p:cNvSpPr>
            <p:nvPr/>
          </p:nvSpPr>
          <p:spPr bwMode="auto">
            <a:xfrm>
              <a:off x="4825" y="3192"/>
              <a:ext cx="13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1" name="Line 192"/>
            <p:cNvSpPr>
              <a:spLocks noChangeShapeType="1"/>
            </p:cNvSpPr>
            <p:nvPr/>
          </p:nvSpPr>
          <p:spPr bwMode="auto">
            <a:xfrm flipH="1" flipV="1">
              <a:off x="4890" y="3032"/>
              <a:ext cx="34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2" name="Line 193"/>
            <p:cNvSpPr>
              <a:spLocks noChangeShapeType="1"/>
            </p:cNvSpPr>
            <p:nvPr/>
          </p:nvSpPr>
          <p:spPr bwMode="auto">
            <a:xfrm flipH="1" flipV="1">
              <a:off x="4924" y="3074"/>
              <a:ext cx="36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3" name="Line 194"/>
            <p:cNvSpPr>
              <a:spLocks noChangeShapeType="1"/>
            </p:cNvSpPr>
            <p:nvPr/>
          </p:nvSpPr>
          <p:spPr bwMode="auto">
            <a:xfrm flipV="1">
              <a:off x="4825" y="3036"/>
              <a:ext cx="69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4" name="Line 195"/>
            <p:cNvSpPr>
              <a:spLocks noChangeShapeType="1"/>
            </p:cNvSpPr>
            <p:nvPr/>
          </p:nvSpPr>
          <p:spPr bwMode="auto">
            <a:xfrm flipH="1">
              <a:off x="4894" y="2997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5" name="Line 196"/>
            <p:cNvSpPr>
              <a:spLocks noChangeShapeType="1"/>
            </p:cNvSpPr>
            <p:nvPr/>
          </p:nvSpPr>
          <p:spPr bwMode="auto">
            <a:xfrm flipH="1">
              <a:off x="4924" y="3074"/>
              <a:ext cx="208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6" name="Line 197"/>
            <p:cNvSpPr>
              <a:spLocks noChangeShapeType="1"/>
            </p:cNvSpPr>
            <p:nvPr/>
          </p:nvSpPr>
          <p:spPr bwMode="auto">
            <a:xfrm flipH="1" flipV="1">
              <a:off x="5029" y="2992"/>
              <a:ext cx="103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7" name="Line 198"/>
            <p:cNvSpPr>
              <a:spLocks noChangeShapeType="1"/>
            </p:cNvSpPr>
            <p:nvPr/>
          </p:nvSpPr>
          <p:spPr bwMode="auto">
            <a:xfrm flipV="1">
              <a:off x="4964" y="3074"/>
              <a:ext cx="139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8" name="Line 199"/>
            <p:cNvSpPr>
              <a:spLocks noChangeShapeType="1"/>
            </p:cNvSpPr>
            <p:nvPr/>
          </p:nvSpPr>
          <p:spPr bwMode="auto">
            <a:xfrm flipV="1">
              <a:off x="5033" y="3074"/>
              <a:ext cx="137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9" name="Line 200"/>
            <p:cNvSpPr>
              <a:spLocks noChangeShapeType="1"/>
            </p:cNvSpPr>
            <p:nvPr/>
          </p:nvSpPr>
          <p:spPr bwMode="auto">
            <a:xfrm flipV="1">
              <a:off x="5103" y="3115"/>
              <a:ext cx="69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0" name="Line 201"/>
            <p:cNvSpPr>
              <a:spLocks noChangeShapeType="1"/>
            </p:cNvSpPr>
            <p:nvPr/>
          </p:nvSpPr>
          <p:spPr bwMode="auto">
            <a:xfrm flipV="1">
              <a:off x="5172" y="3070"/>
              <a:ext cx="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1" name="Line 202"/>
            <p:cNvSpPr>
              <a:spLocks noChangeShapeType="1"/>
            </p:cNvSpPr>
            <p:nvPr/>
          </p:nvSpPr>
          <p:spPr bwMode="auto">
            <a:xfrm flipV="1">
              <a:off x="5242" y="3152"/>
              <a:ext cx="0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2" name="Line 203"/>
            <p:cNvSpPr>
              <a:spLocks noChangeShapeType="1"/>
            </p:cNvSpPr>
            <p:nvPr/>
          </p:nvSpPr>
          <p:spPr bwMode="auto">
            <a:xfrm flipH="1">
              <a:off x="5103" y="3230"/>
              <a:ext cx="13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3" name="Line 204"/>
            <p:cNvSpPr>
              <a:spLocks noChangeShapeType="1"/>
            </p:cNvSpPr>
            <p:nvPr/>
          </p:nvSpPr>
          <p:spPr bwMode="auto">
            <a:xfrm flipH="1">
              <a:off x="5029" y="3230"/>
              <a:ext cx="7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4" name="Line 205"/>
            <p:cNvSpPr>
              <a:spLocks noChangeShapeType="1"/>
            </p:cNvSpPr>
            <p:nvPr/>
          </p:nvSpPr>
          <p:spPr bwMode="auto">
            <a:xfrm flipV="1">
              <a:off x="5033" y="3188"/>
              <a:ext cx="0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5" name="Line 206"/>
            <p:cNvSpPr>
              <a:spLocks noChangeShapeType="1"/>
            </p:cNvSpPr>
            <p:nvPr/>
          </p:nvSpPr>
          <p:spPr bwMode="auto">
            <a:xfrm flipH="1" flipV="1">
              <a:off x="5167" y="3110"/>
              <a:ext cx="71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6" name="Line 207"/>
            <p:cNvSpPr>
              <a:spLocks noChangeShapeType="1"/>
            </p:cNvSpPr>
            <p:nvPr/>
          </p:nvSpPr>
          <p:spPr bwMode="auto">
            <a:xfrm flipH="1">
              <a:off x="5238" y="3152"/>
              <a:ext cx="3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7" name="Line 208"/>
            <p:cNvSpPr>
              <a:spLocks noChangeShapeType="1"/>
            </p:cNvSpPr>
            <p:nvPr/>
          </p:nvSpPr>
          <p:spPr bwMode="auto">
            <a:xfrm>
              <a:off x="5208" y="3036"/>
              <a:ext cx="69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8" name="Line 209"/>
            <p:cNvSpPr>
              <a:spLocks noChangeShapeType="1"/>
            </p:cNvSpPr>
            <p:nvPr/>
          </p:nvSpPr>
          <p:spPr bwMode="auto">
            <a:xfrm flipV="1">
              <a:off x="5172" y="3032"/>
              <a:ext cx="33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9" name="Line 210"/>
            <p:cNvSpPr>
              <a:spLocks noChangeShapeType="1"/>
            </p:cNvSpPr>
            <p:nvPr/>
          </p:nvSpPr>
          <p:spPr bwMode="auto">
            <a:xfrm flipV="1">
              <a:off x="5277" y="3110"/>
              <a:ext cx="34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0" name="Line 211"/>
            <p:cNvSpPr>
              <a:spLocks noChangeShapeType="1"/>
            </p:cNvSpPr>
            <p:nvPr/>
          </p:nvSpPr>
          <p:spPr bwMode="auto">
            <a:xfrm flipV="1">
              <a:off x="5311" y="2997"/>
              <a:ext cx="0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1" name="Line 212"/>
            <p:cNvSpPr>
              <a:spLocks noChangeShapeType="1"/>
            </p:cNvSpPr>
            <p:nvPr/>
          </p:nvSpPr>
          <p:spPr bwMode="auto">
            <a:xfrm flipV="1">
              <a:off x="5208" y="2992"/>
              <a:ext cx="103" cy="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2" name="Line 213"/>
            <p:cNvSpPr>
              <a:spLocks noChangeShapeType="1"/>
            </p:cNvSpPr>
            <p:nvPr/>
          </p:nvSpPr>
          <p:spPr bwMode="auto">
            <a:xfrm flipH="1" flipV="1">
              <a:off x="5103" y="2880"/>
              <a:ext cx="102" cy="1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3" name="Line 214"/>
            <p:cNvSpPr>
              <a:spLocks noChangeShapeType="1"/>
            </p:cNvSpPr>
            <p:nvPr/>
          </p:nvSpPr>
          <p:spPr bwMode="auto">
            <a:xfrm flipH="1" flipV="1">
              <a:off x="5273" y="2876"/>
              <a:ext cx="33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4" name="Line 215"/>
            <p:cNvSpPr>
              <a:spLocks noChangeShapeType="1"/>
            </p:cNvSpPr>
            <p:nvPr/>
          </p:nvSpPr>
          <p:spPr bwMode="auto">
            <a:xfrm flipH="1" flipV="1">
              <a:off x="5172" y="2725"/>
              <a:ext cx="103" cy="1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5" name="Line 216"/>
            <p:cNvSpPr>
              <a:spLocks noChangeShapeType="1"/>
            </p:cNvSpPr>
            <p:nvPr/>
          </p:nvSpPr>
          <p:spPr bwMode="auto">
            <a:xfrm flipH="1">
              <a:off x="5103" y="2841"/>
              <a:ext cx="139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" name="Line 217"/>
            <p:cNvSpPr>
              <a:spLocks noChangeShapeType="1"/>
            </p:cNvSpPr>
            <p:nvPr/>
          </p:nvSpPr>
          <p:spPr bwMode="auto">
            <a:xfrm flipH="1">
              <a:off x="4998" y="2725"/>
              <a:ext cx="174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7" name="Line 218"/>
            <p:cNvSpPr>
              <a:spLocks noChangeShapeType="1"/>
            </p:cNvSpPr>
            <p:nvPr/>
          </p:nvSpPr>
          <p:spPr bwMode="auto">
            <a:xfrm>
              <a:off x="4998" y="2803"/>
              <a:ext cx="105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" name="Line 219"/>
            <p:cNvSpPr>
              <a:spLocks noChangeShapeType="1"/>
            </p:cNvSpPr>
            <p:nvPr/>
          </p:nvSpPr>
          <p:spPr bwMode="auto">
            <a:xfrm flipH="1">
              <a:off x="4960" y="2803"/>
              <a:ext cx="33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9" name="Line 220"/>
            <p:cNvSpPr>
              <a:spLocks noChangeShapeType="1"/>
            </p:cNvSpPr>
            <p:nvPr/>
          </p:nvSpPr>
          <p:spPr bwMode="auto">
            <a:xfrm flipH="1">
              <a:off x="5066" y="2880"/>
              <a:ext cx="37" cy="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0" name="Line 221"/>
            <p:cNvSpPr>
              <a:spLocks noChangeShapeType="1"/>
            </p:cNvSpPr>
            <p:nvPr/>
          </p:nvSpPr>
          <p:spPr bwMode="auto">
            <a:xfrm>
              <a:off x="4964" y="2919"/>
              <a:ext cx="102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1" name="Line 222"/>
            <p:cNvSpPr>
              <a:spLocks noChangeShapeType="1"/>
            </p:cNvSpPr>
            <p:nvPr/>
          </p:nvSpPr>
          <p:spPr bwMode="auto">
            <a:xfrm>
              <a:off x="4511" y="3051"/>
              <a:ext cx="104" cy="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2" name="Line 223"/>
            <p:cNvSpPr>
              <a:spLocks noChangeShapeType="1"/>
            </p:cNvSpPr>
            <p:nvPr/>
          </p:nvSpPr>
          <p:spPr bwMode="auto">
            <a:xfrm>
              <a:off x="4617" y="3091"/>
              <a:ext cx="0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3" name="Line 224"/>
            <p:cNvSpPr>
              <a:spLocks noChangeShapeType="1"/>
            </p:cNvSpPr>
            <p:nvPr/>
          </p:nvSpPr>
          <p:spPr bwMode="auto">
            <a:xfrm flipH="1" flipV="1">
              <a:off x="4442" y="3125"/>
              <a:ext cx="175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4" name="Line 225"/>
            <p:cNvSpPr>
              <a:spLocks noChangeShapeType="1"/>
            </p:cNvSpPr>
            <p:nvPr/>
          </p:nvSpPr>
          <p:spPr bwMode="auto">
            <a:xfrm flipV="1">
              <a:off x="4442" y="3047"/>
              <a:ext cx="69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5" name="Line 226"/>
            <p:cNvSpPr>
              <a:spLocks noChangeShapeType="1"/>
            </p:cNvSpPr>
            <p:nvPr/>
          </p:nvSpPr>
          <p:spPr bwMode="auto">
            <a:xfrm>
              <a:off x="4476" y="2973"/>
              <a:ext cx="34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6" name="Line 227"/>
            <p:cNvSpPr>
              <a:spLocks noChangeShapeType="1"/>
            </p:cNvSpPr>
            <p:nvPr/>
          </p:nvSpPr>
          <p:spPr bwMode="auto">
            <a:xfrm>
              <a:off x="4617" y="2973"/>
              <a:ext cx="0" cy="11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7" name="Line 228"/>
            <p:cNvSpPr>
              <a:spLocks noChangeShapeType="1"/>
            </p:cNvSpPr>
            <p:nvPr/>
          </p:nvSpPr>
          <p:spPr bwMode="auto">
            <a:xfrm flipH="1">
              <a:off x="4476" y="2973"/>
              <a:ext cx="13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8" name="Line 229"/>
            <p:cNvSpPr>
              <a:spLocks noChangeShapeType="1"/>
            </p:cNvSpPr>
            <p:nvPr/>
          </p:nvSpPr>
          <p:spPr bwMode="auto">
            <a:xfrm flipH="1">
              <a:off x="4337" y="2973"/>
              <a:ext cx="139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9" name="Line 230"/>
            <p:cNvSpPr>
              <a:spLocks noChangeShapeType="1"/>
            </p:cNvSpPr>
            <p:nvPr/>
          </p:nvSpPr>
          <p:spPr bwMode="auto">
            <a:xfrm flipH="1">
              <a:off x="4337" y="3129"/>
              <a:ext cx="10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0" name="Line 231"/>
            <p:cNvSpPr>
              <a:spLocks noChangeShapeType="1"/>
            </p:cNvSpPr>
            <p:nvPr/>
          </p:nvSpPr>
          <p:spPr bwMode="auto">
            <a:xfrm flipH="1">
              <a:off x="3777" y="3129"/>
              <a:ext cx="556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1" name="Line 232"/>
            <p:cNvSpPr>
              <a:spLocks noChangeShapeType="1"/>
            </p:cNvSpPr>
            <p:nvPr/>
          </p:nvSpPr>
          <p:spPr bwMode="auto">
            <a:xfrm flipH="1">
              <a:off x="4095" y="2973"/>
              <a:ext cx="242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2" name="Line 233"/>
            <p:cNvSpPr>
              <a:spLocks noChangeShapeType="1"/>
            </p:cNvSpPr>
            <p:nvPr/>
          </p:nvSpPr>
          <p:spPr bwMode="auto">
            <a:xfrm flipH="1">
              <a:off x="4194" y="3051"/>
              <a:ext cx="208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3" name="Line 234"/>
            <p:cNvSpPr>
              <a:spLocks noChangeShapeType="1"/>
            </p:cNvSpPr>
            <p:nvPr/>
          </p:nvSpPr>
          <p:spPr bwMode="auto">
            <a:xfrm flipH="1">
              <a:off x="4337" y="2973"/>
              <a:ext cx="13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4" name="Line 235"/>
            <p:cNvSpPr>
              <a:spLocks noChangeShapeType="1"/>
            </p:cNvSpPr>
            <p:nvPr/>
          </p:nvSpPr>
          <p:spPr bwMode="auto">
            <a:xfrm flipH="1">
              <a:off x="3746" y="2973"/>
              <a:ext cx="591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5" name="Line 236"/>
            <p:cNvSpPr>
              <a:spLocks noChangeShapeType="1"/>
            </p:cNvSpPr>
            <p:nvPr/>
          </p:nvSpPr>
          <p:spPr bwMode="auto">
            <a:xfrm flipH="1" flipV="1">
              <a:off x="4091" y="3009"/>
              <a:ext cx="33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6" name="Line 237"/>
            <p:cNvSpPr>
              <a:spLocks noChangeShapeType="1"/>
            </p:cNvSpPr>
            <p:nvPr/>
          </p:nvSpPr>
          <p:spPr bwMode="auto">
            <a:xfrm flipH="1" flipV="1">
              <a:off x="4160" y="2969"/>
              <a:ext cx="69" cy="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7" name="Line 238"/>
            <p:cNvSpPr>
              <a:spLocks noChangeShapeType="1"/>
            </p:cNvSpPr>
            <p:nvPr/>
          </p:nvSpPr>
          <p:spPr bwMode="auto">
            <a:xfrm flipV="1">
              <a:off x="4095" y="2969"/>
              <a:ext cx="7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8" name="Line 239"/>
            <p:cNvSpPr>
              <a:spLocks noChangeShapeType="1"/>
            </p:cNvSpPr>
            <p:nvPr/>
          </p:nvSpPr>
          <p:spPr bwMode="auto">
            <a:xfrm flipH="1">
              <a:off x="3782" y="3013"/>
              <a:ext cx="174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9" name="Line 240"/>
            <p:cNvSpPr>
              <a:spLocks noChangeShapeType="1"/>
            </p:cNvSpPr>
            <p:nvPr/>
          </p:nvSpPr>
          <p:spPr bwMode="auto">
            <a:xfrm>
              <a:off x="3746" y="2973"/>
              <a:ext cx="33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0" name="Line 241"/>
            <p:cNvSpPr>
              <a:spLocks noChangeShapeType="1"/>
            </p:cNvSpPr>
            <p:nvPr/>
          </p:nvSpPr>
          <p:spPr bwMode="auto">
            <a:xfrm>
              <a:off x="3956" y="2973"/>
              <a:ext cx="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1" name="Line 242"/>
            <p:cNvSpPr>
              <a:spLocks noChangeShapeType="1"/>
            </p:cNvSpPr>
            <p:nvPr/>
          </p:nvSpPr>
          <p:spPr bwMode="auto">
            <a:xfrm>
              <a:off x="3956" y="3013"/>
              <a:ext cx="13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2" name="Line 243"/>
            <p:cNvSpPr>
              <a:spLocks noChangeShapeType="1"/>
            </p:cNvSpPr>
            <p:nvPr/>
          </p:nvSpPr>
          <p:spPr bwMode="auto">
            <a:xfrm>
              <a:off x="3956" y="3013"/>
              <a:ext cx="70" cy="1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3" name="Line 244"/>
            <p:cNvSpPr>
              <a:spLocks noChangeShapeType="1"/>
            </p:cNvSpPr>
            <p:nvPr/>
          </p:nvSpPr>
          <p:spPr bwMode="auto">
            <a:xfrm flipH="1">
              <a:off x="4229" y="3363"/>
              <a:ext cx="383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4" name="Line 245"/>
            <p:cNvSpPr>
              <a:spLocks noChangeShapeType="1"/>
            </p:cNvSpPr>
            <p:nvPr/>
          </p:nvSpPr>
          <p:spPr bwMode="auto">
            <a:xfrm flipH="1" flipV="1">
              <a:off x="4194" y="3359"/>
              <a:ext cx="35" cy="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5" name="Line 246"/>
            <p:cNvSpPr>
              <a:spLocks noChangeShapeType="1"/>
            </p:cNvSpPr>
            <p:nvPr/>
          </p:nvSpPr>
          <p:spPr bwMode="auto">
            <a:xfrm flipH="1">
              <a:off x="3956" y="3363"/>
              <a:ext cx="242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6" name="Line 247"/>
            <p:cNvSpPr>
              <a:spLocks noChangeShapeType="1"/>
            </p:cNvSpPr>
            <p:nvPr/>
          </p:nvSpPr>
          <p:spPr bwMode="auto">
            <a:xfrm>
              <a:off x="3746" y="3363"/>
              <a:ext cx="208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7" name="Line 248"/>
            <p:cNvSpPr>
              <a:spLocks noChangeShapeType="1"/>
            </p:cNvSpPr>
            <p:nvPr/>
          </p:nvSpPr>
          <p:spPr bwMode="auto">
            <a:xfrm>
              <a:off x="3746" y="3322"/>
              <a:ext cx="244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8" name="Line 249"/>
            <p:cNvSpPr>
              <a:spLocks noChangeShapeType="1"/>
            </p:cNvSpPr>
            <p:nvPr/>
          </p:nvSpPr>
          <p:spPr bwMode="auto">
            <a:xfrm>
              <a:off x="3746" y="3322"/>
              <a:ext cx="0" cy="4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9" name="Line 250"/>
            <p:cNvSpPr>
              <a:spLocks noChangeShapeType="1"/>
            </p:cNvSpPr>
            <p:nvPr/>
          </p:nvSpPr>
          <p:spPr bwMode="auto">
            <a:xfrm>
              <a:off x="3990" y="3322"/>
              <a:ext cx="10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0" name="Line 251"/>
            <p:cNvSpPr>
              <a:spLocks noChangeShapeType="1"/>
            </p:cNvSpPr>
            <p:nvPr/>
          </p:nvSpPr>
          <p:spPr bwMode="auto">
            <a:xfrm>
              <a:off x="4095" y="3322"/>
              <a:ext cx="10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1" name="Line 252"/>
            <p:cNvSpPr>
              <a:spLocks noChangeShapeType="1"/>
            </p:cNvSpPr>
            <p:nvPr/>
          </p:nvSpPr>
          <p:spPr bwMode="auto">
            <a:xfrm flipV="1">
              <a:off x="4198" y="3318"/>
              <a:ext cx="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2" name="Line 253"/>
            <p:cNvSpPr>
              <a:spLocks noChangeShapeType="1"/>
            </p:cNvSpPr>
            <p:nvPr/>
          </p:nvSpPr>
          <p:spPr bwMode="auto">
            <a:xfrm flipV="1">
              <a:off x="4095" y="3318"/>
              <a:ext cx="0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3" name="Line 254"/>
            <p:cNvSpPr>
              <a:spLocks noChangeShapeType="1"/>
            </p:cNvSpPr>
            <p:nvPr/>
          </p:nvSpPr>
          <p:spPr bwMode="auto">
            <a:xfrm flipV="1">
              <a:off x="4267" y="3207"/>
              <a:ext cx="0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4" name="Line 255"/>
            <p:cNvSpPr>
              <a:spLocks noChangeShapeType="1"/>
            </p:cNvSpPr>
            <p:nvPr/>
          </p:nvSpPr>
          <p:spPr bwMode="auto">
            <a:xfrm flipV="1">
              <a:off x="4337" y="3203"/>
              <a:ext cx="0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5" name="Line 256"/>
            <p:cNvSpPr>
              <a:spLocks noChangeShapeType="1"/>
            </p:cNvSpPr>
            <p:nvPr/>
          </p:nvSpPr>
          <p:spPr bwMode="auto">
            <a:xfrm flipH="1">
              <a:off x="3741" y="3207"/>
              <a:ext cx="87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6" name="Line 257"/>
            <p:cNvSpPr>
              <a:spLocks noChangeShapeType="1"/>
            </p:cNvSpPr>
            <p:nvPr/>
          </p:nvSpPr>
          <p:spPr bwMode="auto">
            <a:xfrm flipH="1" flipV="1">
              <a:off x="4055" y="3203"/>
              <a:ext cx="208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7" name="Line 258"/>
            <p:cNvSpPr>
              <a:spLocks noChangeShapeType="1"/>
            </p:cNvSpPr>
            <p:nvPr/>
          </p:nvSpPr>
          <p:spPr bwMode="auto">
            <a:xfrm flipV="1">
              <a:off x="4198" y="3207"/>
              <a:ext cx="383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8" name="Line 259"/>
            <p:cNvSpPr>
              <a:spLocks noChangeShapeType="1"/>
            </p:cNvSpPr>
            <p:nvPr/>
          </p:nvSpPr>
          <p:spPr bwMode="auto">
            <a:xfrm flipV="1">
              <a:off x="4617" y="3207"/>
              <a:ext cx="0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9" name="Line 260"/>
            <p:cNvSpPr>
              <a:spLocks noChangeShapeType="1"/>
            </p:cNvSpPr>
            <p:nvPr/>
          </p:nvSpPr>
          <p:spPr bwMode="auto">
            <a:xfrm flipV="1">
              <a:off x="4128" y="3241"/>
              <a:ext cx="0" cy="7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0" name="Line 261"/>
            <p:cNvSpPr>
              <a:spLocks noChangeShapeType="1"/>
            </p:cNvSpPr>
            <p:nvPr/>
          </p:nvSpPr>
          <p:spPr bwMode="auto">
            <a:xfrm flipV="1">
              <a:off x="3990" y="3207"/>
              <a:ext cx="0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1" name="Line 262"/>
            <p:cNvSpPr>
              <a:spLocks noChangeShapeType="1"/>
            </p:cNvSpPr>
            <p:nvPr/>
          </p:nvSpPr>
          <p:spPr bwMode="auto">
            <a:xfrm flipV="1">
              <a:off x="3746" y="3207"/>
              <a:ext cx="0" cy="1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2" name="Line 263"/>
            <p:cNvSpPr>
              <a:spLocks noChangeShapeType="1"/>
            </p:cNvSpPr>
            <p:nvPr/>
          </p:nvSpPr>
          <p:spPr bwMode="auto">
            <a:xfrm>
              <a:off x="3876" y="2628"/>
              <a:ext cx="101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3" name="Line 264"/>
            <p:cNvSpPr>
              <a:spLocks noChangeShapeType="1"/>
            </p:cNvSpPr>
            <p:nvPr/>
          </p:nvSpPr>
          <p:spPr bwMode="auto">
            <a:xfrm flipH="1" flipV="1">
              <a:off x="3876" y="2527"/>
              <a:ext cx="101" cy="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284" name="Picture 265" descr="p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3111" y="4810855"/>
            <a:ext cx="1430446" cy="118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" name="Rectangle 266"/>
          <p:cNvSpPr>
            <a:spLocks noChangeArrowheads="1"/>
          </p:cNvSpPr>
          <p:nvPr/>
        </p:nvSpPr>
        <p:spPr bwMode="auto">
          <a:xfrm>
            <a:off x="5818048" y="6020896"/>
            <a:ext cx="28399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I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llustration 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of MOSAIC’s approach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8680" y="456236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288" name="TextBox 287"/>
          <p:cNvSpPr txBox="1"/>
          <p:nvPr/>
        </p:nvSpPr>
        <p:spPr>
          <a:xfrm>
            <a:off x="7570557" y="456066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91284" y="2527345"/>
            <a:ext cx="210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MOSAIC STAXAC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643157" y="48889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CLEVER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201164" y="3035176"/>
            <a:ext cx="159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AVALANCHE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2. Understanding and Doing Useful Things with Bio-</a:t>
            </a:r>
            <a:r>
              <a:rPr lang="en-US" sz="2200" b="1" dirty="0" err="1" smtClean="0">
                <a:solidFill>
                  <a:srgbClr val="FFFF00"/>
                </a:solidFill>
              </a:rPr>
              <a:t>areosol</a:t>
            </a:r>
            <a:r>
              <a:rPr lang="en-US" sz="2200" b="1" dirty="0" smtClean="0">
                <a:solidFill>
                  <a:srgbClr val="FFFF00"/>
                </a:solidFill>
              </a:rPr>
              <a:t> Data</a:t>
            </a:r>
            <a:endParaRPr lang="en-US" sz="2200" dirty="0" smtClean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0" y="685800"/>
            <a:ext cx="9144000" cy="584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u="sng" dirty="0" smtClean="0">
                <a:solidFill>
                  <a:schemeClr val="tx2"/>
                </a:solidFill>
              </a:rPr>
              <a:t>Definition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i="1" dirty="0"/>
              <a:t>A </a:t>
            </a:r>
            <a:r>
              <a:rPr lang="en-US" b="1" i="1" dirty="0" err="1"/>
              <a:t>bioaerosol</a:t>
            </a:r>
            <a:r>
              <a:rPr lang="en-US" i="1" dirty="0"/>
              <a:t> (short for biological </a:t>
            </a:r>
            <a:r>
              <a:rPr lang="en-US" i="1" dirty="0">
                <a:hlinkClick r:id="rId3" tooltip="Aerosol"/>
              </a:rPr>
              <a:t>aerosol</a:t>
            </a:r>
            <a:r>
              <a:rPr lang="en-US" i="1" dirty="0"/>
              <a:t>) is a suspension of airborne particles that contain living organisms or were released from living organisms.</a:t>
            </a:r>
            <a:r>
              <a:rPr lang="en-US" i="1" baseline="30000" dirty="0">
                <a:hlinkClick r:id="rId4"/>
              </a:rPr>
              <a:t>[1]</a:t>
            </a:r>
            <a:r>
              <a:rPr lang="en-US" i="1" dirty="0"/>
              <a:t> These particles are very small and range in size from less than one micrometer (0.00004") to one hundred micrometers (0.004"). </a:t>
            </a:r>
            <a:endParaRPr lang="en-US" i="1" dirty="0" smtClean="0"/>
          </a:p>
          <a:p>
            <a:pPr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Research Questions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Characterization of the Bio-aerosol Composition at a Particular Location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Anomaly Detection and Change Analysis for Bio-aerosols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Understanding Disease Spread  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Sensor-based Bio-aerosol Early Warning Systems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…</a:t>
            </a:r>
          </a:p>
          <a:p>
            <a:pPr marL="0" indent="0">
              <a:spcBef>
                <a:spcPct val="20000"/>
              </a:spcBef>
              <a:buClr>
                <a:srgbClr val="990000"/>
              </a:buClr>
              <a:buSzPct val="150000"/>
            </a:pP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spcBef>
                <a:spcPct val="20000"/>
              </a:spcBef>
              <a:buClr>
                <a:srgbClr val="990000"/>
              </a:buClr>
              <a:buSzPct val="150000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466" y="6250828"/>
            <a:ext cx="823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[</a:t>
            </a:r>
            <a:r>
              <a:rPr lang="en-US" sz="1100" b="1" dirty="0" smtClean="0"/>
              <a:t>1]</a:t>
            </a:r>
            <a:r>
              <a:rPr lang="en-US" sz="1100" dirty="0" smtClean="0"/>
              <a:t> </a:t>
            </a:r>
            <a:r>
              <a:rPr lang="en-US" sz="1100" dirty="0" err="1"/>
              <a:t>Wathes</a:t>
            </a:r>
            <a:r>
              <a:rPr lang="en-US" sz="1100" dirty="0"/>
              <a:t>, Christopher M.; Cox, C. Barry (1995). </a:t>
            </a:r>
            <a:r>
              <a:rPr lang="en-US" sz="1100" i="1" dirty="0" err="1"/>
              <a:t>Bioaerosols</a:t>
            </a:r>
            <a:r>
              <a:rPr lang="en-US" sz="1100" i="1" dirty="0"/>
              <a:t> handbook</a:t>
            </a:r>
            <a:r>
              <a:rPr lang="en-US" sz="1100" dirty="0"/>
              <a:t>. Chelsea, </a:t>
            </a:r>
            <a:r>
              <a:rPr lang="en-US" sz="1100" dirty="0" err="1"/>
              <a:t>Mich</a:t>
            </a:r>
            <a:r>
              <a:rPr lang="en-US" sz="1100" dirty="0"/>
              <a:t>: Lewis Publishers. </a:t>
            </a:r>
            <a:r>
              <a:rPr lang="en-US" sz="1100" dirty="0">
                <a:hlinkClick r:id="rId5" tooltip="International Standard Book Number"/>
              </a:rPr>
              <a:t>ISBN</a:t>
            </a:r>
            <a:r>
              <a:rPr lang="en-US" sz="1100" dirty="0"/>
              <a:t> </a:t>
            </a:r>
            <a:r>
              <a:rPr lang="en-US" sz="1100" dirty="0">
                <a:hlinkClick r:id="rId6" tooltip="Special:BookSources/0-87371-615-9"/>
              </a:rPr>
              <a:t>0-87371-615-9</a:t>
            </a:r>
            <a:r>
              <a:rPr lang="en-US" sz="11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4307469"/>
            <a:ext cx="285750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8" y="4361973"/>
            <a:ext cx="2178051" cy="1633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05" y="4311173"/>
            <a:ext cx="2739012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24200"/>
            <a:ext cx="2779916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012" cy="914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 Using Mixture Models </a:t>
            </a:r>
            <a:br>
              <a:rPr lang="en-US" sz="280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Anomaly Detection and Change Analysis</a:t>
            </a:r>
            <a:endParaRPr lang="en-US" sz="280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1"/>
            <a:ext cx="86868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The Sensor Modeling Toolbox </a:t>
            </a:r>
            <a:r>
              <a:rPr lang="en-US" sz="2100" dirty="0"/>
              <a:t>will be used </a:t>
            </a:r>
            <a:r>
              <a:rPr lang="en-US" sz="2100" dirty="0" smtClean="0"/>
              <a:t>for the following tasks:</a:t>
            </a:r>
            <a:endParaRPr lang="en-US" sz="2100" dirty="0"/>
          </a:p>
          <a:p>
            <a:pPr lvl="0"/>
            <a:r>
              <a:rPr lang="en-US" sz="2100" dirty="0"/>
              <a:t>Change analysis and </a:t>
            </a:r>
            <a:r>
              <a:rPr lang="en-US" sz="2100" dirty="0" smtClean="0"/>
              <a:t>anomaly </a:t>
            </a:r>
            <a:r>
              <a:rPr lang="en-US" sz="2100" dirty="0"/>
              <a:t>detection </a:t>
            </a:r>
            <a:r>
              <a:rPr lang="en-US" sz="2100" dirty="0" smtClean="0"/>
              <a:t>(based on sensor readings)</a:t>
            </a:r>
            <a:endParaRPr lang="en-US" sz="2100" dirty="0"/>
          </a:p>
          <a:p>
            <a:pPr lvl="0"/>
            <a:r>
              <a:rPr lang="en-US" sz="2100" dirty="0" smtClean="0"/>
              <a:t>For creating background </a:t>
            </a:r>
            <a:r>
              <a:rPr lang="en-US" sz="2100" dirty="0" smtClean="0"/>
              <a:t>models </a:t>
            </a:r>
            <a:r>
              <a:rPr lang="en-US" sz="2100" dirty="0"/>
              <a:t>of </a:t>
            </a:r>
            <a:r>
              <a:rPr lang="en-US" sz="2100" dirty="0" smtClean="0"/>
              <a:t>particular sensors </a:t>
            </a:r>
            <a:r>
              <a:rPr lang="en-US" sz="2100" dirty="0" smtClean="0"/>
              <a:t>at particular </a:t>
            </a:r>
            <a:r>
              <a:rPr lang="en-US" sz="2100" dirty="0" smtClean="0"/>
              <a:t>locations </a:t>
            </a:r>
            <a:endParaRPr lang="en-US" sz="2100" dirty="0"/>
          </a:p>
          <a:p>
            <a:pPr lvl="0"/>
            <a:r>
              <a:rPr lang="en-US" sz="2100" dirty="0"/>
              <a:t>Development of sophisticated </a:t>
            </a:r>
            <a:r>
              <a:rPr lang="en-US" sz="2100" dirty="0" smtClean="0"/>
              <a:t>threat assessment functions </a:t>
            </a:r>
            <a:r>
              <a:rPr lang="en-US" sz="2100" dirty="0"/>
              <a:t>that operate on the top of </a:t>
            </a:r>
            <a:r>
              <a:rPr lang="en-US" sz="2100"/>
              <a:t>the </a:t>
            </a:r>
            <a:r>
              <a:rPr lang="en-US" sz="2100" smtClean="0"/>
              <a:t>toolbox</a:t>
            </a:r>
            <a:endParaRPr lang="en-US" sz="21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7096" y="3276600"/>
            <a:ext cx="305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Sensor Modeling Toolbox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5193" y="1042770"/>
            <a:ext cx="4572000" cy="2157630"/>
          </a:xfrm>
          <a:prstGeom prst="rect">
            <a:avLst/>
          </a:prstGeom>
          <a:solidFill>
            <a:srgbClr val="98D1FF"/>
          </a:solidFill>
          <a:ln cap="rnd">
            <a:solidFill>
              <a:schemeClr val="tx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486401" y="1066801"/>
            <a:ext cx="3429000" cy="4572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Analysis Function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5400000">
            <a:off x="7001270" y="2200670"/>
            <a:ext cx="609602" cy="323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. . 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22395" y="1174726"/>
            <a:ext cx="4564006" cy="1933032"/>
            <a:chOff x="3223285" y="3439551"/>
            <a:chExt cx="4298566" cy="1995895"/>
          </a:xfrm>
        </p:grpSpPr>
        <p:sp>
          <p:nvSpPr>
            <p:cNvPr id="57" name="Rectangle 56"/>
            <p:cNvSpPr/>
            <p:nvPr/>
          </p:nvSpPr>
          <p:spPr>
            <a:xfrm>
              <a:off x="3223285" y="3439551"/>
              <a:ext cx="330134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Set of Sensor Reading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510358" y="4163300"/>
              <a:ext cx="2727194" cy="599266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Model Fitting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96297" y="4978246"/>
              <a:ext cx="274267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Probabilistic 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57" idx="2"/>
              <a:endCxn id="58" idx="0"/>
            </p:cNvCxnSpPr>
            <p:nvPr/>
          </p:nvCxnSpPr>
          <p:spPr>
            <a:xfrm>
              <a:off x="4873955" y="3896751"/>
              <a:ext cx="0" cy="2665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8" idx="4"/>
              <a:endCxn id="59" idx="0"/>
            </p:cNvCxnSpPr>
            <p:nvPr/>
          </p:nvCxnSpPr>
          <p:spPr>
            <a:xfrm flipH="1">
              <a:off x="4867637" y="4762566"/>
              <a:ext cx="6318" cy="215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65" idx="2"/>
            </p:cNvCxnSpPr>
            <p:nvPr/>
          </p:nvCxnSpPr>
          <p:spPr>
            <a:xfrm flipV="1">
              <a:off x="6230021" y="3564150"/>
              <a:ext cx="1291830" cy="16556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86" idx="2"/>
            </p:cNvCxnSpPr>
            <p:nvPr/>
          </p:nvCxnSpPr>
          <p:spPr>
            <a:xfrm flipV="1">
              <a:off x="6230021" y="4114896"/>
              <a:ext cx="1291829" cy="11048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9" idx="3"/>
              <a:endCxn id="87" idx="2"/>
            </p:cNvCxnSpPr>
            <p:nvPr/>
          </p:nvCxnSpPr>
          <p:spPr>
            <a:xfrm>
              <a:off x="6238977" y="5206846"/>
              <a:ext cx="1282874" cy="95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85"/>
          <p:cNvSpPr/>
          <p:nvPr/>
        </p:nvSpPr>
        <p:spPr>
          <a:xfrm>
            <a:off x="5486400" y="1600200"/>
            <a:ext cx="3429000" cy="4572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Analysis Function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486400" y="2667000"/>
            <a:ext cx="3429000" cy="4572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Analysis </a:t>
            </a:r>
            <a:r>
              <a:rPr lang="en-US" dirty="0" err="1" smtClean="0">
                <a:solidFill>
                  <a:srgbClr val="000000"/>
                </a:solidFill>
              </a:rPr>
              <a:t>Function</a:t>
            </a:r>
            <a:r>
              <a:rPr lang="en-US" baseline="-25000" dirty="0" err="1" smtClean="0">
                <a:solidFill>
                  <a:srgbClr val="000000"/>
                </a:solidFill>
              </a:rPr>
              <a:t>k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UH-DMML</a:t>
            </a:r>
          </a:p>
        </p:txBody>
      </p:sp>
    </p:spTree>
    <p:extLst>
      <p:ext uri="{BB962C8B-B14F-4D97-AF65-F5344CB8AC3E}">
        <p14:creationId xmlns:p14="http://schemas.microsoft.com/office/powerpoint/2010/main" val="35180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012" cy="914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Gaussian Mixture Models</a:t>
            </a:r>
            <a:endParaRPr lang="en-US" sz="3200" dirty="0"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142012" cy="5181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Uses a </a:t>
                </a:r>
                <a:r>
                  <a:rPr lang="en-US" sz="2400" dirty="0"/>
                  <a:t>parametric probability density function represented as a weighted sum of Gaussian component densities 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p(x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* N(x|µ</a:t>
                </a:r>
                <a:r>
                  <a:rPr lang="en-US" sz="28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∑</a:t>
                </a:r>
                <a:r>
                  <a:rPr lang="en-US" sz="28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>
                    <a:ea typeface="Cambria Math" panose="02040503050406030204" pitchFamily="18" charset="0"/>
                  </a:rPr>
                  <a:t> 		</a:t>
                </a:r>
                <a:r>
                  <a:rPr lang="en-US" sz="2000" dirty="0">
                    <a:ea typeface="Cambria Math" panose="02040503050406030204" pitchFamily="18" charset="0"/>
                  </a:rPr>
                  <a:t>= Prior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probabilities / </a:t>
                </a:r>
                <a:r>
                  <a:rPr lang="en-US" sz="2000" dirty="0">
                    <a:ea typeface="Cambria Math" panose="02040503050406030204" pitchFamily="18" charset="0"/>
                  </a:rPr>
                  <a:t>weights of each component Gaussian.</a:t>
                </a:r>
              </a:p>
              <a:p>
                <a:pPr marL="0" indent="0">
                  <a:buNone/>
                </a:pP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µ</a:t>
                </a:r>
                <a:r>
                  <a:rPr lang="en-US" sz="2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2000" dirty="0">
                    <a:ea typeface="Cambria Math" panose="02040503050406030204" pitchFamily="18" charset="0"/>
                  </a:rPr>
                  <a:t>= Mean of k</a:t>
                </a:r>
                <a:r>
                  <a:rPr lang="en-US" sz="2000" baseline="30000" dirty="0">
                    <a:ea typeface="Cambria Math" panose="02040503050406030204" pitchFamily="18" charset="0"/>
                  </a:rPr>
                  <a:t>th</a:t>
                </a:r>
                <a:r>
                  <a:rPr lang="en-US" sz="2000" dirty="0">
                    <a:ea typeface="Cambria Math" panose="02040503050406030204" pitchFamily="18" charset="0"/>
                  </a:rPr>
                  <a:t> Gaussian.</a:t>
                </a:r>
              </a:p>
              <a:p>
                <a:pPr marL="0" indent="0">
                  <a:buNone/>
                </a:pP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∑</a:t>
                </a:r>
                <a:r>
                  <a:rPr lang="en-US" sz="2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	</a:t>
                </a:r>
                <a:r>
                  <a:rPr lang="en-US" sz="2000" dirty="0">
                    <a:ea typeface="Cambria Math" panose="02040503050406030204" pitchFamily="18" charset="0"/>
                  </a:rPr>
                  <a:t>= Covariance Matrix of k</a:t>
                </a:r>
                <a:r>
                  <a:rPr lang="en-US" sz="2000" baseline="30000" dirty="0">
                    <a:ea typeface="Cambria Math" panose="02040503050406030204" pitchFamily="18" charset="0"/>
                  </a:rPr>
                  <a:t>th</a:t>
                </a:r>
                <a:r>
                  <a:rPr lang="en-US" sz="2000" dirty="0">
                    <a:ea typeface="Cambria Math" panose="02040503050406030204" pitchFamily="18" charset="0"/>
                  </a:rPr>
                  <a:t> Gaussian.</a:t>
                </a:r>
              </a:p>
              <a:p>
                <a:pPr marL="0" indent="0">
                  <a:buNone/>
                </a:pPr>
                <a:r>
                  <a:rPr lang="en-US" sz="2000" i="1" dirty="0" smtClean="0">
                    <a:ea typeface="Cambria Math" panose="02040503050406030204" pitchFamily="18" charset="0"/>
                  </a:rPr>
                  <a:t>x    </a:t>
                </a:r>
                <a:r>
                  <a:rPr lang="en-US" sz="2000" i="1" dirty="0">
                    <a:ea typeface="Cambria Math" panose="02040503050406030204" pitchFamily="18" charset="0"/>
                  </a:rPr>
                  <a:t>		</a:t>
                </a:r>
                <a:r>
                  <a:rPr lang="en-US" sz="2000" dirty="0">
                    <a:ea typeface="Cambria Math" panose="02040503050406030204" pitchFamily="18" charset="0"/>
                  </a:rPr>
                  <a:t>= Data point under consideration.</a:t>
                </a:r>
              </a:p>
              <a:p>
                <a:pPr marL="0" indent="0">
                  <a:buNone/>
                </a:pP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N(x|µ</a:t>
                </a:r>
                <a:r>
                  <a:rPr lang="en-US" sz="2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∑</a:t>
                </a:r>
                <a:r>
                  <a:rPr lang="en-US" sz="2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   	</a:t>
                </a:r>
                <a:r>
                  <a:rPr lang="en-US" sz="2000" dirty="0">
                    <a:ea typeface="Cambria Math" panose="02040503050406030204" pitchFamily="18" charset="0"/>
                  </a:rPr>
                  <a:t>= Density of x in k</a:t>
                </a:r>
                <a:r>
                  <a:rPr lang="en-US" sz="2000" baseline="30000" dirty="0">
                    <a:ea typeface="Cambria Math" panose="02040503050406030204" pitchFamily="18" charset="0"/>
                  </a:rPr>
                  <a:t>th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Gaussian</a:t>
                </a:r>
                <a:r>
                  <a:rPr lang="en-US" sz="2000" baseline="3000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ambria Math" panose="02040503050406030204" pitchFamily="18" charset="0"/>
                  </a:rPr>
                  <a:t>	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  <m:r>
                              <a:rPr lang="en-US" sz="20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|∑</m:t>
                            </m:r>
                            <m:r>
                              <a:rPr lang="en-US" sz="20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exp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20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i="1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d>
                          <m:dPr>
                            <m:ctrlPr>
                              <a:rPr lang="en-US" sz="20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000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  <m:r>
                          <a:rPr lang="en-US" sz="2000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⎻</m:t>
                        </m:r>
                        <m:r>
                          <a:rPr lang="en-US" sz="2000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K </a:t>
                </a:r>
                <a:r>
                  <a:rPr lang="en-US" sz="2000" dirty="0">
                    <a:ea typeface="Cambria Math" panose="02040503050406030204" pitchFamily="18" charset="0"/>
                  </a:rPr>
                  <a:t>		= Total number of Gaussian Components.</a:t>
                </a:r>
              </a:p>
              <a:p>
                <a:pPr marL="0" indent="0" algn="just">
                  <a:buNone/>
                </a:pPr>
                <a:endParaRPr lang="en-US" sz="2200" dirty="0">
                  <a:solidFill>
                    <a:schemeClr val="accent1">
                      <a:lumMod val="50000"/>
                    </a:schemeClr>
                  </a:solidFill>
                  <a:latin typeface="Candara" panose="020E0502030303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142012" cy="5181600"/>
              </a:xfrm>
              <a:blipFill rotWithShape="1">
                <a:blip r:embed="rId3"/>
                <a:stretch>
                  <a:fillRect l="-1000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57" y="3429000"/>
            <a:ext cx="2337675" cy="1371600"/>
          </a:xfrm>
          <a:prstGeom prst="rect">
            <a:avLst/>
          </a:prstGeom>
        </p:spPr>
      </p:pic>
      <p:sp>
        <p:nvSpPr>
          <p:cNvPr id="7" name="Flowchart: Magnetic Disk 6"/>
          <p:cNvSpPr/>
          <p:nvPr/>
        </p:nvSpPr>
        <p:spPr>
          <a:xfrm>
            <a:off x="7696199" y="5934075"/>
            <a:ext cx="609600" cy="381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001000" y="4714875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6366933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Set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7738" y="522553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7" idx="5"/>
          </p:cNvCxnSpPr>
          <p:nvPr/>
        </p:nvCxnSpPr>
        <p:spPr>
          <a:xfrm flipV="1">
            <a:off x="6807724" y="5486400"/>
            <a:ext cx="812276" cy="378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Cube 16"/>
          <p:cNvSpPr/>
          <p:nvPr/>
        </p:nvSpPr>
        <p:spPr>
          <a:xfrm>
            <a:off x="5359924" y="5657850"/>
            <a:ext cx="1447800" cy="5524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BIC/</a:t>
            </a:r>
            <a:r>
              <a:rPr lang="en-US" sz="1400" dirty="0" err="1" smtClean="0">
                <a:solidFill>
                  <a:srgbClr val="FF0000"/>
                </a:solidFill>
              </a:rPr>
              <a:t>Akaike</a:t>
            </a:r>
            <a:r>
              <a:rPr lang="en-US" sz="1400" dirty="0" smtClean="0">
                <a:solidFill>
                  <a:srgbClr val="FF0000"/>
                </a:solidFill>
              </a:rPr>
              <a:t>/…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2781" y="5332511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Model Selection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22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500" b="1" dirty="0" smtClean="0">
                <a:solidFill>
                  <a:srgbClr val="FFFF00"/>
                </a:solidFill>
              </a:rPr>
              <a:t>4. Interestingness </a:t>
            </a:r>
            <a:r>
              <a:rPr lang="en-US" sz="2500" b="1" dirty="0">
                <a:solidFill>
                  <a:srgbClr val="FFFF00"/>
                </a:solidFill>
              </a:rPr>
              <a:t>Hotspot Discovery </a:t>
            </a:r>
            <a:r>
              <a:rPr lang="en-US" sz="2500" b="1" dirty="0" smtClean="0">
                <a:solidFill>
                  <a:srgbClr val="FFFF00"/>
                </a:solidFill>
              </a:rPr>
              <a:t>Framework </a:t>
            </a:r>
            <a:r>
              <a:rPr lang="en-US" sz="2500" b="1" dirty="0">
                <a:solidFill>
                  <a:srgbClr val="FFFF00"/>
                </a:solidFill>
              </a:rPr>
              <a:t>for Grids</a:t>
            </a:r>
            <a:endParaRPr lang="en-US" sz="2500" dirty="0" smtClean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0" y="685799"/>
            <a:ext cx="9144000" cy="59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tx2"/>
                </a:solidFill>
              </a:rPr>
              <a:t>Objective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 Find interesting hotspots in 4D grid-based datasets using plugin interestingness functions.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Methodology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Find hotspots in grid-based spatio-temporal datasets using hotspot discovery algorithms and clustering techniques. Employ plugin interestingness and reward functions to guide the search for “good” hotspots.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Generate cluster summaries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Visualize 4-dimensional spatio-temporal clusters and cluster summaries</a:t>
            </a:r>
          </a:p>
          <a:p>
            <a:pPr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Dataset</a:t>
            </a:r>
            <a:r>
              <a:rPr lang="en-US" dirty="0" smtClean="0">
                <a:solidFill>
                  <a:schemeClr val="tx2"/>
                </a:solidFill>
              </a:rPr>
              <a:t>: We are working on </a:t>
            </a:r>
            <a:r>
              <a:rPr lang="en-US" b="1" dirty="0" smtClean="0">
                <a:solidFill>
                  <a:srgbClr val="C00000"/>
                </a:solidFill>
              </a:rPr>
              <a:t>a 4-dimensional grid-based air pollution dataset.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Each grid cell overs a 4x4 km area. There are 150,000 4D grid cells.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Grid cells have latitude, longitude, layer (altitude), and time dimensions.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Each grid cell is associated with hourly </a:t>
            </a:r>
            <a:r>
              <a:rPr lang="en-US" dirty="0">
                <a:solidFill>
                  <a:schemeClr val="tx2"/>
                </a:solidFill>
              </a:rPr>
              <a:t>observations </a:t>
            </a:r>
            <a:r>
              <a:rPr lang="en-US" dirty="0" smtClean="0">
                <a:solidFill>
                  <a:schemeClr val="tx2"/>
                </a:solidFill>
              </a:rPr>
              <a:t>of 132 compounds in the air.</a:t>
            </a:r>
          </a:p>
          <a:p>
            <a:pPr lvl="1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UH-DMML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70214"/>
            <a:ext cx="2501099" cy="197373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9" y="4496449"/>
            <a:ext cx="1923611" cy="1771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3311" y="6267857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 variation hotspots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3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600" b="1" dirty="0"/>
              <a:t>Interestingness Hotspot Discovery </a:t>
            </a:r>
            <a:r>
              <a:rPr lang="en-US" sz="2600" b="1" dirty="0" smtClean="0"/>
              <a:t>Framework </a:t>
            </a:r>
            <a:r>
              <a:rPr lang="en-US" sz="2600" b="1" dirty="0"/>
              <a:t>for Grids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 txBox="1">
                <a:spLocks noChangeArrowheads="1"/>
              </p:cNvSpPr>
              <p:nvPr/>
            </p:nvSpPr>
            <p:spPr bwMode="auto">
              <a:xfrm>
                <a:off x="0" y="685800"/>
                <a:ext cx="91440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Problem: Find 4D contiguous regions maximizing a plugin reward function:</a:t>
                </a:r>
              </a:p>
              <a:p>
                <a:r>
                  <a:rPr lang="en-US" dirty="0"/>
                  <a:t>Reward(R) = interestingness(R) x </a:t>
                </a:r>
                <a:r>
                  <a:rPr lang="en-US" dirty="0" smtClean="0"/>
                  <a:t>size(R)</a:t>
                </a:r>
                <a:r>
                  <a:rPr lang="en-US" baseline="42000" dirty="0" smtClean="0">
                    <a:latin typeface="Symbol" panose="05050102010706020507" pitchFamily="18" charset="2"/>
                  </a:rPr>
                  <a:t>b</a:t>
                </a:r>
                <a:r>
                  <a:rPr lang="en-US" dirty="0" smtClean="0">
                    <a:latin typeface="Symbol" panose="05050102010706020507" pitchFamily="18" charset="2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where</a:t>
                </a:r>
              </a:p>
              <a:p>
                <a:r>
                  <a:rPr lang="en-US" dirty="0" smtClean="0"/>
                  <a:t>Interestingness(R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𝑐𝑜𝑟𝑟𝑒𝑙𝑎𝑡𝑖𝑜𝑛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𝑐𝑜𝑟𝑟𝑒𝑙𝑎𝑡𝑖𝑜𝑛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,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 0 &lt; </a:t>
                </a:r>
                <a:r>
                  <a:rPr lang="en-US" dirty="0" err="1"/>
                  <a:t>th</a:t>
                </a:r>
                <a:r>
                  <a:rPr lang="en-US" dirty="0"/>
                  <a:t> &lt; 1 is the reward threshold,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𝑐𝑜𝑟𝑟𝑒𝑙𝑎𝑡𝑖𝑜𝑛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the correlation of the 2 variables in the region R.</a:t>
                </a:r>
              </a:p>
              <a:p>
                <a:pPr>
                  <a:spcBef>
                    <a:spcPct val="20000"/>
                  </a:spcBef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Currently we are using Ozone and PM2.5 levels as variables.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6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85800"/>
                <a:ext cx="9144000" cy="5638800"/>
              </a:xfrm>
              <a:prstGeom prst="rect">
                <a:avLst/>
              </a:prstGeom>
              <a:blipFill rotWithShape="0">
                <a:blip r:embed="rId3"/>
                <a:stretch>
                  <a:fillRect l="-1067" t="-24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UH-DMML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898" y="3299946"/>
            <a:ext cx="2362200" cy="2772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923" y="3301571"/>
            <a:ext cx="2360707" cy="2770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369565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Ozone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71657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PM2.5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2684" y="4311092"/>
            <a:ext cx="27334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&lt;-Highly Correlated region-&gt;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231856" y="5929973"/>
            <a:ext cx="31209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Ozone concentration in the region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5869329"/>
            <a:ext cx="31209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PM2.5 concentration in the region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054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17" y="1468437"/>
            <a:ext cx="5505450" cy="29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7101" y="-76200"/>
            <a:ext cx="7545740" cy="758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5. Taxonomy Generation</a:t>
            </a:r>
            <a:endParaRPr lang="en-US" sz="40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92333"/>
            <a:ext cx="9144000" cy="18466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M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02" name="Picture 2" descr="http://upload.wikimedia.org/wikipedia/commons/thumb/b/b8/Iron_hydroxide_precipitate_in_stream.jpg/220px-Iron_hydroxide_precipitate_in_strea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285"/>
            <a:ext cx="2095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http://bits.wikimedia.org/static-1.24wmf7/skins/common/images/magnify-clip.png">
            <a:hlinkClick r:id="rId4" tooltip="Enlarg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431925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133600" y="32004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2333" y="2884557"/>
            <a:ext cx="2762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Taxonomy Generation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Algorithm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455" y="4800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Datasets </a:t>
            </a:r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UH-DMML</a:t>
            </a:r>
          </a:p>
        </p:txBody>
      </p:sp>
    </p:spTree>
    <p:extLst>
      <p:ext uri="{BB962C8B-B14F-4D97-AF65-F5344CB8AC3E}">
        <p14:creationId xmlns:p14="http://schemas.microsoft.com/office/powerpoint/2010/main" val="27622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33338" y="0"/>
            <a:ext cx="9144001" cy="647700"/>
          </a:xfrm>
        </p:spPr>
        <p:txBody>
          <a:bodyPr/>
          <a:lstStyle/>
          <a:p>
            <a:r>
              <a:rPr lang="en-US" sz="2300" b="1" dirty="0" smtClean="0">
                <a:solidFill>
                  <a:srgbClr val="FFFF00"/>
                </a:solidFill>
              </a:rPr>
              <a:t>6.</a:t>
            </a:r>
            <a:r>
              <a:rPr lang="en-US" sz="2300" dirty="0">
                <a:solidFill>
                  <a:srgbClr val="FFFF00"/>
                </a:solidFill>
                <a:latin typeface="Bookman Old Style" panose="02050604050505020204" pitchFamily="18" charset="0"/>
                <a:cs typeface="Andalus" panose="02020603050405020304" pitchFamily="18" charset="-78"/>
              </a:rPr>
              <a:t> </a:t>
            </a:r>
            <a:r>
              <a:rPr lang="en-US" sz="2300" b="1" dirty="0">
                <a:solidFill>
                  <a:srgbClr val="FFFF00"/>
                </a:solidFill>
                <a:latin typeface="Bookman Old Style" panose="02050604050505020204" pitchFamily="18" charset="0"/>
                <a:cs typeface="Andalus" panose="02020603050405020304" pitchFamily="18" charset="-78"/>
              </a:rPr>
              <a:t>Understanding, Preventing, and Recovery from Flooding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0178" name="Picture 2" descr="http://tse1.mm.bing.net/th?&amp;id=JN.%2b6LC7pxYF68MA6fl4vtvXQ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26545"/>
            <a:ext cx="43307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tse1.mm.bing.net/th?&amp;id=JN.3V3YkhlFzSdmec8AEzrvvQ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387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://inapcache.boston.com/universal/site_graphics/blogs/bigpicture/ausflood_01_03/a01_26457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429000"/>
            <a:ext cx="244531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http://www.pittsburgh.bbb.org/storage/84/images/flo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286000" cy="15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UH-DMML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8665"/>
            <a:ext cx="2286000" cy="80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2305409"/>
            <a:ext cx="2445316" cy="11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304" y="2347309"/>
            <a:ext cx="23358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UH </a:t>
            </a:r>
            <a:r>
              <a:rPr lang="en-US" sz="1300" b="1" dirty="0" err="1" smtClean="0">
                <a:solidFill>
                  <a:srgbClr val="FF0000"/>
                </a:solidFill>
              </a:rPr>
              <a:t>CeSAR</a:t>
            </a:r>
            <a:r>
              <a:rPr lang="en-US" sz="1300" dirty="0" smtClean="0"/>
              <a:t> </a:t>
            </a:r>
            <a:r>
              <a:rPr lang="en-US" sz="1300" dirty="0" err="1" smtClean="0"/>
              <a:t>Symp</a:t>
            </a:r>
            <a:r>
              <a:rPr lang="en-US" sz="1300" dirty="0" smtClean="0"/>
              <a:t>. 7/24/2015</a:t>
            </a:r>
            <a:endParaRPr lang="en-US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610986" y="1663244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Center for Sustainability and </a:t>
            </a:r>
            <a:r>
              <a:rPr lang="en-US" sz="1000" dirty="0" smtClean="0"/>
              <a:t>Resiliency</a:t>
            </a:r>
            <a:endParaRPr lang="en-US" sz="10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66800" y="1827432"/>
            <a:ext cx="381000" cy="559712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13062</TotalTime>
  <Words>876</Words>
  <Application>Microsoft Office PowerPoint</Application>
  <PresentationFormat>On-screen Show (4:3)</PresentationFormat>
  <Paragraphs>160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Image</vt:lpstr>
      <vt:lpstr>2015 Research Areas and Projects</vt:lpstr>
      <vt:lpstr>1. Non-Traditional Clustering Algorithms</vt:lpstr>
      <vt:lpstr>2. Understanding and Doing Useful Things with Bio-areosol Data</vt:lpstr>
      <vt:lpstr>3. Using Mixture Models  for Anomaly Detection and Change Analysis</vt:lpstr>
      <vt:lpstr>Gaussian Mixture Models</vt:lpstr>
      <vt:lpstr>4. Interestingness Hotspot Discovery Framework for Grids</vt:lpstr>
      <vt:lpstr>Interestingness Hotspot Discovery Framework for Grids</vt:lpstr>
      <vt:lpstr>5. Taxonomy Generation</vt:lpstr>
      <vt:lpstr>6. Understanding, Preventing, and Recovery from Flooding </vt:lpstr>
      <vt:lpstr>Helping Scientists to Make Sense Out of their Data</vt:lpstr>
      <vt:lpstr>Some UH-DMML Graduates 1</vt:lpstr>
      <vt:lpstr>Some UH-DMML Graduates 2</vt:lpstr>
      <vt:lpstr>Students in the UH-DMML Research Group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Regional Knowledge in Spatial Dataset</dc:title>
  <dc:creator>SecurityLab</dc:creator>
  <cp:lastModifiedBy>Christoph Eick</cp:lastModifiedBy>
  <cp:revision>516</cp:revision>
  <cp:lastPrinted>2015-09-11T13:38:53Z</cp:lastPrinted>
  <dcterms:created xsi:type="dcterms:W3CDTF">2007-02-16T00:28:42Z</dcterms:created>
  <dcterms:modified xsi:type="dcterms:W3CDTF">2015-09-11T14:17:47Z</dcterms:modified>
</cp:coreProperties>
</file>