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264" r:id="rId2"/>
    <p:sldId id="415" r:id="rId3"/>
    <p:sldId id="419" r:id="rId4"/>
    <p:sldId id="420" r:id="rId5"/>
    <p:sldId id="284" r:id="rId6"/>
    <p:sldId id="418" r:id="rId7"/>
    <p:sldId id="281" r:id="rId8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66FF33"/>
    <a:srgbClr val="3333FF"/>
    <a:srgbClr val="990033"/>
    <a:srgbClr val="FF6600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241" autoAdjust="0"/>
  </p:normalViewPr>
  <p:slideViewPr>
    <p:cSldViewPr>
      <p:cViewPr>
        <p:scale>
          <a:sx n="75" d="100"/>
          <a:sy n="75" d="100"/>
        </p:scale>
        <p:origin x="-10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702" y="-84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Ch. </a:t>
            </a:r>
            <a:r>
              <a:rPr lang="en-US" err="1"/>
              <a:t>Eick</a:t>
            </a:r>
            <a:r>
              <a:rPr lang="en-US"/>
              <a:t>: COSC 6342: ML</a:t>
            </a:r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fld id="{2F03888C-3C83-4A78-B925-F7D69A4D57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681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fld id="{4127DF2A-8529-49F1-87A5-CE4C3C8F1C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730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68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800">
                <a:solidFill>
                  <a:srgbClr val="FFFFFF"/>
                </a:solidFill>
                <a:latin typeface="Palatino Linotype" pitchFamily="18" charset="0"/>
              </a:defRPr>
            </a:lvl1pPr>
          </a:lstStyle>
          <a:p>
            <a:r>
              <a:rPr lang="tr-TR"/>
              <a:t>Click to edit Master title style</a:t>
            </a:r>
          </a:p>
        </p:txBody>
      </p:sp>
      <p:sp>
        <p:nvSpPr>
          <p:cNvPr id="368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>
                <a:latin typeface="Palatino Linotype" pitchFamily="18" charset="0"/>
              </a:defRPr>
            </a:lvl1pPr>
          </a:lstStyle>
          <a:p>
            <a:r>
              <a:rPr lang="tr-TR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68313" y="537368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Ch. </a:t>
            </a:r>
            <a:r>
              <a:rPr lang="en-US" err="1"/>
              <a:t>Eick</a:t>
            </a:r>
            <a:r>
              <a:rPr lang="en-US"/>
              <a:t>: COSC 6342 ML Topic`</a:t>
            </a:r>
            <a:endParaRPr lang="tr-TR"/>
          </a:p>
        </p:txBody>
      </p:sp>
      <p:sp>
        <p:nvSpPr>
          <p:cNvPr id="20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DADAB-53C0-4909-97D0-F7F9BB4235E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98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Alpydin &amp; Ch. Eick: ML Topic1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811EE-DE4A-4A08-A9A9-A330C3935B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524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5781F-C874-4030-9FE1-E700DFE9FBA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93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4210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Alpaydin &amp; Christoph F. Eick: COSC 6342; Topic1</a:t>
            </a:r>
            <a:endParaRPr lang="tr-T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23728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1"/>
            </a:lvl1pPr>
          </a:lstStyle>
          <a:p>
            <a:pPr>
              <a:defRPr/>
            </a:pPr>
            <a:fld id="{E3AEEC85-C0E0-40EE-85B4-43BF28BE79A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58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58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Lucida Bright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Lucida Bright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Lucida Bright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Lucida Bright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Lucida Bright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Lucida Bright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Lucida Bright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Lucida Brigh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jcai-09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chemeClr val="tx1"/>
                </a:solidFill>
              </a:rPr>
              <a:t>Eick</a:t>
            </a:r>
            <a:r>
              <a:rPr lang="en-US" altLang="en-US" dirty="0" smtClean="0">
                <a:solidFill>
                  <a:schemeClr val="tx1"/>
                </a:solidFill>
              </a:rPr>
              <a:t>: </a:t>
            </a:r>
            <a:r>
              <a:rPr lang="tr-TR" altLang="en-US" dirty="0" smtClean="0">
                <a:solidFill>
                  <a:schemeClr val="tx1"/>
                </a:solidFill>
              </a:rPr>
              <a:t>Introduction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Machine Learning</a:t>
            </a:r>
            <a:endParaRPr lang="tr-TR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34DCCF60-E778-4A38-8F34-2DE0885170F3}" type="slidenum">
              <a:rPr lang="tr-TR" altLang="en-US" sz="1400" smtClean="0"/>
              <a:pPr eaLnBrk="1" hangingPunct="1"/>
              <a:t>2</a:t>
            </a:fld>
            <a:endParaRPr lang="tr-TR" alt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Why “Learn”?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mtClean="0"/>
              <a:t>Machine learning is programming computers to optimize a performance criterion using example data or past experience.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mtClean="0"/>
              <a:t>There is no need to “learn” to calculate payroll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mtClean="0"/>
              <a:t>Learning is used when: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mtClean="0"/>
              <a:t>Human expertise does not exist (navigating on Mars),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mtClean="0"/>
              <a:t>Humans are unable to explain their expertise (speech recognition)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mtClean="0"/>
              <a:t>Solution changes in time (routing on a computer network)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mtClean="0"/>
              <a:t>Solution needs to be adapted to particular cases (user biometrics)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/>
            <a:fld id="{17360569-F29F-4A73-8140-AAE3057B18F6}" type="slidenum">
              <a:rPr lang="tr-TR" altLang="en-US" sz="1400" smtClean="0"/>
              <a:pPr algn="ctr" eaLnBrk="1" hangingPunct="1"/>
              <a:t>3</a:t>
            </a:fld>
            <a:endParaRPr lang="tr-TR" altLang="en-US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eaLnBrk="1" hangingPunct="1"/>
            <a:r>
              <a:rPr lang="tr-TR" altLang="en-US" smtClean="0"/>
              <a:t>What is Machine Learning?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357313"/>
            <a:ext cx="8229600" cy="62531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Machine Learning </a:t>
            </a:r>
            <a:r>
              <a:rPr lang="en-US" dirty="0" smtClean="0"/>
              <a:t>is the study of algorithms that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improve their performance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at some task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with experience</a:t>
            </a:r>
          </a:p>
          <a:p>
            <a:pPr eaLnBrk="1" hangingPunct="1">
              <a:defRPr/>
            </a:pPr>
            <a:r>
              <a:rPr lang="tr-TR" dirty="0" smtClean="0"/>
              <a:t>Role of Statistics: Inference from a sample</a:t>
            </a:r>
          </a:p>
          <a:p>
            <a:pPr eaLnBrk="1" hangingPunct="1">
              <a:defRPr/>
            </a:pPr>
            <a:r>
              <a:rPr lang="tr-TR" dirty="0" smtClean="0"/>
              <a:t>Role of Computer science: Efficient algorithms to</a:t>
            </a:r>
          </a:p>
          <a:p>
            <a:pPr lvl="1" eaLnBrk="1" hangingPunct="1">
              <a:defRPr/>
            </a:pPr>
            <a:r>
              <a:rPr lang="tr-TR" sz="2400" dirty="0" smtClean="0"/>
              <a:t>Solve optimization problem</a:t>
            </a:r>
            <a:r>
              <a:rPr lang="en-US" sz="2400" dirty="0" smtClean="0"/>
              <a:t>s</a:t>
            </a:r>
            <a:endParaRPr lang="tr-TR" sz="2400" dirty="0" smtClean="0"/>
          </a:p>
          <a:p>
            <a:pPr lvl="1" eaLnBrk="1" hangingPunct="1">
              <a:defRPr/>
            </a:pPr>
            <a:r>
              <a:rPr lang="tr-TR" sz="2400" dirty="0" smtClean="0"/>
              <a:t>Representing and evaluating the model for inference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/>
            <a:fld id="{7198DD3F-7B18-4242-A535-CFA5D12817FF}" type="slidenum">
              <a:rPr lang="tr-TR" altLang="en-US" sz="1400" smtClean="0"/>
              <a:pPr algn="ctr" eaLnBrk="1" hangingPunct="1"/>
              <a:t>4</a:t>
            </a:fld>
            <a:endParaRPr lang="tr-TR" altLang="en-US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686800" cy="11398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Subfields </a:t>
            </a:r>
            <a:r>
              <a:rPr lang="en-US" altLang="en-US" dirty="0" smtClean="0"/>
              <a:t>of Machine Learning</a:t>
            </a:r>
            <a:endParaRPr lang="tr-TR" altLang="en-US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/>
            <a:r>
              <a:rPr lang="tr-TR" altLang="en-US" sz="2000" dirty="0" smtClean="0"/>
              <a:t>Supervised Learning</a:t>
            </a:r>
          </a:p>
          <a:p>
            <a:pPr lvl="1" eaLnBrk="1" hangingPunct="1"/>
            <a:r>
              <a:rPr lang="tr-TR" altLang="en-US" dirty="0" smtClean="0"/>
              <a:t>Classification</a:t>
            </a:r>
          </a:p>
          <a:p>
            <a:pPr lvl="1" eaLnBrk="1" hangingPunct="1"/>
            <a:r>
              <a:rPr lang="en-US" altLang="en-US" dirty="0" smtClean="0"/>
              <a:t>Prediction </a:t>
            </a:r>
            <a:endParaRPr lang="tr-TR" altLang="en-US" dirty="0" smtClean="0"/>
          </a:p>
          <a:p>
            <a:pPr eaLnBrk="1" hangingPunct="1"/>
            <a:r>
              <a:rPr lang="tr-TR" altLang="en-US" sz="2000" dirty="0" smtClean="0"/>
              <a:t>Unsupervised Learning</a:t>
            </a:r>
            <a:endParaRPr lang="en-US" altLang="en-US" sz="2000" dirty="0" smtClean="0"/>
          </a:p>
          <a:p>
            <a:pPr lvl="1" eaLnBrk="1" hangingPunct="1"/>
            <a:r>
              <a:rPr lang="en-US" altLang="en-US" dirty="0" smtClean="0"/>
              <a:t>Association Analysis </a:t>
            </a:r>
          </a:p>
          <a:p>
            <a:pPr lvl="1" eaLnBrk="1" hangingPunct="1"/>
            <a:r>
              <a:rPr lang="en-US" altLang="en-US" dirty="0" smtClean="0"/>
              <a:t>Clustering </a:t>
            </a:r>
          </a:p>
          <a:p>
            <a:pPr eaLnBrk="1" hangingPunct="1"/>
            <a:r>
              <a:rPr lang="en-US" altLang="en-US" sz="2000" dirty="0" smtClean="0"/>
              <a:t>Preprocessing and Summarization of Data</a:t>
            </a:r>
          </a:p>
          <a:p>
            <a:pPr eaLnBrk="1" hangingPunct="1"/>
            <a:r>
              <a:rPr lang="tr-TR" altLang="en-US" sz="2000" dirty="0" smtClean="0"/>
              <a:t>Reinforcement </a:t>
            </a:r>
            <a:r>
              <a:rPr lang="tr-TR" altLang="en-US" sz="2000" dirty="0" smtClean="0"/>
              <a:t>Learning</a:t>
            </a:r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Transfer Learning </a:t>
            </a:r>
          </a:p>
          <a:p>
            <a:pPr eaLnBrk="1" hangingPunct="1"/>
            <a:r>
              <a:rPr lang="en-US" altLang="en-US" sz="2000" dirty="0" smtClean="0"/>
              <a:t>Deep Learning </a:t>
            </a:r>
          </a:p>
          <a:p>
            <a:pPr eaLnBrk="1" hangingPunct="1"/>
            <a:r>
              <a:rPr lang="en-US" altLang="en-US" sz="2000" dirty="0" smtClean="0"/>
              <a:t>…</a:t>
            </a:r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Activities Related to Models </a:t>
            </a:r>
          </a:p>
          <a:p>
            <a:pPr lvl="1" eaLnBrk="1" hangingPunct="1"/>
            <a:r>
              <a:rPr lang="en-US" altLang="en-US" dirty="0" smtClean="0"/>
              <a:t>Learning parameters of models</a:t>
            </a:r>
          </a:p>
          <a:p>
            <a:pPr lvl="1" eaLnBrk="1" hangingPunct="1"/>
            <a:r>
              <a:rPr lang="en-US" altLang="en-US" dirty="0" smtClean="0"/>
              <a:t>Choosing/Comparing models</a:t>
            </a:r>
          </a:p>
          <a:p>
            <a:pPr lvl="1" eaLnBrk="1" hangingPunct="1"/>
            <a:r>
              <a:rPr lang="en-US" altLang="en-US" dirty="0" smtClean="0"/>
              <a:t>…</a:t>
            </a:r>
          </a:p>
          <a:p>
            <a:pPr eaLnBrk="1" hangingPunct="1"/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tr-T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A5492C7B-817B-492D-99EE-F58F9B28F5A9}" type="slidenum">
              <a:rPr lang="tr-TR" altLang="en-US" sz="1400" smtClean="0"/>
              <a:pPr eaLnBrk="1" hangingPunct="1"/>
              <a:t>5</a:t>
            </a:fld>
            <a:endParaRPr lang="tr-TR" altLang="en-US" sz="14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What is Machine Learning?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75"/>
            <a:ext cx="8229600" cy="4581525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Machine Learning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Study of algorithms that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improve their performance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at some task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with experience</a:t>
            </a:r>
          </a:p>
          <a:p>
            <a:pPr eaLnBrk="1" hangingPunct="1">
              <a:defRPr/>
            </a:pPr>
            <a:r>
              <a:rPr lang="tr-TR" dirty="0" smtClean="0"/>
              <a:t>Optimize a performance criterion using example data or past experience.</a:t>
            </a:r>
          </a:p>
          <a:p>
            <a:pPr eaLnBrk="1" hangingPunct="1">
              <a:defRPr/>
            </a:pPr>
            <a:r>
              <a:rPr lang="tr-TR" dirty="0" smtClean="0"/>
              <a:t>Role of Statistics: Inference from a sample</a:t>
            </a:r>
          </a:p>
          <a:p>
            <a:pPr eaLnBrk="1" hangingPunct="1">
              <a:defRPr/>
            </a:pPr>
            <a:r>
              <a:rPr lang="tr-TR" dirty="0" smtClean="0"/>
              <a:t>Role of Computer science: Efficient algorithms to</a:t>
            </a:r>
          </a:p>
          <a:p>
            <a:pPr lvl="1" eaLnBrk="1" hangingPunct="1">
              <a:defRPr/>
            </a:pPr>
            <a:r>
              <a:rPr lang="tr-TR" sz="2400" dirty="0" smtClean="0"/>
              <a:t>Solve the optimization problem</a:t>
            </a:r>
          </a:p>
          <a:p>
            <a:pPr lvl="1" eaLnBrk="1" hangingPunct="1">
              <a:defRPr/>
            </a:pPr>
            <a:r>
              <a:rPr lang="tr-TR" sz="2400" dirty="0" smtClean="0"/>
              <a:t>Representing and evaluating the model for inference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58175" cy="757238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Growth of 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4510087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Machine learning is preferred approach to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Speech recognition, Natural language processing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Computer vision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Medical outcomes analysis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Robot control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Computational biology</a:t>
            </a:r>
          </a:p>
          <a:p>
            <a:pPr eaLnBrk="1" hangingPunct="1">
              <a:defRPr/>
            </a:pPr>
            <a:r>
              <a:rPr lang="en-US" sz="2000" dirty="0" smtClean="0"/>
              <a:t>This trend is accelerating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Improved machine learning algorithms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Improved data capture, networking, faster computers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Software too complex to write by hand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New sensors / IO devices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Demand for self-customization to user, environment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It turns out to be difficult to extract knowledge from human </a:t>
            </a:r>
            <a:r>
              <a:rPr lang="en-US" dirty="0" err="1" smtClean="0">
                <a:ea typeface="+mn-ea"/>
                <a:cs typeface="+mn-cs"/>
              </a:rPr>
              <a:t>experts</a:t>
            </a:r>
            <a:r>
              <a:rPr lang="en-US" dirty="0" err="1" smtClean="0">
                <a:ea typeface="+mn-ea"/>
                <a:cs typeface="+mn-cs"/>
                <a:sym typeface="Wingdings" pitchFamily="2" charset="2"/>
              </a:rPr>
              <a:t></a:t>
            </a:r>
            <a:r>
              <a:rPr lang="en-US" i="1" dirty="0" err="1" smtClean="0">
                <a:ea typeface="+mn-ea"/>
                <a:cs typeface="+mn-cs"/>
                <a:sym typeface="Wingdings" pitchFamily="2" charset="2"/>
              </a:rPr>
              <a:t>failure</a:t>
            </a:r>
            <a:r>
              <a:rPr lang="en-US" i="1" dirty="0" smtClean="0">
                <a:ea typeface="+mn-ea"/>
                <a:cs typeface="+mn-cs"/>
                <a:sym typeface="Wingdings" pitchFamily="2" charset="2"/>
              </a:rPr>
              <a:t> of expert systems in the 1980’s.</a:t>
            </a:r>
            <a:endParaRPr lang="en-US" i="1" dirty="0" smtClean="0"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Alpydin &amp; Ch. Eick: ML Topic1</a:t>
            </a:r>
            <a:endParaRPr lang="tr-TR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D335DC59-6CBD-4073-88A1-2E8DF900EE45}" type="slidenum">
              <a:rPr lang="tr-TR" altLang="en-US" sz="1400" smtClean="0"/>
              <a:pPr eaLnBrk="1" hangingPunct="1"/>
              <a:t>6</a:t>
            </a:fld>
            <a:endParaRPr lang="tr-TR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2C70A5CF-D7A5-4213-971F-CA86EDDF09A2}" type="slidenum">
              <a:rPr lang="tr-TR" altLang="en-US" sz="1400" smtClean="0"/>
              <a:pPr eaLnBrk="1" hangingPunct="1"/>
              <a:t>7</a:t>
            </a:fld>
            <a:endParaRPr lang="tr-TR" altLang="en-US" sz="140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Resources: </a:t>
            </a:r>
            <a:r>
              <a:rPr lang="en-US" altLang="en-US" smtClean="0"/>
              <a:t>ML </a:t>
            </a:r>
            <a:r>
              <a:rPr lang="tr-TR" altLang="en-US" smtClean="0"/>
              <a:t>Conferences</a:t>
            </a:r>
            <a:endParaRPr lang="tr-TR" altLang="en-US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643063"/>
            <a:ext cx="9001125" cy="4286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000" smtClean="0"/>
              <a:t>International Conference on Machine Learning (ICML)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000" smtClean="0"/>
              <a:t>European Conference on Machine Learning (ECML)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000" smtClean="0"/>
              <a:t>Neural Information Processing Systems (NIPS)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000" smtClean="0"/>
              <a:t>Computational Learning </a:t>
            </a: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tr-TR" altLang="en-US" sz="2000" smtClean="0"/>
              <a:t>International Joint Conference on Artificial Intelligence (IJCAI)</a:t>
            </a:r>
            <a:r>
              <a:rPr lang="en-US" altLang="en-US" sz="2000" smtClean="0"/>
              <a:t> </a:t>
            </a:r>
            <a:r>
              <a:rPr lang="en-US" altLang="en-US" sz="2000" smtClean="0">
                <a:hlinkClick r:id="rId2"/>
              </a:rPr>
              <a:t>http://ijcai-09.org/</a:t>
            </a:r>
            <a:r>
              <a:rPr lang="en-US" altLang="en-US" sz="2000" smtClean="0"/>
              <a:t> </a:t>
            </a:r>
            <a:endParaRPr lang="tr-TR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ACM SIGKDD Conference on Knowledge Discovery and Data Mining (KDD)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IEEE Int. Conf. on Data Mining (ICDM)</a:t>
            </a:r>
            <a:endParaRPr lang="tr-TR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Pixel">
      <a:majorFont>
        <a:latin typeface="Lucida Bright"/>
        <a:ea typeface=""/>
        <a:cs typeface=""/>
      </a:majorFont>
      <a:minorFont>
        <a:latin typeface="Lucida Br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3372</TotalTime>
  <Words>385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Palatino Linotype</vt:lpstr>
      <vt:lpstr>Arial</vt:lpstr>
      <vt:lpstr>Lucida Bright</vt:lpstr>
      <vt:lpstr>Wingdings</vt:lpstr>
      <vt:lpstr>Times New Roman</vt:lpstr>
      <vt:lpstr>Symbol</vt:lpstr>
      <vt:lpstr>Pixel</vt:lpstr>
      <vt:lpstr>Eick: Introduction Machine Learning</vt:lpstr>
      <vt:lpstr>Why “Learn”?</vt:lpstr>
      <vt:lpstr>What is Machine Learning?</vt:lpstr>
      <vt:lpstr>Subfields of Machine Learning</vt:lpstr>
      <vt:lpstr>What is Machine Learning?</vt:lpstr>
      <vt:lpstr>Growth of Machine Learning</vt:lpstr>
      <vt:lpstr>Resources: ML Conferences</vt:lpstr>
    </vt:vector>
  </TitlesOfParts>
  <Company>BOGAZICI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C. Eick</cp:lastModifiedBy>
  <cp:revision>194</cp:revision>
  <dcterms:created xsi:type="dcterms:W3CDTF">2005-01-24T14:46:28Z</dcterms:created>
  <dcterms:modified xsi:type="dcterms:W3CDTF">2016-10-02T18:29:34Z</dcterms:modified>
</cp:coreProperties>
</file>