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6"/>
  </p:notesMasterIdLst>
  <p:sldIdLst>
    <p:sldId id="256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7" r:id="rId10"/>
    <p:sldId id="263" r:id="rId11"/>
    <p:sldId id="381" r:id="rId12"/>
    <p:sldId id="264" r:id="rId13"/>
    <p:sldId id="272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8"/>
    <p:restoredTop sz="94697"/>
  </p:normalViewPr>
  <p:slideViewPr>
    <p:cSldViewPr snapToGrid="0">
      <p:cViewPr varScale="1">
        <p:scale>
          <a:sx n="85" d="100"/>
          <a:sy n="85" d="100"/>
        </p:scale>
        <p:origin x="77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BF7C3-FA80-274B-BB9F-0AF6D5BDAA7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EF397-EEFE-FE46-BE87-587C1CAAD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EF397-EEFE-FE46-BE87-587C1CAADD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EF397-EEFE-FE46-BE87-587C1CAADD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5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EF397-EEFE-FE46-BE87-587C1CAADD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62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3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4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63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0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5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69311E7-BE82-479D-A2DE-9279F40DB77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69E11EE-1A77-443D-BF7B-B4553265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231n.github.io/convolutional-networks/?fbclid=IwAR3mPWaxIpos6lS3zDHUrL8C1h9ZrzBMUIk5J4PHRbKRfncqgUBYtJEKA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231n.stanford.edu/slides/2018/cs231n_2018_lecture05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Convolutional Neural Networks (CNNs/</a:t>
            </a:r>
            <a:r>
              <a:rPr lang="en-US" b="1" dirty="0" err="1"/>
              <a:t>ConvNets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6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maxPooling</a:t>
            </a:r>
            <a:r>
              <a:rPr lang="en-US" b="1" dirty="0"/>
              <a:t> Layer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11" y="2638425"/>
            <a:ext cx="7670306" cy="3101975"/>
          </a:xfrm>
        </p:spPr>
      </p:pic>
    </p:spTree>
    <p:extLst>
      <p:ext uri="{BB962C8B-B14F-4D97-AF65-F5344CB8AC3E}">
        <p14:creationId xmlns:p14="http://schemas.microsoft.com/office/powerpoint/2010/main" val="2731634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>
            <a:extLst>
              <a:ext uri="{FF2B5EF4-FFF2-40B4-BE49-F238E27FC236}">
                <a16:creationId xmlns:a16="http://schemas.microsoft.com/office/drawing/2014/main" id="{1944A4B4-87C8-6D4E-A708-EA386247E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71" y="265318"/>
            <a:ext cx="4540251" cy="1325563"/>
          </a:xfrm>
        </p:spPr>
        <p:txBody>
          <a:bodyPr/>
          <a:lstStyle/>
          <a:p>
            <a:r>
              <a:rPr lang="en-US" altLang="zh-TW" dirty="0">
                <a:ea typeface="ＭＳ Ｐゴシック" panose="020B0600070205080204" pitchFamily="34" charset="-128"/>
              </a:rPr>
              <a:t>The whole CNN</a:t>
            </a:r>
            <a:endParaRPr lang="zh-TW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27650" name="群組 3">
            <a:extLst>
              <a:ext uri="{FF2B5EF4-FFF2-40B4-BE49-F238E27FC236}">
                <a16:creationId xmlns:a16="http://schemas.microsoft.com/office/drawing/2014/main" id="{21E0B6BF-6F17-F34D-BF6B-815D00EFDFA7}"/>
              </a:ext>
            </a:extLst>
          </p:cNvPr>
          <p:cNvGrpSpPr>
            <a:grpSpLocks/>
          </p:cNvGrpSpPr>
          <p:nvPr/>
        </p:nvGrpSpPr>
        <p:grpSpPr bwMode="auto">
          <a:xfrm>
            <a:off x="2273301" y="2274888"/>
            <a:ext cx="2906713" cy="3200400"/>
            <a:chOff x="-1626455" y="3999117"/>
            <a:chExt cx="2906568" cy="3201477"/>
          </a:xfrm>
        </p:grpSpPr>
        <p:pic>
          <p:nvPicPr>
            <p:cNvPr id="27678" name="圖片 4">
              <a:extLst>
                <a:ext uri="{FF2B5EF4-FFF2-40B4-BE49-F238E27FC236}">
                  <a16:creationId xmlns:a16="http://schemas.microsoft.com/office/drawing/2014/main" id="{C5E9FA4E-DDEA-6E4D-A16D-8EB031A93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1736746" y="4748962"/>
              <a:ext cx="3201477" cy="170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文字方塊 5">
              <a:extLst>
                <a:ext uri="{FF2B5EF4-FFF2-40B4-BE49-F238E27FC236}">
                  <a16:creationId xmlns:a16="http://schemas.microsoft.com/office/drawing/2014/main" id="{0F820184-A2A9-0148-8C04-98AD0A86056D}"/>
                </a:ext>
              </a:extLst>
            </p:cNvPr>
            <p:cNvSpPr txBox="1"/>
            <p:nvPr/>
          </p:nvSpPr>
          <p:spPr>
            <a:xfrm>
              <a:off x="-1626455" y="5442856"/>
              <a:ext cx="2906568" cy="70788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 sz="2000" dirty="0">
                  <a:solidFill>
                    <a:srgbClr val="000000"/>
                  </a:solidFill>
                </a:rPr>
                <a:t>Fully Connected </a:t>
              </a:r>
              <a:r>
                <a:rPr lang="en-US" altLang="zh-TW" sz="2000" dirty="0" err="1">
                  <a:solidFill>
                    <a:srgbClr val="000000"/>
                  </a:solidFill>
                </a:rPr>
                <a:t>Feedforward</a:t>
              </a:r>
              <a:r>
                <a:rPr lang="en-US" altLang="zh-TW" sz="2000" dirty="0">
                  <a:solidFill>
                    <a:srgbClr val="000000"/>
                  </a:solidFill>
                </a:rPr>
                <a:t> network</a:t>
              </a:r>
              <a:endParaRPr lang="zh-TW" altLang="en-US" sz="20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27651" name="Picture 2" descr="http://s.hswstatic.com/gif/whiskers-sam.jpg">
            <a:extLst>
              <a:ext uri="{FF2B5EF4-FFF2-40B4-BE49-F238E27FC236}">
                <a16:creationId xmlns:a16="http://schemas.microsoft.com/office/drawing/2014/main" id="{F290378B-7053-C147-8B56-A1AAFA724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92089"/>
            <a:ext cx="17716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文字方塊 8">
            <a:extLst>
              <a:ext uri="{FF2B5EF4-FFF2-40B4-BE49-F238E27FC236}">
                <a16:creationId xmlns:a16="http://schemas.microsoft.com/office/drawing/2014/main" id="{5E7381B9-D40D-B547-9BAC-216E076BE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9" y="1706564"/>
            <a:ext cx="2046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TW"/>
              <a:t>cat dog ……</a:t>
            </a:r>
            <a:endParaRPr lang="zh-TW" altLang="en-US"/>
          </a:p>
        </p:txBody>
      </p:sp>
      <p:sp>
        <p:nvSpPr>
          <p:cNvPr id="10" name="矩形 10">
            <a:extLst>
              <a:ext uri="{FF2B5EF4-FFF2-40B4-BE49-F238E27FC236}">
                <a16:creationId xmlns:a16="http://schemas.microsoft.com/office/drawing/2014/main" id="{819F22B4-436E-F041-B7DF-3A6FD6E9F2C7}"/>
              </a:ext>
            </a:extLst>
          </p:cNvPr>
          <p:cNvSpPr/>
          <p:nvPr/>
        </p:nvSpPr>
        <p:spPr>
          <a:xfrm>
            <a:off x="6773923" y="1929505"/>
            <a:ext cx="1736724" cy="5564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000" dirty="0">
                <a:solidFill>
                  <a:schemeClr val="tx1"/>
                </a:solidFill>
              </a:rPr>
              <a:t>Convolution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矩形 12">
            <a:extLst>
              <a:ext uri="{FF2B5EF4-FFF2-40B4-BE49-F238E27FC236}">
                <a16:creationId xmlns:a16="http://schemas.microsoft.com/office/drawing/2014/main" id="{E0CED656-B363-9840-9367-2DA6932E0ECE}"/>
              </a:ext>
            </a:extLst>
          </p:cNvPr>
          <p:cNvSpPr/>
          <p:nvPr/>
        </p:nvSpPr>
        <p:spPr>
          <a:xfrm>
            <a:off x="6773923" y="3029517"/>
            <a:ext cx="1736724" cy="5564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000" dirty="0">
                <a:solidFill>
                  <a:srgbClr val="000000"/>
                </a:solidFill>
              </a:rPr>
              <a:t>Max Pooling</a:t>
            </a:r>
            <a:endParaRPr lang="zh-TW" altLang="en-US" sz="2000" dirty="0">
              <a:solidFill>
                <a:srgbClr val="000000"/>
              </a:solidFill>
            </a:endParaRPr>
          </a:p>
        </p:txBody>
      </p:sp>
      <p:sp>
        <p:nvSpPr>
          <p:cNvPr id="12" name="矩形 13">
            <a:extLst>
              <a:ext uri="{FF2B5EF4-FFF2-40B4-BE49-F238E27FC236}">
                <a16:creationId xmlns:a16="http://schemas.microsoft.com/office/drawing/2014/main" id="{00900C9A-ED39-2941-B306-CFC22DCF20C8}"/>
              </a:ext>
            </a:extLst>
          </p:cNvPr>
          <p:cNvSpPr/>
          <p:nvPr/>
        </p:nvSpPr>
        <p:spPr>
          <a:xfrm>
            <a:off x="6773923" y="4097730"/>
            <a:ext cx="1736724" cy="5564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000" dirty="0">
                <a:solidFill>
                  <a:srgbClr val="000000"/>
                </a:solidFill>
              </a:rPr>
              <a:t>Convolution</a:t>
            </a:r>
            <a:endParaRPr lang="zh-TW" altLang="en-US" sz="2000" dirty="0">
              <a:solidFill>
                <a:srgbClr val="000000"/>
              </a:solidFill>
            </a:endParaRPr>
          </a:p>
        </p:txBody>
      </p:sp>
      <p:sp>
        <p:nvSpPr>
          <p:cNvPr id="13" name="矩形 14">
            <a:extLst>
              <a:ext uri="{FF2B5EF4-FFF2-40B4-BE49-F238E27FC236}">
                <a16:creationId xmlns:a16="http://schemas.microsoft.com/office/drawing/2014/main" id="{14B45D1A-89EE-D44E-B199-6293EB0CA213}"/>
              </a:ext>
            </a:extLst>
          </p:cNvPr>
          <p:cNvSpPr/>
          <p:nvPr/>
        </p:nvSpPr>
        <p:spPr>
          <a:xfrm>
            <a:off x="6773923" y="5130982"/>
            <a:ext cx="1736724" cy="5564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000" dirty="0">
                <a:solidFill>
                  <a:srgbClr val="000000"/>
                </a:solidFill>
              </a:rPr>
              <a:t>Max Pooling</a:t>
            </a:r>
            <a:endParaRPr lang="zh-TW" altLang="en-US" sz="2000" dirty="0">
              <a:solidFill>
                <a:srgbClr val="000000"/>
              </a:solidFill>
            </a:endParaRPr>
          </a:p>
        </p:txBody>
      </p:sp>
      <p:sp>
        <p:nvSpPr>
          <p:cNvPr id="14" name="文字方塊 15">
            <a:extLst>
              <a:ext uri="{FF2B5EF4-FFF2-40B4-BE49-F238E27FC236}">
                <a16:creationId xmlns:a16="http://schemas.microsoft.com/office/drawing/2014/main" id="{76FBC46A-2245-884E-9A83-0334800ECE19}"/>
              </a:ext>
            </a:extLst>
          </p:cNvPr>
          <p:cNvSpPr txBox="1"/>
          <p:nvPr/>
        </p:nvSpPr>
        <p:spPr>
          <a:xfrm>
            <a:off x="4848219" y="6055666"/>
            <a:ext cx="155699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000" dirty="0">
                <a:solidFill>
                  <a:srgbClr val="000000"/>
                </a:solidFill>
              </a:rPr>
              <a:t>Flattened</a:t>
            </a:r>
            <a:endParaRPr lang="zh-TW" altLang="en-US" sz="2000" dirty="0">
              <a:solidFill>
                <a:srgbClr val="000000"/>
              </a:solidFill>
            </a:endParaRPr>
          </a:p>
        </p:txBody>
      </p:sp>
      <p:sp>
        <p:nvSpPr>
          <p:cNvPr id="15" name="向下箭號 11">
            <a:extLst>
              <a:ext uri="{FF2B5EF4-FFF2-40B4-BE49-F238E27FC236}">
                <a16:creationId xmlns:a16="http://schemas.microsoft.com/office/drawing/2014/main" id="{780F4D7D-A61C-B947-BB48-A4FBA253B5B5}"/>
              </a:ext>
            </a:extLst>
          </p:cNvPr>
          <p:cNvSpPr/>
          <p:nvPr/>
        </p:nvSpPr>
        <p:spPr>
          <a:xfrm>
            <a:off x="7392988" y="1450976"/>
            <a:ext cx="546100" cy="44291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向下箭號 17">
            <a:extLst>
              <a:ext uri="{FF2B5EF4-FFF2-40B4-BE49-F238E27FC236}">
                <a16:creationId xmlns:a16="http://schemas.microsoft.com/office/drawing/2014/main" id="{D5F78833-35B4-7841-B52D-5D58B9CA70DD}"/>
              </a:ext>
            </a:extLst>
          </p:cNvPr>
          <p:cNvSpPr/>
          <p:nvPr/>
        </p:nvSpPr>
        <p:spPr>
          <a:xfrm>
            <a:off x="7392988" y="2562226"/>
            <a:ext cx="546100" cy="44291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向下箭號 18">
            <a:extLst>
              <a:ext uri="{FF2B5EF4-FFF2-40B4-BE49-F238E27FC236}">
                <a16:creationId xmlns:a16="http://schemas.microsoft.com/office/drawing/2014/main" id="{803A3706-A998-7F40-A8EC-CAA2C9D965C2}"/>
              </a:ext>
            </a:extLst>
          </p:cNvPr>
          <p:cNvSpPr/>
          <p:nvPr/>
        </p:nvSpPr>
        <p:spPr>
          <a:xfrm>
            <a:off x="7392988" y="3654426"/>
            <a:ext cx="546100" cy="44132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向下箭號 19">
            <a:extLst>
              <a:ext uri="{FF2B5EF4-FFF2-40B4-BE49-F238E27FC236}">
                <a16:creationId xmlns:a16="http://schemas.microsoft.com/office/drawing/2014/main" id="{127B8588-BB8E-2345-8027-954C48D7B211}"/>
              </a:ext>
            </a:extLst>
          </p:cNvPr>
          <p:cNvSpPr/>
          <p:nvPr/>
        </p:nvSpPr>
        <p:spPr>
          <a:xfrm>
            <a:off x="7392988" y="4689476"/>
            <a:ext cx="546100" cy="44132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右彎箭號 16">
            <a:extLst>
              <a:ext uri="{FF2B5EF4-FFF2-40B4-BE49-F238E27FC236}">
                <a16:creationId xmlns:a16="http://schemas.microsoft.com/office/drawing/2014/main" id="{08F87AE6-A037-4A40-A111-A4903870A7EB}"/>
              </a:ext>
            </a:extLst>
          </p:cNvPr>
          <p:cNvSpPr/>
          <p:nvPr/>
        </p:nvSpPr>
        <p:spPr>
          <a:xfrm rot="10800000">
            <a:off x="6405563" y="5753101"/>
            <a:ext cx="1377950" cy="752475"/>
          </a:xfrm>
          <a:prstGeom prst="bentArrow">
            <a:avLst>
              <a:gd name="adj1" fmla="val 3658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右彎箭號 21">
            <a:extLst>
              <a:ext uri="{FF2B5EF4-FFF2-40B4-BE49-F238E27FC236}">
                <a16:creationId xmlns:a16="http://schemas.microsoft.com/office/drawing/2014/main" id="{7834369A-998F-FC43-BAD6-1ED63D45D1D6}"/>
              </a:ext>
            </a:extLst>
          </p:cNvPr>
          <p:cNvSpPr/>
          <p:nvPr/>
        </p:nvSpPr>
        <p:spPr>
          <a:xfrm rot="16200000">
            <a:off x="3678238" y="5340351"/>
            <a:ext cx="968375" cy="1238250"/>
          </a:xfrm>
          <a:prstGeom prst="bentArrow">
            <a:avLst>
              <a:gd name="adj1" fmla="val 28061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7674" name="文字方塊 20">
            <a:extLst>
              <a:ext uri="{FF2B5EF4-FFF2-40B4-BE49-F238E27FC236}">
                <a16:creationId xmlns:a16="http://schemas.microsoft.com/office/drawing/2014/main" id="{F50C8F1C-2ED7-5244-AB7A-BA6FC7B5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8739" y="3414713"/>
            <a:ext cx="16906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TW"/>
              <a:t>Can repeat many times</a:t>
            </a:r>
            <a:endParaRPr lang="zh-TW" altLang="en-US"/>
          </a:p>
        </p:txBody>
      </p:sp>
      <p:sp>
        <p:nvSpPr>
          <p:cNvPr id="22" name="左大括弧 22">
            <a:extLst>
              <a:ext uri="{FF2B5EF4-FFF2-40B4-BE49-F238E27FC236}">
                <a16:creationId xmlns:a16="http://schemas.microsoft.com/office/drawing/2014/main" id="{B834CAA9-11FA-684D-9267-8BDA0B5A8124}"/>
              </a:ext>
            </a:extLst>
          </p:cNvPr>
          <p:cNvSpPr/>
          <p:nvPr/>
        </p:nvSpPr>
        <p:spPr>
          <a:xfrm flipH="1">
            <a:off x="8550276" y="1806576"/>
            <a:ext cx="334963" cy="4048125"/>
          </a:xfrm>
          <a:prstGeom prst="leftBrace">
            <a:avLst>
              <a:gd name="adj1" fmla="val 7289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矩形 23">
            <a:extLst>
              <a:ext uri="{FF2B5EF4-FFF2-40B4-BE49-F238E27FC236}">
                <a16:creationId xmlns:a16="http://schemas.microsoft.com/office/drawing/2014/main" id="{C3E3A6A1-FA09-1A4C-9135-6376390760D8}"/>
              </a:ext>
            </a:extLst>
          </p:cNvPr>
          <p:cNvSpPr/>
          <p:nvPr/>
        </p:nvSpPr>
        <p:spPr>
          <a:xfrm>
            <a:off x="6692901" y="2976563"/>
            <a:ext cx="1857375" cy="6969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矩形 25">
            <a:extLst>
              <a:ext uri="{FF2B5EF4-FFF2-40B4-BE49-F238E27FC236}">
                <a16:creationId xmlns:a16="http://schemas.microsoft.com/office/drawing/2014/main" id="{9956B4A4-CCA7-4D4D-8DFB-5CC78A319FB1}"/>
              </a:ext>
            </a:extLst>
          </p:cNvPr>
          <p:cNvSpPr/>
          <p:nvPr/>
        </p:nvSpPr>
        <p:spPr>
          <a:xfrm>
            <a:off x="6692901" y="5080001"/>
            <a:ext cx="1857375" cy="6969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656" y="432032"/>
            <a:ext cx="7729728" cy="1188720"/>
          </a:xfrm>
        </p:spPr>
        <p:txBody>
          <a:bodyPr/>
          <a:lstStyle/>
          <a:p>
            <a:r>
              <a:rPr lang="en-US" dirty="0"/>
              <a:t>Sample Image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02" y="1837678"/>
            <a:ext cx="12046998" cy="4749553"/>
          </a:xfrm>
        </p:spPr>
      </p:pic>
    </p:spTree>
    <p:extLst>
      <p:ext uri="{BB962C8B-B14F-4D97-AF65-F5344CB8AC3E}">
        <p14:creationId xmlns:p14="http://schemas.microsoft.com/office/powerpoint/2010/main" val="335698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Use of CNN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11150">
              <a:spcBef>
                <a:spcPts val="0"/>
              </a:spcBef>
              <a:buSzPts val="1300"/>
              <a:buAutoNum type="arabicPeriod"/>
            </a:pPr>
            <a:r>
              <a:rPr lang="fr-FR" dirty="0"/>
              <a:t>Image classification (</a:t>
            </a:r>
            <a:r>
              <a:rPr lang="fr-FR" dirty="0" err="1"/>
              <a:t>LeNet</a:t>
            </a:r>
            <a:r>
              <a:rPr lang="fr-FR" dirty="0"/>
              <a:t>, </a:t>
            </a:r>
            <a:r>
              <a:rPr lang="fr-FR" dirty="0" err="1"/>
              <a:t>InceptionNet</a:t>
            </a:r>
            <a:r>
              <a:rPr lang="fr-FR" dirty="0"/>
              <a:t>, </a:t>
            </a:r>
            <a:r>
              <a:rPr lang="fr-FR" dirty="0" err="1"/>
              <a:t>ResNet</a:t>
            </a:r>
            <a:r>
              <a:rPr lang="fr-FR" dirty="0"/>
              <a:t>)</a:t>
            </a:r>
          </a:p>
          <a:p>
            <a:pPr marL="457200" lvl="0" indent="-311150">
              <a:spcBef>
                <a:spcPts val="0"/>
              </a:spcBef>
              <a:buSzPts val="1300"/>
              <a:buAutoNum type="arabicPeriod"/>
            </a:pPr>
            <a:r>
              <a:rPr lang="fr-FR" dirty="0"/>
              <a:t>Image segmentation (</a:t>
            </a:r>
            <a:r>
              <a:rPr lang="fr-FR" dirty="0" err="1"/>
              <a:t>UNet</a:t>
            </a:r>
            <a:r>
              <a:rPr lang="fr-FR" dirty="0"/>
              <a:t>, FCNN, RCNN)</a:t>
            </a:r>
            <a:endParaRPr lang="en-US" dirty="0"/>
          </a:p>
          <a:p>
            <a:pPr marL="457200" lvl="0" indent="-311150">
              <a:spcBef>
                <a:spcPts val="0"/>
              </a:spcBef>
              <a:buSzPts val="1300"/>
              <a:buAutoNum type="arabicPeriod"/>
            </a:pPr>
            <a:r>
              <a:rPr lang="en-US" dirty="0"/>
              <a:t>Image Generation(GAN)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342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https://cs231n.github.io/convolutional-networks/?fbclid=IwAR3mPWaxIpos6lS3zDHUrL8C1h9ZrzBMUIk5J4PHRbKRfncqgUBYtJEKATA</a:t>
            </a:r>
            <a:endParaRPr lang="en-US" dirty="0"/>
          </a:p>
          <a:p>
            <a:r>
              <a:rPr lang="en-US" dirty="0">
                <a:hlinkClick r:id="rId4"/>
              </a:rPr>
              <a:t>http://cs231n.stanford.edu/slides/2018/cs231n_2018_lecture05.pdf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5048B5-850F-5E49-A438-6C58DCB51E75}"/>
              </a:ext>
            </a:extLst>
          </p:cNvPr>
          <p:cNvSpPr txBox="1"/>
          <p:nvPr/>
        </p:nvSpPr>
        <p:spPr>
          <a:xfrm>
            <a:off x="-3218213" y="-1638795"/>
            <a:ext cx="14363869" cy="530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and 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8786269" cy="3584336"/>
          </a:xfrm>
        </p:spPr>
        <p:txBody>
          <a:bodyPr>
            <a:normAutofit/>
          </a:bodyPr>
          <a:lstStyle/>
          <a:p>
            <a:pPr marL="457200" lvl="0" indent="-311150">
              <a:spcBef>
                <a:spcPts val="0"/>
              </a:spcBef>
              <a:buSzPts val="1300"/>
              <a:buChar char="●"/>
            </a:pPr>
            <a:r>
              <a:rPr lang="en-US" sz="2400" dirty="0"/>
              <a:t>CNN is a type of neural network model that can extract higher representations of the image.</a:t>
            </a:r>
          </a:p>
          <a:p>
            <a:pPr marL="457200" lvl="0" indent="-311150">
              <a:spcBef>
                <a:spcPts val="0"/>
              </a:spcBef>
              <a:buSzPts val="1300"/>
              <a:buChar char="●"/>
            </a:pPr>
            <a:r>
              <a:rPr lang="en-US" sz="2400" dirty="0"/>
              <a:t>In classical image classification you define the image features. CNN takes the image’s raw pixel data, trains the model and then extracts the features for better classification.</a:t>
            </a:r>
            <a:endParaRPr lang="en-US" sz="2400" i="1" dirty="0"/>
          </a:p>
          <a:p>
            <a:r>
              <a:rPr lang="en-US" sz="2400" i="1" dirty="0"/>
              <a:t>Regular Neural Nets don’t scale well to full images</a:t>
            </a:r>
          </a:p>
          <a:p>
            <a:pPr lvl="1"/>
            <a:r>
              <a:rPr lang="en-US" sz="2000" dirty="0"/>
              <a:t>Full connectivity is wasteful, and the huge number of parameters would quickly lead to overfitting.</a:t>
            </a:r>
          </a:p>
        </p:txBody>
      </p:sp>
    </p:spTree>
    <p:extLst>
      <p:ext uri="{BB962C8B-B14F-4D97-AF65-F5344CB8AC3E}">
        <p14:creationId xmlns:p14="http://schemas.microsoft.com/office/powerpoint/2010/main" val="348063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 vs CNN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771"/>
            <a:ext cx="5987993" cy="31019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614" y="2540770"/>
            <a:ext cx="599538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4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524" y="2432482"/>
            <a:ext cx="7173158" cy="3559945"/>
          </a:xfrm>
        </p:spPr>
      </p:pic>
    </p:spTree>
    <p:extLst>
      <p:ext uri="{BB962C8B-B14F-4D97-AF65-F5344CB8AC3E}">
        <p14:creationId xmlns:p14="http://schemas.microsoft.com/office/powerpoint/2010/main" val="372515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Input(2D or 3D input) </a:t>
            </a:r>
          </a:p>
          <a:p>
            <a:r>
              <a:rPr lang="en-US" sz="2800" dirty="0"/>
              <a:t>Convolutional Layer</a:t>
            </a:r>
          </a:p>
          <a:p>
            <a:r>
              <a:rPr lang="en-US" sz="2800" dirty="0"/>
              <a:t>(Relu Layer)</a:t>
            </a:r>
          </a:p>
          <a:p>
            <a:r>
              <a:rPr lang="en-US" sz="2800" dirty="0"/>
              <a:t>Pooling Layer</a:t>
            </a:r>
          </a:p>
          <a:p>
            <a:r>
              <a:rPr lang="en-US" sz="2800" dirty="0"/>
              <a:t>Fully Connected Layer</a:t>
            </a:r>
          </a:p>
          <a:p>
            <a:r>
              <a:rPr lang="en-US" sz="2800" dirty="0"/>
              <a:t>Additional Layer liker Dropout Layer</a:t>
            </a:r>
          </a:p>
        </p:txBody>
      </p:sp>
    </p:spTree>
    <p:extLst>
      <p:ext uri="{BB962C8B-B14F-4D97-AF65-F5344CB8AC3E}">
        <p14:creationId xmlns:p14="http://schemas.microsoft.com/office/powerpoint/2010/main" val="55228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111" y="2755020"/>
            <a:ext cx="8515815" cy="351196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CONV layer’s parameters consist of a set of learnable filters. </a:t>
            </a:r>
          </a:p>
          <a:p>
            <a:r>
              <a:rPr lang="en-US" sz="2400" dirty="0"/>
              <a:t>Every filter is small spatially (along width and height) but extends through the full depth of the input. </a:t>
            </a:r>
          </a:p>
          <a:p>
            <a:r>
              <a:rPr lang="en-US" sz="2400" dirty="0"/>
              <a:t>Each place contains weight</a:t>
            </a:r>
          </a:p>
          <a:p>
            <a:r>
              <a:rPr lang="en-US" sz="2400" dirty="0"/>
              <a:t>Only uses local connectivity [The spatial extent of this connectivity is a hyperparameter called the </a:t>
            </a:r>
            <a:r>
              <a:rPr lang="en-US" sz="2400" b="1" dirty="0"/>
              <a:t>receptive field</a:t>
            </a:r>
            <a:r>
              <a:rPr lang="en-US" sz="2400" dirty="0"/>
              <a:t> of the neuron (equivalently this is the filter size)]</a:t>
            </a:r>
          </a:p>
          <a:p>
            <a:r>
              <a:rPr lang="en-US" sz="2400" dirty="0"/>
              <a:t>Layers share parameters</a:t>
            </a:r>
          </a:p>
        </p:txBody>
      </p:sp>
    </p:spTree>
    <p:extLst>
      <p:ext uri="{BB962C8B-B14F-4D97-AF65-F5344CB8AC3E}">
        <p14:creationId xmlns:p14="http://schemas.microsoft.com/office/powerpoint/2010/main" val="46364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Layer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096" y="2153412"/>
            <a:ext cx="85725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1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Layer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0" y="2567403"/>
            <a:ext cx="3631085" cy="3101975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693" y="2497076"/>
            <a:ext cx="38195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7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maxPooling</a:t>
            </a:r>
            <a:r>
              <a:rPr lang="en-US" b="1" dirty="0"/>
              <a:t>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755020"/>
            <a:ext cx="8150649" cy="3322395"/>
          </a:xfrm>
        </p:spPr>
        <p:txBody>
          <a:bodyPr>
            <a:normAutofit/>
          </a:bodyPr>
          <a:lstStyle/>
          <a:p>
            <a:pPr marL="457200" lvl="0" indent="-311150">
              <a:spcBef>
                <a:spcPts val="0"/>
              </a:spcBef>
              <a:buSzPts val="1300"/>
              <a:buChar char="●"/>
            </a:pPr>
            <a:r>
              <a:rPr lang="en-US" sz="2800" dirty="0" err="1"/>
              <a:t>Maxpool</a:t>
            </a:r>
            <a:r>
              <a:rPr lang="en-US" sz="2800" dirty="0"/>
              <a:t> layers are used in CNN to replace output with the max summary of the feature maps to reduce the data size and processing time. </a:t>
            </a:r>
          </a:p>
          <a:p>
            <a:pPr marL="457200" lvl="0" indent="-311150">
              <a:spcBef>
                <a:spcPts val="0"/>
              </a:spcBef>
              <a:buSzPts val="1300"/>
              <a:buChar char="●"/>
            </a:pPr>
            <a:r>
              <a:rPr lang="en-US" sz="2800" dirty="0"/>
              <a:t>Max pooling takes two </a:t>
            </a:r>
            <a:r>
              <a:rPr lang="en-US" sz="2800" dirty="0" err="1"/>
              <a:t>hyperparameters</a:t>
            </a:r>
            <a:r>
              <a:rPr lang="en-US" sz="2800" dirty="0"/>
              <a:t>: stride and size. Stride will determine the pixels that </a:t>
            </a:r>
            <a:r>
              <a:rPr lang="en-US" sz="2800" dirty="0" err="1"/>
              <a:t>maxpool</a:t>
            </a:r>
            <a:r>
              <a:rPr lang="en-US" sz="2800" dirty="0"/>
              <a:t> filters will move. Size will determine how big the value pools in every step.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1435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520</TotalTime>
  <Words>335</Words>
  <Application>Microsoft Office PowerPoint</Application>
  <PresentationFormat>Widescreen</PresentationFormat>
  <Paragraphs>47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Parcel</vt:lpstr>
      <vt:lpstr>Convolutional Neural Networks (CNNs/ConvNets)</vt:lpstr>
      <vt:lpstr>What and Why</vt:lpstr>
      <vt:lpstr>NN vs CNN</vt:lpstr>
      <vt:lpstr>CNN</vt:lpstr>
      <vt:lpstr>Layers</vt:lpstr>
      <vt:lpstr>Convolutional Layer</vt:lpstr>
      <vt:lpstr>Convolutional Layer</vt:lpstr>
      <vt:lpstr>Convolutional Layer</vt:lpstr>
      <vt:lpstr>maxPooling Layer</vt:lpstr>
      <vt:lpstr>maxPooling Layer</vt:lpstr>
      <vt:lpstr>The whole CNN</vt:lpstr>
      <vt:lpstr>Sample Image</vt:lpstr>
      <vt:lpstr>Use of CNN</vt:lpstr>
      <vt:lpstr>Reference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Convolutional Neural Networks (CNNs / ConvNets)</dc:title>
  <dc:creator>Md. Mahin</dc:creator>
  <cp:lastModifiedBy>Eick, Christoph F</cp:lastModifiedBy>
  <cp:revision>12</cp:revision>
  <dcterms:created xsi:type="dcterms:W3CDTF">2021-03-29T02:58:19Z</dcterms:created>
  <dcterms:modified xsi:type="dcterms:W3CDTF">2022-04-12T18:02:15Z</dcterms:modified>
</cp:coreProperties>
</file>