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media/image3.jpg" ContentType="image/jpg"/>
  <Override PartName="/ppt/notesSlides/notesSlide1.xml" ContentType="application/vnd.openxmlformats-officedocument.presentationml.notesSlide+xml"/>
  <Override PartName="/ppt/media/image4.jpg" ContentType="image/jpg"/>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13.jpg" ContentType="image/jpg"/>
  <Override PartName="/ppt/media/image14.jpg" ContentType="image/jpg"/>
  <Override PartName="/ppt/media/image15.jpg" ContentType="image/jpg"/>
  <Override PartName="/ppt/media/image22.jpg" ContentType="image/jpg"/>
  <Override PartName="/ppt/media/image23.jpg" ContentType="image/jpg"/>
  <Override PartName="/ppt/media/image24.jpg" ContentType="image/jpg"/>
  <Override PartName="/ppt/media/image25.jpg" ContentType="image/jpg"/>
  <Override PartName="/ppt/media/image26.jpg" ContentType="image/jpg"/>
  <Override PartName="/ppt/notesSlides/notesSlide4.xml" ContentType="application/vnd.openxmlformats-officedocument.presentationml.notesSlide+xml"/>
  <Override PartName="/ppt/media/image30.jpg" ContentType="image/jpg"/>
  <Override PartName="/ppt/media/image31.jpg" ContentType="image/jpg"/>
  <Override PartName="/ppt/media/image32.jpg" ContentType="image/jpg"/>
  <Override PartName="/ppt/notesSlides/notesSlide5.xml" ContentType="application/vnd.openxmlformats-officedocument.presentationml.notesSlide+xml"/>
  <Override PartName="/ppt/media/image35.jpg" ContentType="image/jpg"/>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50.jpg" ContentType="image/jpg"/>
  <Override PartName="/ppt/media/image51.jpg" ContentType="image/jpg"/>
  <Override PartName="/ppt/media/image52.jpg" ContentType="image/jpg"/>
  <Override PartName="/ppt/media/image53.jpg" ContentType="image/jpg"/>
  <Override PartName="/ppt/media/image54.jpg" ContentType="image/jpg"/>
  <Override PartName="/ppt/media/image55.jpg" ContentType="image/jpg"/>
  <Override PartName="/ppt/media/image56.jpg" ContentType="image/jpg"/>
  <Override PartName="/ppt/media/image57.jpg" ContentType="image/jpg"/>
  <Override PartName="/ppt/media/image58.jpg" ContentType="image/jpg"/>
  <Override PartName="/ppt/media/image59.jpg" ContentType="image/jpg"/>
  <Override PartName="/ppt/media/image60.jpg" ContentType="image/jpg"/>
  <Override PartName="/ppt/media/image61.jpg" ContentType="image/jpg"/>
  <Override PartName="/ppt/media/image67.jpg" ContentType="image/jpg"/>
  <Override PartName="/ppt/media/image68.jpg" ContentType="image/jpg"/>
  <Override PartName="/ppt/media/image69.jpg" ContentType="image/jpg"/>
  <Override PartName="/ppt/media/image72.jpg" ContentType="image/jpg"/>
  <Override PartName="/ppt/media/image73.jpg" ContentType="image/jpg"/>
  <Override PartName="/ppt/media/image74.jpg" ContentType="image/jpg"/>
  <Override PartName="/ppt/media/image78.jpg" ContentType="image/jp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54"/>
  </p:notesMasterIdLst>
  <p:sldIdLst>
    <p:sldId id="286" r:id="rId2"/>
    <p:sldId id="257" r:id="rId3"/>
    <p:sldId id="258" r:id="rId4"/>
    <p:sldId id="293" r:id="rId5"/>
    <p:sldId id="287" r:id="rId6"/>
    <p:sldId id="296" r:id="rId7"/>
    <p:sldId id="295" r:id="rId8"/>
    <p:sldId id="259" r:id="rId9"/>
    <p:sldId id="284" r:id="rId10"/>
    <p:sldId id="260" r:id="rId11"/>
    <p:sldId id="261" r:id="rId12"/>
    <p:sldId id="297" r:id="rId13"/>
    <p:sldId id="298" r:id="rId14"/>
    <p:sldId id="299" r:id="rId15"/>
    <p:sldId id="300" r:id="rId16"/>
    <p:sldId id="262" r:id="rId17"/>
    <p:sldId id="263" r:id="rId18"/>
    <p:sldId id="301" r:id="rId19"/>
    <p:sldId id="302" r:id="rId20"/>
    <p:sldId id="303" r:id="rId21"/>
    <p:sldId id="288" r:id="rId22"/>
    <p:sldId id="264" r:id="rId23"/>
    <p:sldId id="265" r:id="rId24"/>
    <p:sldId id="267" r:id="rId25"/>
    <p:sldId id="304" r:id="rId26"/>
    <p:sldId id="305" r:id="rId27"/>
    <p:sldId id="266" r:id="rId28"/>
    <p:sldId id="306" r:id="rId29"/>
    <p:sldId id="307" r:id="rId30"/>
    <p:sldId id="308" r:id="rId31"/>
    <p:sldId id="309" r:id="rId32"/>
    <p:sldId id="289" r:id="rId33"/>
    <p:sldId id="290" r:id="rId34"/>
    <p:sldId id="291" r:id="rId35"/>
    <p:sldId id="292" r:id="rId36"/>
    <p:sldId id="310" r:id="rId37"/>
    <p:sldId id="268" r:id="rId38"/>
    <p:sldId id="269" r:id="rId39"/>
    <p:sldId id="270" r:id="rId40"/>
    <p:sldId id="271" r:id="rId41"/>
    <p:sldId id="273" r:id="rId42"/>
    <p:sldId id="274" r:id="rId43"/>
    <p:sldId id="275" r:id="rId44"/>
    <p:sldId id="276" r:id="rId45"/>
    <p:sldId id="277" r:id="rId46"/>
    <p:sldId id="278" r:id="rId47"/>
    <p:sldId id="279" r:id="rId48"/>
    <p:sldId id="280" r:id="rId49"/>
    <p:sldId id="281" r:id="rId50"/>
    <p:sldId id="282" r:id="rId51"/>
    <p:sldId id="285" r:id="rId52"/>
    <p:sldId id="283" r:id="rId53"/>
  </p:sldIdLst>
  <p:sldSz cx="12192000" cy="6858000"/>
  <p:notesSz cx="12192000" cy="6858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207" autoAdjust="0"/>
  </p:normalViewPr>
  <p:slideViewPr>
    <p:cSldViewPr>
      <p:cViewPr varScale="1">
        <p:scale>
          <a:sx n="70" d="100"/>
          <a:sy n="70" d="100"/>
        </p:scale>
        <p:origin x="941" y="7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4C96108D-9266-4554-9240-47EB0B7A5701}" type="datetimeFigureOut">
              <a:rPr lang="en-IN" smtClean="0"/>
              <a:t>17-04-2024</a:t>
            </a:fld>
            <a:endParaRPr lang="en-IN"/>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DCDF4E51-3A6E-49E6-BAD7-C98F3B5BC3C9}" type="slidenum">
              <a:rPr lang="en-IN" smtClean="0"/>
              <a:t>‹#›</a:t>
            </a:fld>
            <a:endParaRPr lang="en-IN"/>
          </a:p>
        </p:txBody>
      </p:sp>
    </p:spTree>
    <p:extLst>
      <p:ext uri="{BB962C8B-B14F-4D97-AF65-F5344CB8AC3E}">
        <p14:creationId xmlns:p14="http://schemas.microsoft.com/office/powerpoint/2010/main" val="19478938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lilianweng.github.io/posts/2017-08-20-gan/"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lilianweng.github.io/posts/2018-10-13-flow-models/" TargetMode="External"/><Relationship Id="rId4" Type="http://schemas.openxmlformats.org/officeDocument/2006/relationships/hyperlink" Target="https://lilianweng.github.io/posts/2018-08-12-vae/"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projector.tensorflow.org/"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CMSS9"/>
              </a:rPr>
              <a:t>It is trained on </a:t>
            </a:r>
            <a:r>
              <a:rPr lang="en-US" sz="1800" b="0" i="0" dirty="0">
                <a:solidFill>
                  <a:srgbClr val="000000"/>
                </a:solidFill>
                <a:effectLst/>
                <a:latin typeface="CMR9"/>
              </a:rPr>
              <a:t>512 </a:t>
            </a:r>
            <a:r>
              <a:rPr lang="en-US" sz="1800" b="0" i="1" dirty="0">
                <a:solidFill>
                  <a:srgbClr val="000000"/>
                </a:solidFill>
                <a:effectLst/>
                <a:latin typeface="CMSY9"/>
              </a:rPr>
              <a:t>× </a:t>
            </a:r>
            <a:r>
              <a:rPr lang="en-US" sz="1800" b="0" i="0" dirty="0">
                <a:solidFill>
                  <a:srgbClr val="000000"/>
                </a:solidFill>
                <a:effectLst/>
                <a:latin typeface="CMR9"/>
              </a:rPr>
              <a:t>512 </a:t>
            </a:r>
            <a:r>
              <a:rPr lang="en-US" sz="1800" b="0" i="0" dirty="0">
                <a:solidFill>
                  <a:srgbClr val="000000"/>
                </a:solidFill>
                <a:effectLst/>
                <a:latin typeface="CMSS9"/>
              </a:rPr>
              <a:t>images from a subset of the LAION-5B database The model uses a frozen CLIP </a:t>
            </a:r>
            <a:r>
              <a:rPr lang="en-US" sz="1800" b="0" i="0" dirty="0" err="1">
                <a:solidFill>
                  <a:srgbClr val="000000"/>
                </a:solidFill>
                <a:effectLst/>
                <a:latin typeface="CMSS9"/>
              </a:rPr>
              <a:t>ViT</a:t>
            </a:r>
            <a:r>
              <a:rPr lang="en-US" sz="1800" b="0" i="0" dirty="0">
                <a:solidFill>
                  <a:srgbClr val="000000"/>
                </a:solidFill>
                <a:effectLst/>
                <a:latin typeface="CMSS9"/>
              </a:rPr>
              <a:t>-L/14 text encoder to condition the model on text prompts</a:t>
            </a:r>
          </a:p>
          <a:p>
            <a:r>
              <a:rPr lang="en-US" sz="1800" b="0" i="0" dirty="0">
                <a:solidFill>
                  <a:srgbClr val="000000"/>
                </a:solidFill>
                <a:effectLst/>
                <a:latin typeface="CMSS9"/>
              </a:rPr>
              <a:t>It uses a 860M </a:t>
            </a:r>
            <a:r>
              <a:rPr lang="en-US" sz="1800" b="0" i="0" dirty="0" err="1">
                <a:solidFill>
                  <a:srgbClr val="000000"/>
                </a:solidFill>
                <a:effectLst/>
                <a:latin typeface="CMSS9"/>
              </a:rPr>
              <a:t>UNet</a:t>
            </a:r>
            <a:r>
              <a:rPr lang="en-US" sz="1800" b="0" i="0" dirty="0">
                <a:solidFill>
                  <a:srgbClr val="000000"/>
                </a:solidFill>
                <a:effectLst/>
                <a:latin typeface="CMSS9"/>
              </a:rPr>
              <a:t> and 123M text encoder, is relatively lightweight, and can run on a GPU with at least 10GB memory</a:t>
            </a:r>
            <a:r>
              <a:rPr lang="en-US" dirty="0"/>
              <a:t> </a:t>
            </a:r>
            <a:br>
              <a:rPr lang="en-US" dirty="0"/>
            </a:br>
            <a:endParaRPr lang="en-IN" dirty="0"/>
          </a:p>
        </p:txBody>
      </p:sp>
      <p:sp>
        <p:nvSpPr>
          <p:cNvPr id="4" name="Slide Number Placeholder 3"/>
          <p:cNvSpPr>
            <a:spLocks noGrp="1"/>
          </p:cNvSpPr>
          <p:nvPr>
            <p:ph type="sldNum" sz="quarter" idx="5"/>
          </p:nvPr>
        </p:nvSpPr>
        <p:spPr/>
        <p:txBody>
          <a:bodyPr/>
          <a:lstStyle/>
          <a:p>
            <a:fld id="{DCDF4E51-3A6E-49E6-BAD7-C98F3B5BC3C9}" type="slidenum">
              <a:rPr lang="en-IN" smtClean="0"/>
              <a:t>3</a:t>
            </a:fld>
            <a:endParaRPr lang="en-IN"/>
          </a:p>
        </p:txBody>
      </p:sp>
    </p:spTree>
    <p:extLst>
      <p:ext uri="{BB962C8B-B14F-4D97-AF65-F5344CB8AC3E}">
        <p14:creationId xmlns:p14="http://schemas.microsoft.com/office/powerpoint/2010/main" val="921875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Cat in the style of van </a:t>
            </a:r>
            <a:r>
              <a:rPr lang="en-IN" dirty="0" err="1"/>
              <a:t>gogh</a:t>
            </a:r>
            <a:r>
              <a:rPr lang="en-IN" dirty="0"/>
              <a:t> or </a:t>
            </a:r>
            <a:r>
              <a:rPr lang="en-IN" dirty="0" err="1"/>
              <a:t>edvar</a:t>
            </a:r>
            <a:r>
              <a:rPr lang="en-IN" dirty="0"/>
              <a:t> munch</a:t>
            </a:r>
          </a:p>
          <a:p>
            <a:r>
              <a:rPr lang="en-IN" dirty="0"/>
              <a:t>Girl dancing with cat done in impressionistic style</a:t>
            </a:r>
          </a:p>
        </p:txBody>
      </p:sp>
      <p:sp>
        <p:nvSpPr>
          <p:cNvPr id="4" name="Slide Number Placeholder 3"/>
          <p:cNvSpPr>
            <a:spLocks noGrp="1"/>
          </p:cNvSpPr>
          <p:nvPr>
            <p:ph type="sldNum" sz="quarter" idx="5"/>
          </p:nvPr>
        </p:nvSpPr>
        <p:spPr/>
        <p:txBody>
          <a:bodyPr/>
          <a:lstStyle/>
          <a:p>
            <a:fld id="{DCDF4E51-3A6E-49E6-BAD7-C98F3B5BC3C9}" type="slidenum">
              <a:rPr lang="en-IN" smtClean="0"/>
              <a:t>4</a:t>
            </a:fld>
            <a:endParaRPr lang="en-IN"/>
          </a:p>
        </p:txBody>
      </p:sp>
    </p:spTree>
    <p:extLst>
      <p:ext uri="{BB962C8B-B14F-4D97-AF65-F5344CB8AC3E}">
        <p14:creationId xmlns:p14="http://schemas.microsoft.com/office/powerpoint/2010/main" val="5222529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First three </a:t>
            </a:r>
            <a:r>
              <a:rPr lang="en-US" dirty="0"/>
              <a:t>types of generative models are </a:t>
            </a:r>
            <a:r>
              <a:rPr lang="en-US" dirty="0">
                <a:hlinkClick r:id="rId3"/>
              </a:rPr>
              <a:t>GAN</a:t>
            </a:r>
            <a:r>
              <a:rPr lang="en-US" dirty="0"/>
              <a:t>, </a:t>
            </a:r>
            <a:r>
              <a:rPr lang="en-US" dirty="0">
                <a:hlinkClick r:id="rId4"/>
              </a:rPr>
              <a:t>VAE</a:t>
            </a:r>
            <a:r>
              <a:rPr lang="en-US" dirty="0"/>
              <a:t>, and </a:t>
            </a:r>
            <a:r>
              <a:rPr lang="en-US" dirty="0">
                <a:hlinkClick r:id="rId5"/>
              </a:rPr>
              <a:t>Flow-based</a:t>
            </a:r>
            <a:r>
              <a:rPr lang="en-US" dirty="0"/>
              <a:t> models. They have shown great success in generating high-quality samples, but each has some limitations of its own. GAN models are known for potentially unstable training and less diversity in generation due to their adversarial training nature. VAE relies on a surrogate loss. Flow models have to use specialized architectures to construct reversible transfer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a:cs typeface="Calibri"/>
              </a:rPr>
              <a:t>Diffusion models define a Markov chain of diffusion steps to slowly add random noise to data and then learn to reverse the diffusion process to construct desired data samples from the noise</a:t>
            </a:r>
            <a:endParaRPr lang="en-IN" dirty="0">
              <a:latin typeface="Calibri"/>
              <a:cs typeface="Calibri"/>
            </a:endParaRPr>
          </a:p>
          <a:p>
            <a:endParaRPr lang="en-IN" dirty="0"/>
          </a:p>
        </p:txBody>
      </p:sp>
      <p:sp>
        <p:nvSpPr>
          <p:cNvPr id="4" name="Slide Number Placeholder 3"/>
          <p:cNvSpPr>
            <a:spLocks noGrp="1"/>
          </p:cNvSpPr>
          <p:nvPr>
            <p:ph type="sldNum" sz="quarter" idx="5"/>
          </p:nvPr>
        </p:nvSpPr>
        <p:spPr/>
        <p:txBody>
          <a:bodyPr/>
          <a:lstStyle/>
          <a:p>
            <a:fld id="{DCDF4E51-3A6E-49E6-BAD7-C98F3B5BC3C9}" type="slidenum">
              <a:rPr lang="en-IN" smtClean="0"/>
              <a:t>9</a:t>
            </a:fld>
            <a:endParaRPr lang="en-IN"/>
          </a:p>
        </p:txBody>
      </p:sp>
    </p:spTree>
    <p:extLst>
      <p:ext uri="{BB962C8B-B14F-4D97-AF65-F5344CB8AC3E}">
        <p14:creationId xmlns:p14="http://schemas.microsoft.com/office/powerpoint/2010/main" val="24517853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Calibri" panose="020F0502020204030204" pitchFamily="34" charset="0"/>
              </a:rPr>
              <a:t>Noise added can be parameterized by:</a:t>
            </a:r>
            <a:r>
              <a:rPr lang="en-US" dirty="0"/>
              <a:t> </a:t>
            </a:r>
            <a:br>
              <a:rPr lang="en-US" dirty="0"/>
            </a:br>
            <a:r>
              <a:rPr lang="fr-FR" sz="1800" b="0" i="1" dirty="0">
                <a:solidFill>
                  <a:srgbClr val="000000"/>
                </a:solidFill>
                <a:effectLst/>
                <a:latin typeface="CMMI10"/>
              </a:rPr>
              <a:t>q</a:t>
            </a:r>
            <a:r>
              <a:rPr lang="fr-FR" sz="1800" b="0" i="0" dirty="0">
                <a:solidFill>
                  <a:srgbClr val="000000"/>
                </a:solidFill>
                <a:effectLst/>
                <a:latin typeface="CMR10"/>
              </a:rPr>
              <a:t>(</a:t>
            </a:r>
            <a:r>
              <a:rPr lang="fr-FR" sz="1800" b="1" i="0" dirty="0">
                <a:solidFill>
                  <a:srgbClr val="000000"/>
                </a:solidFill>
                <a:effectLst/>
                <a:latin typeface="CMBX10"/>
              </a:rPr>
              <a:t>x</a:t>
            </a:r>
            <a:r>
              <a:rPr lang="fr-FR" sz="1800" b="0" i="0" dirty="0">
                <a:solidFill>
                  <a:srgbClr val="000000"/>
                </a:solidFill>
                <a:effectLst/>
                <a:latin typeface="CMR7"/>
              </a:rPr>
              <a:t>1:</a:t>
            </a:r>
            <a:r>
              <a:rPr lang="fr-FR" sz="1800" b="0" i="1" dirty="0">
                <a:solidFill>
                  <a:srgbClr val="000000"/>
                </a:solidFill>
                <a:effectLst/>
                <a:latin typeface="CMMI7"/>
              </a:rPr>
              <a:t>T </a:t>
            </a:r>
            <a:r>
              <a:rPr lang="fr-FR" sz="1800" b="0" i="1" dirty="0">
                <a:solidFill>
                  <a:srgbClr val="000000"/>
                </a:solidFill>
                <a:effectLst/>
                <a:latin typeface="CMSY10"/>
              </a:rPr>
              <a:t>j</a:t>
            </a:r>
            <a:r>
              <a:rPr lang="fr-FR" sz="1800" b="1" i="0" dirty="0">
                <a:solidFill>
                  <a:srgbClr val="000000"/>
                </a:solidFill>
                <a:effectLst/>
                <a:latin typeface="CMBX10"/>
              </a:rPr>
              <a:t>x</a:t>
            </a:r>
            <a:r>
              <a:rPr lang="fr-FR" sz="1800" b="0" i="0" dirty="0">
                <a:solidFill>
                  <a:srgbClr val="000000"/>
                </a:solidFill>
                <a:effectLst/>
                <a:latin typeface="CMR7"/>
              </a:rPr>
              <a:t>0</a:t>
            </a:r>
            <a:r>
              <a:rPr lang="fr-FR" sz="1800" b="0" i="0" dirty="0">
                <a:solidFill>
                  <a:srgbClr val="000000"/>
                </a:solidFill>
                <a:effectLst/>
                <a:latin typeface="CMR10"/>
              </a:rPr>
              <a:t>) := </a:t>
            </a:r>
            <a:r>
              <a:rPr lang="fr-FR" sz="1800" b="0" i="1" dirty="0">
                <a:solidFill>
                  <a:srgbClr val="000000"/>
                </a:solidFill>
                <a:effectLst/>
                <a:latin typeface="CMMI7"/>
              </a:rPr>
              <a:t>T </a:t>
            </a:r>
            <a:r>
              <a:rPr lang="fr-FR" sz="1800" b="0" i="0" dirty="0">
                <a:solidFill>
                  <a:srgbClr val="000000"/>
                </a:solidFill>
                <a:effectLst/>
                <a:latin typeface="CMEX10"/>
              </a:rPr>
              <a:t>Y </a:t>
            </a:r>
            <a:r>
              <a:rPr lang="fr-FR" sz="1800" b="0" i="1" dirty="0">
                <a:solidFill>
                  <a:srgbClr val="000000"/>
                </a:solidFill>
                <a:effectLst/>
                <a:latin typeface="CMMI7"/>
              </a:rPr>
              <a:t>t </a:t>
            </a:r>
            <a:r>
              <a:rPr lang="fr-FR" sz="1800" b="0" i="0" dirty="0">
                <a:solidFill>
                  <a:srgbClr val="000000"/>
                </a:solidFill>
                <a:effectLst/>
                <a:latin typeface="CMR7"/>
              </a:rPr>
              <a:t>=1</a:t>
            </a:r>
            <a:r>
              <a:rPr lang="fr-FR" sz="1800" b="0" i="1" dirty="0">
                <a:solidFill>
                  <a:srgbClr val="000000"/>
                </a:solidFill>
                <a:effectLst/>
                <a:latin typeface="CMMI10"/>
              </a:rPr>
              <a:t>q</a:t>
            </a:r>
            <a:r>
              <a:rPr lang="fr-FR" sz="1800" b="0" i="0" dirty="0">
                <a:solidFill>
                  <a:srgbClr val="000000"/>
                </a:solidFill>
                <a:effectLst/>
                <a:latin typeface="CMR10"/>
              </a:rPr>
              <a:t>(</a:t>
            </a:r>
            <a:r>
              <a:rPr lang="fr-FR" sz="1800" b="1" i="0" dirty="0">
                <a:solidFill>
                  <a:srgbClr val="000000"/>
                </a:solidFill>
                <a:effectLst/>
                <a:latin typeface="CMBX10"/>
              </a:rPr>
              <a:t>x</a:t>
            </a:r>
            <a:r>
              <a:rPr lang="fr-FR" sz="1800" b="0" i="1" dirty="0">
                <a:solidFill>
                  <a:srgbClr val="000000"/>
                </a:solidFill>
                <a:effectLst/>
                <a:latin typeface="CMMI7"/>
              </a:rPr>
              <a:t>t</a:t>
            </a:r>
            <a:r>
              <a:rPr lang="fr-FR" sz="1800" b="0" i="1" dirty="0">
                <a:solidFill>
                  <a:srgbClr val="000000"/>
                </a:solidFill>
                <a:effectLst/>
                <a:latin typeface="CMSY10"/>
              </a:rPr>
              <a:t>j</a:t>
            </a:r>
            <a:r>
              <a:rPr lang="fr-FR" sz="1800" b="1" i="0" dirty="0">
                <a:solidFill>
                  <a:srgbClr val="000000"/>
                </a:solidFill>
                <a:effectLst/>
                <a:latin typeface="CMBX10"/>
              </a:rPr>
              <a:t>x</a:t>
            </a:r>
            <a:r>
              <a:rPr lang="fr-FR" sz="1800" b="0" i="1" dirty="0">
                <a:solidFill>
                  <a:srgbClr val="000000"/>
                </a:solidFill>
                <a:effectLst/>
                <a:latin typeface="CMMI7"/>
              </a:rPr>
              <a:t>t</a:t>
            </a:r>
            <a:r>
              <a:rPr lang="fr-FR" sz="1800" b="0" i="1" dirty="0">
                <a:solidFill>
                  <a:srgbClr val="000000"/>
                </a:solidFill>
                <a:effectLst/>
                <a:latin typeface="CMSY7"/>
              </a:rPr>
              <a:t>-</a:t>
            </a:r>
            <a:r>
              <a:rPr lang="fr-FR" sz="1800" b="0" i="0" dirty="0">
                <a:solidFill>
                  <a:srgbClr val="000000"/>
                </a:solidFill>
                <a:effectLst/>
                <a:latin typeface="CMR7"/>
              </a:rPr>
              <a:t>1</a:t>
            </a:r>
            <a:r>
              <a:rPr lang="fr-FR" sz="1800" b="0" i="0" dirty="0">
                <a:solidFill>
                  <a:srgbClr val="000000"/>
                </a:solidFill>
                <a:effectLst/>
                <a:latin typeface="CMR10"/>
              </a:rPr>
              <a:t>)</a:t>
            </a:r>
            <a:r>
              <a:rPr lang="fr-FR" sz="1800" b="0" i="1" dirty="0">
                <a:solidFill>
                  <a:srgbClr val="000000"/>
                </a:solidFill>
                <a:effectLst/>
                <a:latin typeface="CMMI10"/>
              </a:rPr>
              <a:t>;</a:t>
            </a:r>
            <a:r>
              <a:rPr lang="fr-FR" dirty="0"/>
              <a:t> </a:t>
            </a:r>
            <a:br>
              <a:rPr lang="fr-FR" dirty="0"/>
            </a:br>
            <a:r>
              <a:rPr lang="fr-FR" dirty="0" err="1"/>
              <a:t>where</a:t>
            </a:r>
            <a:r>
              <a:rPr lang="fr-FR" dirty="0"/>
              <a:t> </a:t>
            </a:r>
            <a:r>
              <a:rPr lang="fr-FR" dirty="0" err="1"/>
              <a:t>we</a:t>
            </a:r>
            <a:r>
              <a:rPr lang="fr-FR" dirty="0"/>
              <a:t> </a:t>
            </a:r>
            <a:r>
              <a:rPr lang="en-US" sz="1800" b="0" i="0" dirty="0">
                <a:solidFill>
                  <a:srgbClr val="000000"/>
                </a:solidFill>
                <a:effectLst/>
                <a:latin typeface="Calibri" panose="020F0502020204030204" pitchFamily="34" charset="0"/>
              </a:rPr>
              <a:t>Vary the parameters of the Gaussian according to a </a:t>
            </a:r>
            <a:r>
              <a:rPr lang="en-US" sz="1800" b="0" i="1" dirty="0">
                <a:solidFill>
                  <a:srgbClr val="000000"/>
                </a:solidFill>
                <a:effectLst/>
                <a:latin typeface="Calibri-Italic"/>
              </a:rPr>
              <a:t>noise schedule</a:t>
            </a:r>
            <a:r>
              <a:rPr lang="en-US" dirty="0"/>
              <a:t> </a:t>
            </a:r>
          </a:p>
          <a:p>
            <a:endParaRPr lang="en-US" dirty="0"/>
          </a:p>
          <a:p>
            <a:r>
              <a:rPr lang="en-US" sz="1800" b="0" i="0" dirty="0">
                <a:solidFill>
                  <a:srgbClr val="000000"/>
                </a:solidFill>
                <a:effectLst/>
                <a:latin typeface="Calibri" panose="020F0502020204030204" pitchFamily="34" charset="0"/>
              </a:rPr>
              <a:t>You can prove with some math that as T approaches infinity, you eventually end up with an Isotropic Gaussian (i.e. pure random noise)</a:t>
            </a:r>
          </a:p>
          <a:p>
            <a:r>
              <a:rPr lang="en-US" sz="1800" b="0" i="0" dirty="0">
                <a:solidFill>
                  <a:srgbClr val="000000"/>
                </a:solidFill>
                <a:effectLst/>
                <a:latin typeface="ArialMT"/>
              </a:rPr>
              <a:t>● </a:t>
            </a:r>
            <a:r>
              <a:rPr lang="en-US" sz="1800" b="0" i="0" dirty="0">
                <a:solidFill>
                  <a:srgbClr val="000000"/>
                </a:solidFill>
                <a:effectLst/>
                <a:latin typeface="Calibri" panose="020F0502020204030204" pitchFamily="34" charset="0"/>
              </a:rPr>
              <a:t>Note: forward process is fixed</a:t>
            </a:r>
            <a:r>
              <a:rPr lang="en-US" dirty="0"/>
              <a:t> </a:t>
            </a:r>
            <a:br>
              <a:rPr lang="en-US" dirty="0"/>
            </a:br>
            <a:r>
              <a:rPr lang="en-US" sz="1800" b="0" i="0" dirty="0">
                <a:solidFill>
                  <a:srgbClr val="000000"/>
                </a:solidFill>
                <a:effectLst/>
                <a:latin typeface="Calibri" panose="020F0502020204030204" pitchFamily="34" charset="0"/>
              </a:rPr>
              <a:t>Do you </a:t>
            </a:r>
            <a:r>
              <a:rPr lang="en-US" sz="1800" b="0" i="1" dirty="0">
                <a:solidFill>
                  <a:srgbClr val="000000"/>
                </a:solidFill>
                <a:effectLst/>
                <a:latin typeface="Calibri-Italic"/>
              </a:rPr>
              <a:t>have </a:t>
            </a:r>
            <a:r>
              <a:rPr lang="en-US" sz="1800" b="0" i="0" dirty="0">
                <a:solidFill>
                  <a:srgbClr val="000000"/>
                </a:solidFill>
                <a:effectLst/>
                <a:latin typeface="Calibri" panose="020F0502020204030204" pitchFamily="34" charset="0"/>
              </a:rPr>
              <a:t>to add noise </a:t>
            </a:r>
            <a:r>
              <a:rPr lang="en-US" sz="1800" b="0" i="1" dirty="0">
                <a:solidFill>
                  <a:srgbClr val="000000"/>
                </a:solidFill>
                <a:effectLst/>
                <a:latin typeface="Calibri-Italic"/>
              </a:rPr>
              <a:t>iteratively </a:t>
            </a:r>
            <a:r>
              <a:rPr lang="en-US" sz="1800" b="0" i="0" dirty="0">
                <a:solidFill>
                  <a:srgbClr val="000000"/>
                </a:solidFill>
                <a:effectLst/>
                <a:latin typeface="Calibri" panose="020F0502020204030204" pitchFamily="34" charset="0"/>
              </a:rPr>
              <a:t>to get to some timestep </a:t>
            </a:r>
            <a:r>
              <a:rPr lang="en-US" sz="1800" b="0" i="0" dirty="0">
                <a:solidFill>
                  <a:srgbClr val="000000"/>
                </a:solidFill>
                <a:effectLst/>
                <a:latin typeface="CambriaMath"/>
              </a:rPr>
              <a:t>!</a:t>
            </a:r>
            <a:r>
              <a:rPr lang="en-US" sz="1800" b="0" i="0" dirty="0">
                <a:solidFill>
                  <a:srgbClr val="000000"/>
                </a:solidFill>
                <a:effectLst/>
                <a:latin typeface="Calibri" panose="020F0502020204030204" pitchFamily="34" charset="0"/>
              </a:rPr>
              <a:t>? Nope!</a:t>
            </a:r>
          </a:p>
          <a:p>
            <a:r>
              <a:rPr lang="en-US" sz="1800" b="0" i="0" dirty="0">
                <a:solidFill>
                  <a:srgbClr val="000000"/>
                </a:solidFill>
                <a:effectLst/>
                <a:latin typeface="Calibri" panose="020F0502020204030204" pitchFamily="34" charset="0"/>
              </a:rPr>
              <a:t>Reverse process can be written in one step:</a:t>
            </a:r>
          </a:p>
          <a:p>
            <a:r>
              <a:rPr lang="en-US" sz="1800" b="0" i="0" dirty="0">
                <a:solidFill>
                  <a:srgbClr val="000000"/>
                </a:solidFill>
                <a:effectLst/>
                <a:latin typeface="Calibri" panose="020F0502020204030204" pitchFamily="34" charset="0"/>
              </a:rPr>
              <a:t>This will be useful during training!</a:t>
            </a:r>
            <a:r>
              <a:rPr lang="en-US" dirty="0"/>
              <a:t> </a:t>
            </a:r>
            <a:br>
              <a:rPr lang="en-US" dirty="0"/>
            </a:br>
            <a:br>
              <a:rPr lang="en-US" dirty="0"/>
            </a:br>
            <a:endParaRPr lang="en-IN" dirty="0"/>
          </a:p>
        </p:txBody>
      </p:sp>
      <p:sp>
        <p:nvSpPr>
          <p:cNvPr id="4" name="Slide Number Placeholder 3"/>
          <p:cNvSpPr>
            <a:spLocks noGrp="1"/>
          </p:cNvSpPr>
          <p:nvPr>
            <p:ph type="sldNum" sz="quarter" idx="5"/>
          </p:nvPr>
        </p:nvSpPr>
        <p:spPr/>
        <p:txBody>
          <a:bodyPr/>
          <a:lstStyle/>
          <a:p>
            <a:fld id="{DCDF4E51-3A6E-49E6-BAD7-C98F3B5BC3C9}" type="slidenum">
              <a:rPr lang="en-IN" smtClean="0"/>
              <a:t>22</a:t>
            </a:fld>
            <a:endParaRPr lang="en-IN"/>
          </a:p>
        </p:txBody>
      </p:sp>
    </p:spTree>
    <p:extLst>
      <p:ext uri="{BB962C8B-B14F-4D97-AF65-F5344CB8AC3E}">
        <p14:creationId xmlns:p14="http://schemas.microsoft.com/office/powerpoint/2010/main" val="31380566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VGG stands for Visual Geometry Group; it is a standard deep Convolutional Neural Network (CNN) architecture with multiple layers. The “deep” refers to the number of layers with VGG-16 or VGG-19 consisting of 16 and 19 convolutional layers.</a:t>
            </a:r>
            <a:br>
              <a:rPr lang="en-US" dirty="0">
                <a:effectLst/>
              </a:rPr>
            </a:br>
            <a:r>
              <a:rPr lang="en-US" dirty="0">
                <a:effectLst/>
              </a:rPr>
              <a:t>he VGG model, or </a:t>
            </a:r>
            <a:r>
              <a:rPr lang="en-US" dirty="0" err="1">
                <a:effectLst/>
              </a:rPr>
              <a:t>VGGNet</a:t>
            </a:r>
            <a:r>
              <a:rPr lang="en-US" dirty="0">
                <a:effectLst/>
              </a:rPr>
              <a:t>, that supports 16 layers is also referred to as VGG16, which is a convolutional neural network model proposed by A. Zisserman and K. Simonyan from the University of Oxford. These researchers published their model in the research paper titled, “Very Deep Convolutional Networks for Large-Scale Image Recognition.”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endParaRPr lang="en-IN" dirty="0"/>
          </a:p>
          <a:p>
            <a:endParaRPr lang="en-IN" dirty="0"/>
          </a:p>
        </p:txBody>
      </p:sp>
      <p:sp>
        <p:nvSpPr>
          <p:cNvPr id="4" name="Slide Number Placeholder 3"/>
          <p:cNvSpPr>
            <a:spLocks noGrp="1"/>
          </p:cNvSpPr>
          <p:nvPr>
            <p:ph type="sldNum" sz="quarter" idx="5"/>
          </p:nvPr>
        </p:nvSpPr>
        <p:spPr/>
        <p:txBody>
          <a:bodyPr/>
          <a:lstStyle/>
          <a:p>
            <a:fld id="{DCDF4E51-3A6E-49E6-BAD7-C98F3B5BC3C9}" type="slidenum">
              <a:rPr lang="en-IN" smtClean="0"/>
              <a:t>26</a:t>
            </a:fld>
            <a:endParaRPr lang="en-IN"/>
          </a:p>
        </p:txBody>
      </p:sp>
    </p:spTree>
    <p:extLst>
      <p:ext uri="{BB962C8B-B14F-4D97-AF65-F5344CB8AC3E}">
        <p14:creationId xmlns:p14="http://schemas.microsoft.com/office/powerpoint/2010/main" val="42052442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Latent space</a:t>
            </a:r>
            <a:r>
              <a:rPr lang="en-US" dirty="0"/>
              <a:t> refers to an </a:t>
            </a:r>
            <a:r>
              <a:rPr lang="en-US" i="1" dirty="0"/>
              <a:t>abstract multi-dimensional space</a:t>
            </a:r>
            <a:r>
              <a:rPr lang="en-US" dirty="0"/>
              <a:t> containing feature values that we cannot interpret directly, but which encodes a meaningful internal representation of externally observed events.</a:t>
            </a:r>
          </a:p>
          <a:p>
            <a:endParaRPr lang="en-IN" dirty="0"/>
          </a:p>
          <a:p>
            <a:r>
              <a:rPr lang="en-US" dirty="0"/>
              <a:t>1) Word Embedding Space - consisting of word vectors where words similar in meaning have vectors that lie close to each other in space (as measured by cosine-similarity or </a:t>
            </a:r>
            <a:r>
              <a:rPr lang="en-US" dirty="0" err="1"/>
              <a:t>euclidean</a:t>
            </a:r>
            <a:r>
              <a:rPr lang="en-US" dirty="0"/>
              <a:t>-distance) and words that are unrelated lie far apart (</a:t>
            </a:r>
            <a:r>
              <a:rPr lang="en-US" dirty="0" err="1"/>
              <a:t>Tensorflow's</a:t>
            </a:r>
            <a:r>
              <a:rPr lang="en-US" dirty="0"/>
              <a:t> </a:t>
            </a:r>
            <a:r>
              <a:rPr lang="en-US" dirty="0">
                <a:hlinkClick r:id="rId3"/>
              </a:rPr>
              <a:t>Embedding Projector</a:t>
            </a:r>
            <a:r>
              <a:rPr lang="en-US" dirty="0"/>
              <a:t> provides a good visualization of word embedding spaces).</a:t>
            </a:r>
          </a:p>
          <a:p>
            <a:r>
              <a:rPr lang="en-US" dirty="0"/>
              <a:t>2) Image Feature Space - CNNs in the final layers encode higher-level features in the input image that allows it to effectively detect, for example, the presence of a cat in the input image under varying lighting conditions, which is a difficult task in the raw pixel space.</a:t>
            </a:r>
          </a:p>
          <a:p>
            <a:endParaRPr lang="en-IN" dirty="0"/>
          </a:p>
        </p:txBody>
      </p:sp>
      <p:sp>
        <p:nvSpPr>
          <p:cNvPr id="4" name="Slide Number Placeholder 3"/>
          <p:cNvSpPr>
            <a:spLocks noGrp="1"/>
          </p:cNvSpPr>
          <p:nvPr>
            <p:ph type="sldNum" sz="quarter" idx="5"/>
          </p:nvPr>
        </p:nvSpPr>
        <p:spPr/>
        <p:txBody>
          <a:bodyPr/>
          <a:lstStyle/>
          <a:p>
            <a:fld id="{DCDF4E51-3A6E-49E6-BAD7-C98F3B5BC3C9}" type="slidenum">
              <a:rPr lang="en-IN" smtClean="0"/>
              <a:t>30</a:t>
            </a:fld>
            <a:endParaRPr lang="en-IN"/>
          </a:p>
        </p:txBody>
      </p:sp>
    </p:spTree>
    <p:extLst>
      <p:ext uri="{BB962C8B-B14F-4D97-AF65-F5344CB8AC3E}">
        <p14:creationId xmlns:p14="http://schemas.microsoft.com/office/powerpoint/2010/main" val="32317262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Explicit: How do we train this? Use an Image-Text dataset (for example, LAION 5B) </a:t>
            </a:r>
          </a:p>
          <a:p>
            <a:r>
              <a:rPr lang="en-IN" dirty="0"/>
              <a:t>Classifier: Diffusion goes from noise to real images step-by-step. Idea: Perturb the Denoising Trajectory using gradients of a classifier , Finetune the classifier on noisy images </a:t>
            </a:r>
          </a:p>
          <a:p>
            <a:r>
              <a:rPr lang="en-IN" dirty="0"/>
              <a:t>Classifier-free: </a:t>
            </a:r>
            <a:r>
              <a:rPr lang="en-US" sz="1800" b="0" i="0" dirty="0">
                <a:solidFill>
                  <a:srgbClr val="000000"/>
                </a:solidFill>
                <a:effectLst/>
                <a:latin typeface="HelveticaNeue-Light"/>
              </a:rPr>
              <a:t>Idea: Use the diffusion model itself to get perturbations for guidance</a:t>
            </a:r>
            <a:r>
              <a:rPr lang="en-US" dirty="0"/>
              <a:t> </a:t>
            </a:r>
            <a:endParaRPr lang="en-IN" dirty="0"/>
          </a:p>
        </p:txBody>
      </p:sp>
      <p:sp>
        <p:nvSpPr>
          <p:cNvPr id="4" name="Slide Number Placeholder 3"/>
          <p:cNvSpPr>
            <a:spLocks noGrp="1"/>
          </p:cNvSpPr>
          <p:nvPr>
            <p:ph type="sldNum" sz="quarter" idx="5"/>
          </p:nvPr>
        </p:nvSpPr>
        <p:spPr/>
        <p:txBody>
          <a:bodyPr/>
          <a:lstStyle/>
          <a:p>
            <a:fld id="{DCDF4E51-3A6E-49E6-BAD7-C98F3B5BC3C9}" type="slidenum">
              <a:rPr lang="en-IN" smtClean="0"/>
              <a:t>31</a:t>
            </a:fld>
            <a:endParaRPr lang="en-IN"/>
          </a:p>
        </p:txBody>
      </p:sp>
    </p:spTree>
    <p:extLst>
      <p:ext uri="{BB962C8B-B14F-4D97-AF65-F5344CB8AC3E}">
        <p14:creationId xmlns:p14="http://schemas.microsoft.com/office/powerpoint/2010/main" val="37431208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Hiragana and Katakana are phonetic symbols, each representing one syllable while Kanji is ideogram, each stand for certain meaning.</a:t>
            </a:r>
          </a:p>
        </p:txBody>
      </p:sp>
      <p:sp>
        <p:nvSpPr>
          <p:cNvPr id="4" name="Slide Number Placeholder 3"/>
          <p:cNvSpPr>
            <a:spLocks noGrp="1"/>
          </p:cNvSpPr>
          <p:nvPr>
            <p:ph type="sldNum" sz="quarter" idx="5"/>
          </p:nvPr>
        </p:nvSpPr>
        <p:spPr/>
        <p:txBody>
          <a:bodyPr/>
          <a:lstStyle/>
          <a:p>
            <a:fld id="{DCDF4E51-3A6E-49E6-BAD7-C98F3B5BC3C9}" type="slidenum">
              <a:rPr lang="en-IN" smtClean="0"/>
              <a:t>33</a:t>
            </a:fld>
            <a:endParaRPr lang="en-IN"/>
          </a:p>
        </p:txBody>
      </p:sp>
    </p:spTree>
    <p:extLst>
      <p:ext uri="{BB962C8B-B14F-4D97-AF65-F5344CB8AC3E}">
        <p14:creationId xmlns:p14="http://schemas.microsoft.com/office/powerpoint/2010/main" val="38224222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70" dirty="0">
                <a:latin typeface="Calibri"/>
                <a:cs typeface="Calibri"/>
              </a:rPr>
              <a:t>Since</a:t>
            </a:r>
            <a:r>
              <a:rPr lang="en-US" sz="1200" spc="50" dirty="0">
                <a:latin typeface="Calibri"/>
                <a:cs typeface="Calibri"/>
              </a:rPr>
              <a:t> </a:t>
            </a:r>
            <a:r>
              <a:rPr lang="en-US" sz="1200" spc="10" dirty="0">
                <a:latin typeface="Calibri"/>
                <a:cs typeface="Calibri"/>
              </a:rPr>
              <a:t>the</a:t>
            </a:r>
            <a:r>
              <a:rPr lang="en-US" sz="1200" spc="95" dirty="0">
                <a:latin typeface="Calibri"/>
                <a:cs typeface="Calibri"/>
              </a:rPr>
              <a:t> </a:t>
            </a:r>
            <a:r>
              <a:rPr lang="en-US" sz="1200" spc="10" dirty="0">
                <a:latin typeface="Calibri"/>
                <a:cs typeface="Calibri"/>
              </a:rPr>
              <a:t>latent</a:t>
            </a:r>
            <a:r>
              <a:rPr lang="en-US" sz="1200" spc="75" dirty="0">
                <a:latin typeface="Calibri"/>
                <a:cs typeface="Calibri"/>
              </a:rPr>
              <a:t> </a:t>
            </a:r>
            <a:r>
              <a:rPr lang="en-US" sz="1200" spc="50" dirty="0">
                <a:latin typeface="Calibri"/>
                <a:cs typeface="Calibri"/>
              </a:rPr>
              <a:t>variables</a:t>
            </a:r>
            <a:r>
              <a:rPr lang="en-US" sz="1200" spc="70" dirty="0">
                <a:latin typeface="Calibri"/>
                <a:cs typeface="Calibri"/>
              </a:rPr>
              <a:t> </a:t>
            </a:r>
            <a:r>
              <a:rPr lang="en-US" sz="1200" spc="55" dirty="0">
                <a:latin typeface="Calibri"/>
                <a:cs typeface="Calibri"/>
              </a:rPr>
              <a:t>have</a:t>
            </a:r>
            <a:r>
              <a:rPr lang="en-US" sz="1200" spc="75" dirty="0">
                <a:latin typeface="Calibri"/>
                <a:cs typeface="Calibri"/>
              </a:rPr>
              <a:t> </a:t>
            </a:r>
            <a:r>
              <a:rPr lang="en-US" sz="1200" spc="10" dirty="0">
                <a:latin typeface="Calibri"/>
                <a:cs typeface="Calibri"/>
              </a:rPr>
              <a:t>the</a:t>
            </a:r>
            <a:r>
              <a:rPr lang="en-US" sz="1200" spc="80" dirty="0">
                <a:latin typeface="Calibri"/>
                <a:cs typeface="Calibri"/>
              </a:rPr>
              <a:t> </a:t>
            </a:r>
            <a:r>
              <a:rPr lang="en-US" sz="1200" spc="65" dirty="0">
                <a:latin typeface="Calibri"/>
                <a:cs typeface="Calibri"/>
              </a:rPr>
              <a:t>same</a:t>
            </a:r>
            <a:r>
              <a:rPr lang="en-US" sz="1200" spc="75" dirty="0">
                <a:latin typeface="Calibri"/>
                <a:cs typeface="Calibri"/>
              </a:rPr>
              <a:t> </a:t>
            </a:r>
            <a:r>
              <a:rPr lang="en-US" sz="1200" spc="65" dirty="0">
                <a:latin typeface="Calibri"/>
                <a:cs typeface="Calibri"/>
              </a:rPr>
              <a:t>dimension</a:t>
            </a:r>
            <a:r>
              <a:rPr lang="en-US" sz="1200" spc="45" dirty="0">
                <a:latin typeface="Calibri"/>
                <a:cs typeface="Calibri"/>
              </a:rPr>
              <a:t> </a:t>
            </a:r>
            <a:r>
              <a:rPr lang="en-US" sz="1200" spc="10" dirty="0">
                <a:latin typeface="Calibri"/>
                <a:cs typeface="Calibri"/>
              </a:rPr>
              <a:t>(size</a:t>
            </a:r>
            <a:r>
              <a:rPr lang="en-US" sz="1200" spc="70" dirty="0">
                <a:latin typeface="Calibri"/>
                <a:cs typeface="Calibri"/>
              </a:rPr>
              <a:t> </a:t>
            </a:r>
            <a:r>
              <a:rPr lang="en-US" sz="1200" spc="10" dirty="0">
                <a:latin typeface="Calibri"/>
                <a:cs typeface="Calibri"/>
              </a:rPr>
              <a:t>of</a:t>
            </a:r>
            <a:r>
              <a:rPr lang="en-US" sz="1200" spc="80" dirty="0">
                <a:latin typeface="Calibri"/>
                <a:cs typeface="Calibri"/>
              </a:rPr>
              <a:t> </a:t>
            </a:r>
            <a:r>
              <a:rPr lang="en-US" sz="1200" spc="10" dirty="0">
                <a:latin typeface="Calibri"/>
                <a:cs typeface="Calibri"/>
              </a:rPr>
              <a:t>the</a:t>
            </a:r>
            <a:r>
              <a:rPr lang="en-US" sz="1200" spc="85" dirty="0">
                <a:latin typeface="Calibri"/>
                <a:cs typeface="Calibri"/>
              </a:rPr>
              <a:t> </a:t>
            </a:r>
            <a:r>
              <a:rPr lang="en-US" sz="1200" spc="10" dirty="0">
                <a:latin typeface="Calibri"/>
                <a:cs typeface="Calibri"/>
              </a:rPr>
              <a:t>vector)</a:t>
            </a:r>
            <a:r>
              <a:rPr lang="en-US" sz="1200" spc="55" dirty="0">
                <a:latin typeface="Calibri"/>
                <a:cs typeface="Calibri"/>
              </a:rPr>
              <a:t> as</a:t>
            </a:r>
            <a:r>
              <a:rPr lang="en-US" sz="1200" spc="70" dirty="0">
                <a:latin typeface="Calibri"/>
                <a:cs typeface="Calibri"/>
              </a:rPr>
              <a:t> </a:t>
            </a:r>
            <a:r>
              <a:rPr lang="en-US" sz="1200" spc="10" dirty="0">
                <a:latin typeface="Calibri"/>
                <a:cs typeface="Calibri"/>
              </a:rPr>
              <a:t>the</a:t>
            </a:r>
            <a:r>
              <a:rPr lang="en-US" sz="1200" spc="85" dirty="0">
                <a:latin typeface="Calibri"/>
                <a:cs typeface="Calibri"/>
              </a:rPr>
              <a:t> </a:t>
            </a:r>
            <a:r>
              <a:rPr lang="en-US" sz="1200" spc="55" dirty="0">
                <a:latin typeface="Calibri"/>
                <a:cs typeface="Calibri"/>
              </a:rPr>
              <a:t>original</a:t>
            </a:r>
            <a:r>
              <a:rPr lang="en-US" sz="1200" spc="40" dirty="0">
                <a:latin typeface="Calibri"/>
                <a:cs typeface="Calibri"/>
              </a:rPr>
              <a:t> </a:t>
            </a:r>
            <a:r>
              <a:rPr lang="en-US" sz="1200" spc="10" dirty="0">
                <a:latin typeface="Calibri"/>
                <a:cs typeface="Calibri"/>
              </a:rPr>
              <a:t>data,</a:t>
            </a:r>
            <a:r>
              <a:rPr lang="en-US" sz="1200" spc="90" dirty="0">
                <a:latin typeface="Calibri"/>
                <a:cs typeface="Calibri"/>
              </a:rPr>
              <a:t> </a:t>
            </a:r>
            <a:r>
              <a:rPr lang="en-US" sz="1200" spc="10" dirty="0">
                <a:latin typeface="Calibri"/>
                <a:cs typeface="Calibri"/>
              </a:rPr>
              <a:t>if</a:t>
            </a:r>
            <a:r>
              <a:rPr lang="en-US" sz="1200" spc="90" dirty="0">
                <a:latin typeface="Calibri"/>
                <a:cs typeface="Calibri"/>
              </a:rPr>
              <a:t> </a:t>
            </a:r>
            <a:r>
              <a:rPr lang="en-US" sz="1200" spc="60" dirty="0">
                <a:latin typeface="Calibri"/>
                <a:cs typeface="Calibri"/>
              </a:rPr>
              <a:t>we</a:t>
            </a:r>
            <a:r>
              <a:rPr lang="en-US" sz="1200" spc="85" dirty="0">
                <a:latin typeface="Calibri"/>
                <a:cs typeface="Calibri"/>
              </a:rPr>
              <a:t> </a:t>
            </a:r>
            <a:r>
              <a:rPr lang="en-US" sz="1200" spc="10" dirty="0">
                <a:latin typeface="Calibri"/>
                <a:cs typeface="Calibri"/>
              </a:rPr>
              <a:t>want</a:t>
            </a:r>
            <a:r>
              <a:rPr lang="en-US" sz="1200" spc="70" dirty="0">
                <a:latin typeface="Calibri"/>
                <a:cs typeface="Calibri"/>
              </a:rPr>
              <a:t> </a:t>
            </a:r>
            <a:r>
              <a:rPr lang="en-US" sz="1200" spc="10" dirty="0">
                <a:latin typeface="Calibri"/>
                <a:cs typeface="Calibri"/>
              </a:rPr>
              <a:t>to</a:t>
            </a:r>
            <a:r>
              <a:rPr lang="en-US" sz="1200" spc="80" dirty="0">
                <a:latin typeface="Calibri"/>
                <a:cs typeface="Calibri"/>
              </a:rPr>
              <a:t> </a:t>
            </a:r>
            <a:r>
              <a:rPr lang="en-US" sz="1200" spc="50" dirty="0">
                <a:latin typeface="Calibri"/>
                <a:cs typeface="Calibri"/>
              </a:rPr>
              <a:t>perform</a:t>
            </a:r>
            <a:r>
              <a:rPr lang="en-US" sz="1200" spc="35" dirty="0">
                <a:latin typeface="Calibri"/>
                <a:cs typeface="Calibri"/>
              </a:rPr>
              <a:t> </a:t>
            </a:r>
            <a:r>
              <a:rPr lang="en-US" sz="1200" spc="65" dirty="0">
                <a:latin typeface="Calibri"/>
                <a:cs typeface="Calibri"/>
              </a:rPr>
              <a:t>many</a:t>
            </a:r>
            <a:r>
              <a:rPr lang="en-US" sz="1200" spc="70" dirty="0">
                <a:latin typeface="Calibri"/>
                <a:cs typeface="Calibri"/>
              </a:rPr>
              <a:t> </a:t>
            </a:r>
            <a:r>
              <a:rPr lang="en-US" sz="1200" spc="55" dirty="0">
                <a:latin typeface="Calibri"/>
                <a:cs typeface="Calibri"/>
              </a:rPr>
              <a:t>steps</a:t>
            </a:r>
            <a:r>
              <a:rPr lang="en-US" sz="1200" spc="60" dirty="0">
                <a:latin typeface="Calibri"/>
                <a:cs typeface="Calibri"/>
              </a:rPr>
              <a:t> </a:t>
            </a:r>
            <a:r>
              <a:rPr lang="en-US" sz="1200" spc="10" dirty="0">
                <a:latin typeface="Calibri"/>
                <a:cs typeface="Calibri"/>
              </a:rPr>
              <a:t>to</a:t>
            </a:r>
            <a:r>
              <a:rPr lang="en-US" sz="1200" spc="80" dirty="0">
                <a:latin typeface="Calibri"/>
                <a:cs typeface="Calibri"/>
              </a:rPr>
              <a:t> </a:t>
            </a:r>
            <a:r>
              <a:rPr lang="en-US" sz="1200" spc="60" dirty="0">
                <a:latin typeface="Calibri"/>
                <a:cs typeface="Calibri"/>
              </a:rPr>
              <a:t>denoise an</a:t>
            </a:r>
            <a:r>
              <a:rPr lang="en-US" sz="1200" spc="65" dirty="0">
                <a:latin typeface="Calibri"/>
                <a:cs typeface="Calibri"/>
              </a:rPr>
              <a:t> </a:t>
            </a:r>
            <a:r>
              <a:rPr lang="en-US" sz="1200" spc="70" dirty="0">
                <a:latin typeface="Calibri"/>
                <a:cs typeface="Calibri"/>
              </a:rPr>
              <a:t>image,</a:t>
            </a:r>
            <a:r>
              <a:rPr lang="en-US" sz="1200" spc="40" dirty="0">
                <a:latin typeface="Calibri"/>
                <a:cs typeface="Calibri"/>
              </a:rPr>
              <a:t> </a:t>
            </a:r>
            <a:r>
              <a:rPr lang="en-US" sz="1200" spc="20" dirty="0">
                <a:latin typeface="Calibri"/>
                <a:cs typeface="Calibri"/>
              </a:rPr>
              <a:t>that</a:t>
            </a:r>
            <a:r>
              <a:rPr lang="en-US" sz="1200" spc="70" dirty="0">
                <a:latin typeface="Calibri"/>
                <a:cs typeface="Calibri"/>
              </a:rPr>
              <a:t> </a:t>
            </a:r>
            <a:r>
              <a:rPr lang="en-US" sz="1200" spc="60" dirty="0">
                <a:latin typeface="Calibri"/>
                <a:cs typeface="Calibri"/>
              </a:rPr>
              <a:t>would</a:t>
            </a:r>
            <a:r>
              <a:rPr lang="en-US" sz="1200" spc="40" dirty="0">
                <a:latin typeface="Calibri"/>
                <a:cs typeface="Calibri"/>
              </a:rPr>
              <a:t> </a:t>
            </a:r>
            <a:r>
              <a:rPr lang="en-US" sz="1200" spc="20" dirty="0">
                <a:latin typeface="Calibri"/>
                <a:cs typeface="Calibri"/>
              </a:rPr>
              <a:t>result</a:t>
            </a:r>
            <a:r>
              <a:rPr lang="en-US" sz="1200" spc="55" dirty="0">
                <a:latin typeface="Calibri"/>
                <a:cs typeface="Calibri"/>
              </a:rPr>
              <a:t> </a:t>
            </a:r>
            <a:r>
              <a:rPr lang="en-US" sz="1200" spc="20" dirty="0">
                <a:latin typeface="Calibri"/>
                <a:cs typeface="Calibri"/>
              </a:rPr>
              <a:t>in</a:t>
            </a:r>
            <a:r>
              <a:rPr lang="en-US" sz="1200" spc="70" dirty="0">
                <a:latin typeface="Calibri"/>
                <a:cs typeface="Calibri"/>
              </a:rPr>
              <a:t> </a:t>
            </a:r>
            <a:r>
              <a:rPr lang="en-US" sz="1200" spc="60" dirty="0">
                <a:latin typeface="Calibri"/>
                <a:cs typeface="Calibri"/>
              </a:rPr>
              <a:t>a</a:t>
            </a:r>
            <a:r>
              <a:rPr lang="en-US" sz="1200" spc="65" dirty="0">
                <a:latin typeface="Calibri"/>
                <a:cs typeface="Calibri"/>
              </a:rPr>
              <a:t> </a:t>
            </a:r>
            <a:r>
              <a:rPr lang="en-US" sz="1200" spc="20" dirty="0">
                <a:latin typeface="Calibri"/>
                <a:cs typeface="Calibri"/>
              </a:rPr>
              <a:t>lot</a:t>
            </a:r>
            <a:r>
              <a:rPr lang="en-US" sz="1200" spc="60" dirty="0">
                <a:latin typeface="Calibri"/>
                <a:cs typeface="Calibri"/>
              </a:rPr>
              <a:t> </a:t>
            </a:r>
            <a:r>
              <a:rPr lang="en-US" sz="1200" spc="20" dirty="0">
                <a:latin typeface="Calibri"/>
                <a:cs typeface="Calibri"/>
              </a:rPr>
              <a:t>of</a:t>
            </a:r>
            <a:r>
              <a:rPr lang="en-US" sz="1200" spc="55" dirty="0">
                <a:latin typeface="Calibri"/>
                <a:cs typeface="Calibri"/>
              </a:rPr>
              <a:t> steps</a:t>
            </a:r>
            <a:r>
              <a:rPr lang="en-US" sz="1200" spc="40" dirty="0">
                <a:latin typeface="Calibri"/>
                <a:cs typeface="Calibri"/>
              </a:rPr>
              <a:t> </a:t>
            </a:r>
            <a:r>
              <a:rPr lang="en-US" sz="1200" spc="60" dirty="0">
                <a:latin typeface="Calibri"/>
                <a:cs typeface="Calibri"/>
              </a:rPr>
              <a:t>through</a:t>
            </a:r>
            <a:r>
              <a:rPr lang="en-US" sz="1200" spc="40" dirty="0">
                <a:latin typeface="Calibri"/>
                <a:cs typeface="Calibri"/>
              </a:rPr>
              <a:t> </a:t>
            </a:r>
            <a:r>
              <a:rPr lang="en-US" sz="1200" spc="20" dirty="0">
                <a:latin typeface="Calibri"/>
                <a:cs typeface="Calibri"/>
              </a:rPr>
              <a:t>the</a:t>
            </a:r>
            <a:r>
              <a:rPr lang="en-US" sz="1200" spc="70" dirty="0">
                <a:latin typeface="Calibri"/>
                <a:cs typeface="Calibri"/>
              </a:rPr>
              <a:t> </a:t>
            </a:r>
            <a:r>
              <a:rPr lang="en-US" sz="1200" spc="20" dirty="0" err="1">
                <a:latin typeface="Calibri"/>
                <a:cs typeface="Calibri"/>
              </a:rPr>
              <a:t>Unet</a:t>
            </a:r>
            <a:r>
              <a:rPr lang="en-US" sz="1200" spc="20" dirty="0">
                <a:latin typeface="Calibri"/>
                <a:cs typeface="Calibri"/>
              </a:rPr>
              <a:t>,</a:t>
            </a:r>
            <a:r>
              <a:rPr lang="en-US" sz="1200" spc="65" dirty="0">
                <a:latin typeface="Calibri"/>
                <a:cs typeface="Calibri"/>
              </a:rPr>
              <a:t> </a:t>
            </a:r>
            <a:r>
              <a:rPr lang="en-US" sz="1200" spc="50" dirty="0">
                <a:latin typeface="Calibri"/>
                <a:cs typeface="Calibri"/>
              </a:rPr>
              <a:t>which</a:t>
            </a:r>
            <a:r>
              <a:rPr lang="en-US" sz="1200" spc="55" dirty="0">
                <a:latin typeface="Calibri"/>
                <a:cs typeface="Calibri"/>
              </a:rPr>
              <a:t> </a:t>
            </a:r>
            <a:r>
              <a:rPr lang="en-US" sz="1200" spc="60" dirty="0">
                <a:latin typeface="Calibri"/>
                <a:cs typeface="Calibri"/>
              </a:rPr>
              <a:t>can</a:t>
            </a:r>
            <a:r>
              <a:rPr lang="en-US" sz="1200" spc="65" dirty="0">
                <a:latin typeface="Calibri"/>
                <a:cs typeface="Calibri"/>
              </a:rPr>
              <a:t> </a:t>
            </a:r>
            <a:r>
              <a:rPr lang="en-US" sz="1200" spc="95" dirty="0">
                <a:latin typeface="Calibri"/>
                <a:cs typeface="Calibri"/>
              </a:rPr>
              <a:t>be</a:t>
            </a:r>
            <a:r>
              <a:rPr lang="en-US" sz="1200" spc="65" dirty="0">
                <a:latin typeface="Calibri"/>
                <a:cs typeface="Calibri"/>
              </a:rPr>
              <a:t> </a:t>
            </a:r>
            <a:r>
              <a:rPr lang="en-US" sz="1200" spc="20" dirty="0">
                <a:latin typeface="Calibri"/>
                <a:cs typeface="Calibri"/>
              </a:rPr>
              <a:t>very</a:t>
            </a:r>
            <a:r>
              <a:rPr lang="en-US" sz="1200" spc="55" dirty="0">
                <a:latin typeface="Calibri"/>
                <a:cs typeface="Calibri"/>
              </a:rPr>
              <a:t> </a:t>
            </a:r>
            <a:r>
              <a:rPr lang="en-US" sz="1200" spc="20" dirty="0">
                <a:latin typeface="Calibri"/>
                <a:cs typeface="Calibri"/>
              </a:rPr>
              <a:t>slow</a:t>
            </a:r>
            <a:r>
              <a:rPr lang="en-US" sz="1200" spc="45" dirty="0">
                <a:latin typeface="Calibri"/>
                <a:cs typeface="Calibri"/>
              </a:rPr>
              <a:t> </a:t>
            </a:r>
            <a:r>
              <a:rPr lang="en-US" sz="1200" spc="20" dirty="0">
                <a:latin typeface="Calibri"/>
                <a:cs typeface="Calibri"/>
              </a:rPr>
              <a:t>if</a:t>
            </a:r>
            <a:r>
              <a:rPr lang="en-US" sz="1200" spc="70" dirty="0">
                <a:latin typeface="Calibri"/>
                <a:cs typeface="Calibri"/>
              </a:rPr>
              <a:t> </a:t>
            </a:r>
            <a:r>
              <a:rPr lang="en-US" sz="1200" spc="20" dirty="0">
                <a:latin typeface="Calibri"/>
                <a:cs typeface="Calibri"/>
              </a:rPr>
              <a:t>the</a:t>
            </a:r>
            <a:r>
              <a:rPr lang="en-US" sz="1200" spc="65" dirty="0">
                <a:latin typeface="Calibri"/>
                <a:cs typeface="Calibri"/>
              </a:rPr>
              <a:t> </a:t>
            </a:r>
            <a:r>
              <a:rPr lang="en-US" sz="1200" spc="20" dirty="0">
                <a:latin typeface="Calibri"/>
                <a:cs typeface="Calibri"/>
              </a:rPr>
              <a:t>matrix</a:t>
            </a:r>
            <a:r>
              <a:rPr lang="en-US" sz="1200" spc="30" dirty="0">
                <a:latin typeface="Calibri"/>
                <a:cs typeface="Calibri"/>
              </a:rPr>
              <a:t> </a:t>
            </a:r>
            <a:r>
              <a:rPr lang="en-US" sz="1200" spc="55" dirty="0">
                <a:latin typeface="Calibri"/>
                <a:cs typeface="Calibri"/>
              </a:rPr>
              <a:t>representing</a:t>
            </a:r>
            <a:r>
              <a:rPr lang="en-US" sz="1200" spc="30" dirty="0">
                <a:latin typeface="Calibri"/>
                <a:cs typeface="Calibri"/>
              </a:rPr>
              <a:t> </a:t>
            </a:r>
            <a:r>
              <a:rPr lang="en-US" sz="1200" spc="55" dirty="0">
                <a:latin typeface="Calibri"/>
                <a:cs typeface="Calibri"/>
              </a:rPr>
              <a:t>our</a:t>
            </a:r>
            <a:r>
              <a:rPr lang="en-US" sz="1200" spc="45" dirty="0">
                <a:latin typeface="Calibri"/>
                <a:cs typeface="Calibri"/>
              </a:rPr>
              <a:t> </a:t>
            </a:r>
            <a:r>
              <a:rPr lang="en-US" sz="1200" spc="20" dirty="0">
                <a:latin typeface="Calibri"/>
                <a:cs typeface="Calibri"/>
              </a:rPr>
              <a:t>data/latent</a:t>
            </a:r>
            <a:r>
              <a:rPr lang="en-US" sz="1200" spc="50" dirty="0">
                <a:latin typeface="Calibri"/>
                <a:cs typeface="Calibri"/>
              </a:rPr>
              <a:t> </a:t>
            </a:r>
            <a:r>
              <a:rPr lang="en-US" sz="1200" spc="20" dirty="0">
                <a:latin typeface="Calibri"/>
                <a:cs typeface="Calibri"/>
              </a:rPr>
              <a:t>is</a:t>
            </a:r>
            <a:r>
              <a:rPr lang="en-US" sz="1200" spc="70" dirty="0">
                <a:latin typeface="Calibri"/>
                <a:cs typeface="Calibri"/>
              </a:rPr>
              <a:t> </a:t>
            </a:r>
            <a:r>
              <a:rPr lang="en-US" sz="1200" spc="45" dirty="0">
                <a:latin typeface="Calibri"/>
                <a:cs typeface="Calibri"/>
              </a:rPr>
              <a:t>large. </a:t>
            </a:r>
            <a:r>
              <a:rPr lang="en-US" sz="1200" spc="30" dirty="0">
                <a:latin typeface="Calibri"/>
                <a:cs typeface="Calibri"/>
              </a:rPr>
              <a:t>What</a:t>
            </a:r>
            <a:r>
              <a:rPr lang="en-US" sz="1200" spc="35" dirty="0">
                <a:latin typeface="Calibri"/>
                <a:cs typeface="Calibri"/>
              </a:rPr>
              <a:t> </a:t>
            </a:r>
            <a:r>
              <a:rPr lang="en-US" sz="1200" spc="30" dirty="0">
                <a:latin typeface="Calibri"/>
                <a:cs typeface="Calibri"/>
              </a:rPr>
              <a:t>if</a:t>
            </a:r>
            <a:r>
              <a:rPr lang="en-US" sz="1200" spc="50" dirty="0">
                <a:latin typeface="Calibri"/>
                <a:cs typeface="Calibri"/>
              </a:rPr>
              <a:t> </a:t>
            </a:r>
            <a:r>
              <a:rPr lang="en-US" sz="1200" spc="55" dirty="0">
                <a:latin typeface="Calibri"/>
                <a:cs typeface="Calibri"/>
              </a:rPr>
              <a:t>we</a:t>
            </a:r>
            <a:r>
              <a:rPr lang="en-US" sz="1200" spc="40" dirty="0">
                <a:latin typeface="Calibri"/>
                <a:cs typeface="Calibri"/>
              </a:rPr>
              <a:t> </a:t>
            </a:r>
            <a:r>
              <a:rPr lang="en-US" sz="1200" spc="70" dirty="0">
                <a:latin typeface="Calibri"/>
                <a:cs typeface="Calibri"/>
              </a:rPr>
              <a:t>could</a:t>
            </a:r>
            <a:r>
              <a:rPr lang="en-US" sz="1200" spc="40" dirty="0">
                <a:latin typeface="Calibri"/>
                <a:cs typeface="Calibri"/>
              </a:rPr>
              <a:t> </a:t>
            </a:r>
            <a:r>
              <a:rPr lang="en-US" sz="1200" b="1" spc="80" dirty="0">
                <a:latin typeface="Calibri"/>
                <a:cs typeface="Calibri"/>
              </a:rPr>
              <a:t>“compress”</a:t>
            </a:r>
            <a:r>
              <a:rPr lang="en-US" sz="1200" b="1" spc="10" dirty="0">
                <a:latin typeface="Calibri"/>
                <a:cs typeface="Calibri"/>
              </a:rPr>
              <a:t> </a:t>
            </a:r>
            <a:r>
              <a:rPr lang="en-US" sz="1200" spc="55" dirty="0">
                <a:latin typeface="Calibri"/>
                <a:cs typeface="Calibri"/>
              </a:rPr>
              <a:t>our</a:t>
            </a:r>
            <a:r>
              <a:rPr lang="en-US" sz="1200" spc="35" dirty="0">
                <a:latin typeface="Calibri"/>
                <a:cs typeface="Calibri"/>
              </a:rPr>
              <a:t> </a:t>
            </a:r>
            <a:r>
              <a:rPr lang="en-US" sz="1200" spc="50" dirty="0">
                <a:latin typeface="Calibri"/>
                <a:cs typeface="Calibri"/>
              </a:rPr>
              <a:t>data </a:t>
            </a:r>
            <a:r>
              <a:rPr lang="en-US" sz="1200" spc="60" dirty="0">
                <a:latin typeface="Calibri"/>
                <a:cs typeface="Calibri"/>
              </a:rPr>
              <a:t>before</a:t>
            </a:r>
            <a:r>
              <a:rPr lang="en-US" sz="1200" spc="15" dirty="0">
                <a:latin typeface="Calibri"/>
                <a:cs typeface="Calibri"/>
              </a:rPr>
              <a:t> </a:t>
            </a:r>
            <a:r>
              <a:rPr lang="en-US" sz="1200" spc="60" dirty="0">
                <a:latin typeface="Calibri"/>
                <a:cs typeface="Calibri"/>
              </a:rPr>
              <a:t>running</a:t>
            </a:r>
            <a:r>
              <a:rPr lang="en-US" sz="1200" spc="40" dirty="0">
                <a:latin typeface="Calibri"/>
                <a:cs typeface="Calibri"/>
              </a:rPr>
              <a:t> </a:t>
            </a:r>
            <a:r>
              <a:rPr lang="en-US" sz="1200" spc="30" dirty="0">
                <a:latin typeface="Calibri"/>
                <a:cs typeface="Calibri"/>
              </a:rPr>
              <a:t>it</a:t>
            </a:r>
            <a:r>
              <a:rPr lang="en-US" sz="1200" spc="35" dirty="0">
                <a:latin typeface="Calibri"/>
                <a:cs typeface="Calibri"/>
              </a:rPr>
              <a:t> </a:t>
            </a:r>
            <a:r>
              <a:rPr lang="en-US" sz="1200" spc="60" dirty="0">
                <a:latin typeface="Calibri"/>
                <a:cs typeface="Calibri"/>
              </a:rPr>
              <a:t>through</a:t>
            </a:r>
            <a:r>
              <a:rPr lang="en-US" sz="1200" spc="20" dirty="0">
                <a:latin typeface="Calibri"/>
                <a:cs typeface="Calibri"/>
              </a:rPr>
              <a:t> </a:t>
            </a:r>
            <a:r>
              <a:rPr lang="en-US" sz="1200" spc="30" dirty="0">
                <a:latin typeface="Calibri"/>
                <a:cs typeface="Calibri"/>
              </a:rPr>
              <a:t>the</a:t>
            </a:r>
            <a:r>
              <a:rPr lang="en-US" sz="1200" spc="45" dirty="0">
                <a:latin typeface="Calibri"/>
                <a:cs typeface="Calibri"/>
              </a:rPr>
              <a:t> </a:t>
            </a:r>
            <a:r>
              <a:rPr lang="en-US" sz="1200" spc="30" dirty="0">
                <a:latin typeface="Calibri"/>
                <a:cs typeface="Calibri"/>
              </a:rPr>
              <a:t>forward/reverse</a:t>
            </a:r>
            <a:r>
              <a:rPr lang="en-US" sz="1200" spc="-10" dirty="0">
                <a:latin typeface="Calibri"/>
                <a:cs typeface="Calibri"/>
              </a:rPr>
              <a:t> </a:t>
            </a:r>
            <a:r>
              <a:rPr lang="en-US" sz="1200" spc="65" dirty="0">
                <a:latin typeface="Calibri"/>
                <a:cs typeface="Calibri"/>
              </a:rPr>
              <a:t>process</a:t>
            </a:r>
            <a:r>
              <a:rPr lang="en-US" sz="1200" spc="5" dirty="0">
                <a:latin typeface="Calibri"/>
                <a:cs typeface="Calibri"/>
              </a:rPr>
              <a:t> </a:t>
            </a:r>
            <a:r>
              <a:rPr lang="en-US" sz="1200" spc="-10" dirty="0">
                <a:latin typeface="Calibri"/>
                <a:cs typeface="Calibri"/>
              </a:rPr>
              <a:t>(</a:t>
            </a:r>
            <a:r>
              <a:rPr lang="en-US" sz="1200" spc="-10" dirty="0" err="1">
                <a:latin typeface="Calibri"/>
                <a:cs typeface="Calibri"/>
              </a:rPr>
              <a:t>UNet</a:t>
            </a:r>
            <a:r>
              <a:rPr lang="en-US" sz="1200" spc="-10" dirty="0">
                <a:latin typeface="Calibri"/>
                <a:cs typeface="Calibri"/>
              </a:rPr>
              <a:t>)?</a:t>
            </a:r>
            <a:endParaRPr lang="en-US" sz="1200" dirty="0">
              <a:latin typeface="Calibri"/>
              <a:cs typeface="Calibri"/>
            </a:endParaRPr>
          </a:p>
          <a:p>
            <a:endParaRPr lang="en-IN" dirty="0"/>
          </a:p>
        </p:txBody>
      </p:sp>
      <p:sp>
        <p:nvSpPr>
          <p:cNvPr id="4" name="Slide Number Placeholder 3"/>
          <p:cNvSpPr>
            <a:spLocks noGrp="1"/>
          </p:cNvSpPr>
          <p:nvPr>
            <p:ph type="sldNum" sz="quarter" idx="5"/>
          </p:nvPr>
        </p:nvSpPr>
        <p:spPr/>
        <p:txBody>
          <a:bodyPr/>
          <a:lstStyle/>
          <a:p>
            <a:fld id="{DCDF4E51-3A6E-49E6-BAD7-C98F3B5BC3C9}" type="slidenum">
              <a:rPr lang="en-IN" smtClean="0"/>
              <a:t>41</a:t>
            </a:fld>
            <a:endParaRPr lang="en-IN"/>
          </a:p>
        </p:txBody>
      </p:sp>
    </p:spTree>
    <p:extLst>
      <p:ext uri="{BB962C8B-B14F-4D97-AF65-F5344CB8AC3E}">
        <p14:creationId xmlns:p14="http://schemas.microsoft.com/office/powerpoint/2010/main" val="6788831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18236" y="299465"/>
            <a:ext cx="6472555" cy="696594"/>
          </a:xfrm>
          <a:prstGeom prst="rect">
            <a:avLst/>
          </a:prstGeom>
        </p:spPr>
        <p:txBody>
          <a:bodyPr wrap="square" lIns="0" tIns="0" rIns="0" bIns="0">
            <a:spAutoFit/>
          </a:bodyPr>
          <a:lstStyle>
            <a:lvl1pPr>
              <a:defRPr sz="4400" b="0" i="0">
                <a:solidFill>
                  <a:schemeClr val="tx1"/>
                </a:solidFill>
                <a:latin typeface="Arial"/>
                <a:cs typeface="Aria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14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en-IN"/>
              <a:t>Diffusion Models - Raunak Sarbajna</a:t>
            </a:r>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r>
              <a:rPr lang="en-US"/>
              <a:t>Monday, April 15, 2024</a:t>
            </a: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14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en-IN"/>
              <a:t>Diffusion Models - Raunak Sarbajna</a:t>
            </a:r>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r>
              <a:rPr lang="en-US"/>
              <a:t>Monday, April 15, 2024</a:t>
            </a: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Arial"/>
                <a:cs typeface="Arial"/>
              </a:defRPr>
            </a:lvl1pPr>
          </a:lstStyle>
          <a:p>
            <a:endParaRPr/>
          </a:p>
        </p:txBody>
      </p:sp>
      <p:sp>
        <p:nvSpPr>
          <p:cNvPr id="3" name="Holder 3"/>
          <p:cNvSpPr>
            <a:spLocks noGrp="1"/>
          </p:cNvSpPr>
          <p:nvPr>
            <p:ph sz="half" idx="2"/>
          </p:nvPr>
        </p:nvSpPr>
        <p:spPr>
          <a:xfrm>
            <a:off x="618236" y="1714881"/>
            <a:ext cx="4756785" cy="3653790"/>
          </a:xfrm>
          <a:prstGeom prst="rect">
            <a:avLst/>
          </a:prstGeom>
        </p:spPr>
        <p:txBody>
          <a:bodyPr wrap="square" lIns="0" tIns="0" rIns="0" bIns="0">
            <a:spAutoFit/>
          </a:bodyPr>
          <a:lstStyle>
            <a:lvl1pPr>
              <a:defRPr sz="1400" b="1" i="0">
                <a:solidFill>
                  <a:schemeClr val="tx1"/>
                </a:solidFill>
                <a:latin typeface="Calibri"/>
                <a:cs typeface="Calibri"/>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r>
              <a:rPr lang="en-IN"/>
              <a:t>Diffusion Models - Raunak Sarbajna</a:t>
            </a:r>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r>
              <a:rPr lang="en-US"/>
              <a:t>Monday, April 15, 2024</a:t>
            </a: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r>
              <a:rPr lang="en-IN"/>
              <a:t>Diffusion Models - Raunak Sarbajna</a:t>
            </a:r>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r>
              <a:rPr lang="en-US"/>
              <a:t>Monday, April 15, 2024</a:t>
            </a: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r>
              <a:rPr lang="en-IN"/>
              <a:t>Diffusion Models - Raunak Sarbajna</a:t>
            </a:r>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r>
              <a:rPr lang="en-US"/>
              <a:t>Monday, April 15, 2024</a:t>
            </a: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18236" y="299465"/>
            <a:ext cx="10060305" cy="1164412"/>
          </a:xfrm>
          <a:prstGeom prst="rect">
            <a:avLst/>
          </a:prstGeom>
        </p:spPr>
        <p:txBody>
          <a:bodyPr wrap="square" lIns="0" tIns="0" rIns="0" bIns="0">
            <a:spAutoFit/>
          </a:bodyPr>
          <a:lstStyle>
            <a:lvl1pPr>
              <a:defRPr sz="4400" b="0" i="0">
                <a:solidFill>
                  <a:schemeClr val="tx1"/>
                </a:solidFill>
                <a:latin typeface="Arial"/>
                <a:cs typeface="Arial"/>
              </a:defRPr>
            </a:lvl1pPr>
          </a:lstStyle>
          <a:p>
            <a:endParaRPr/>
          </a:p>
        </p:txBody>
      </p:sp>
      <p:sp>
        <p:nvSpPr>
          <p:cNvPr id="3" name="Holder 3"/>
          <p:cNvSpPr>
            <a:spLocks noGrp="1"/>
          </p:cNvSpPr>
          <p:nvPr>
            <p:ph type="body" idx="1"/>
          </p:nvPr>
        </p:nvSpPr>
        <p:spPr>
          <a:xfrm>
            <a:off x="1258569" y="1913585"/>
            <a:ext cx="9618980" cy="2541904"/>
          </a:xfrm>
          <a:prstGeom prst="rect">
            <a:avLst/>
          </a:prstGeom>
        </p:spPr>
        <p:txBody>
          <a:bodyPr wrap="square" lIns="0" tIns="0" rIns="0" bIns="0">
            <a:spAutoFit/>
          </a:bodyPr>
          <a:lstStyle>
            <a:lvl1pPr>
              <a:defRPr sz="1400" b="0" i="0">
                <a:solidFill>
                  <a:schemeClr val="tx1"/>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r>
              <a:rPr lang="en-IN"/>
              <a:t>Diffusion Models - Raunak Sarbajna</a:t>
            </a:r>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r>
              <a:rPr lang="en-US"/>
              <a:t>Monday, April 15, 2024</a:t>
            </a:r>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26.jp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17.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gif"/><Relationship Id="rId1" Type="http://schemas.openxmlformats.org/officeDocument/2006/relationships/slideLayout" Target="../slideLayouts/slideLayout5.xml"/><Relationship Id="rId4" Type="http://schemas.openxmlformats.org/officeDocument/2006/relationships/hyperlink" Target="https://yang-song.net/blog/2021/score/"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26.jp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5.jpg"/><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hyperlink" Target="https://github.com/Stability-AI/stablediffusion"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42.jpg"/><Relationship Id="rId7"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5.jpg"/><Relationship Id="rId5" Type="http://schemas.openxmlformats.org/officeDocument/2006/relationships/image" Target="../media/image44.jpeg"/><Relationship Id="rId4" Type="http://schemas.openxmlformats.org/officeDocument/2006/relationships/image" Target="../media/image43.jpg"/></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arxiv.org/abs/2103.00020" TargetMode="External"/><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21.png"/><Relationship Id="rId7" Type="http://schemas.openxmlformats.org/officeDocument/2006/relationships/image" Target="../media/image25.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4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2.xml"/><Relationship Id="rId5" Type="http://schemas.openxmlformats.org/officeDocument/2006/relationships/image" Target="../media/image53.jpg"/><Relationship Id="rId4" Type="http://schemas.openxmlformats.org/officeDocument/2006/relationships/image" Target="../media/image52.jpg"/></Relationships>
</file>

<file path=ppt/slides/_rels/slide44.xml.rels><?xml version="1.0" encoding="UTF-8" standalone="yes"?>
<Relationships xmlns="http://schemas.openxmlformats.org/package/2006/relationships"><Relationship Id="rId8" Type="http://schemas.openxmlformats.org/officeDocument/2006/relationships/image" Target="../media/image58.jpg"/><Relationship Id="rId3" Type="http://schemas.openxmlformats.org/officeDocument/2006/relationships/image" Target="../media/image52.jpg"/><Relationship Id="rId7" Type="http://schemas.openxmlformats.org/officeDocument/2006/relationships/image" Target="../media/image57.jpg"/><Relationship Id="rId2" Type="http://schemas.openxmlformats.org/officeDocument/2006/relationships/image" Target="../media/image54.jpg"/><Relationship Id="rId1" Type="http://schemas.openxmlformats.org/officeDocument/2006/relationships/slideLayout" Target="../slideLayouts/slideLayout2.xml"/><Relationship Id="rId6" Type="http://schemas.openxmlformats.org/officeDocument/2006/relationships/image" Target="../media/image56.jpg"/><Relationship Id="rId11" Type="http://schemas.openxmlformats.org/officeDocument/2006/relationships/image" Target="../media/image61.jpg"/><Relationship Id="rId5" Type="http://schemas.openxmlformats.org/officeDocument/2006/relationships/image" Target="../media/image55.jpg"/><Relationship Id="rId10" Type="http://schemas.openxmlformats.org/officeDocument/2006/relationships/image" Target="../media/image60.jpg"/><Relationship Id="rId4" Type="http://schemas.openxmlformats.org/officeDocument/2006/relationships/image" Target="../media/image51.jpg"/><Relationship Id="rId9" Type="http://schemas.openxmlformats.org/officeDocument/2006/relationships/image" Target="../media/image59.jpg"/></Relationships>
</file>

<file path=ppt/slides/_rels/slide45.xml.rels><?xml version="1.0" encoding="UTF-8" standalone="yes"?>
<Relationships xmlns="http://schemas.openxmlformats.org/package/2006/relationships"><Relationship Id="rId8" Type="http://schemas.openxmlformats.org/officeDocument/2006/relationships/image" Target="../media/image58.jpg"/><Relationship Id="rId3" Type="http://schemas.openxmlformats.org/officeDocument/2006/relationships/image" Target="../media/image52.jpg"/><Relationship Id="rId7" Type="http://schemas.openxmlformats.org/officeDocument/2006/relationships/image" Target="../media/image57.jpg"/><Relationship Id="rId2" Type="http://schemas.openxmlformats.org/officeDocument/2006/relationships/image" Target="../media/image54.jpg"/><Relationship Id="rId1" Type="http://schemas.openxmlformats.org/officeDocument/2006/relationships/slideLayout" Target="../slideLayouts/slideLayout2.xml"/><Relationship Id="rId6" Type="http://schemas.openxmlformats.org/officeDocument/2006/relationships/image" Target="../media/image56.jpg"/><Relationship Id="rId11" Type="http://schemas.openxmlformats.org/officeDocument/2006/relationships/image" Target="../media/image61.jpg"/><Relationship Id="rId5" Type="http://schemas.openxmlformats.org/officeDocument/2006/relationships/image" Target="../media/image55.jpg"/><Relationship Id="rId10" Type="http://schemas.openxmlformats.org/officeDocument/2006/relationships/image" Target="../media/image60.jpg"/><Relationship Id="rId4" Type="http://schemas.openxmlformats.org/officeDocument/2006/relationships/image" Target="../media/image51.jpg"/><Relationship Id="rId9" Type="http://schemas.openxmlformats.org/officeDocument/2006/relationships/image" Target="../media/image59.jpg"/></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5.jpg"/><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64.png"/><Relationship Id="rId4" Type="http://schemas.openxmlformats.org/officeDocument/2006/relationships/image" Target="../media/image63.png"/></Relationships>
</file>

<file path=ppt/slides/_rels/slide47.xml.rels><?xml version="1.0" encoding="UTF-8" standalone="yes"?>
<Relationships xmlns="http://schemas.openxmlformats.org/package/2006/relationships"><Relationship Id="rId8" Type="http://schemas.openxmlformats.org/officeDocument/2006/relationships/image" Target="../media/image67.jpg"/><Relationship Id="rId3" Type="http://schemas.openxmlformats.org/officeDocument/2006/relationships/image" Target="../media/image62.png"/><Relationship Id="rId7" Type="http://schemas.openxmlformats.org/officeDocument/2006/relationships/image" Target="../media/image64.png"/><Relationship Id="rId2" Type="http://schemas.openxmlformats.org/officeDocument/2006/relationships/image" Target="../media/image35.jp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6.png"/><Relationship Id="rId10" Type="http://schemas.openxmlformats.org/officeDocument/2006/relationships/image" Target="../media/image69.jpg"/><Relationship Id="rId4" Type="http://schemas.openxmlformats.org/officeDocument/2006/relationships/image" Target="../media/image65.png"/><Relationship Id="rId9" Type="http://schemas.openxmlformats.org/officeDocument/2006/relationships/image" Target="../media/image68.jpg"/></Relationships>
</file>

<file path=ppt/slides/_rels/slide48.xml.rels><?xml version="1.0" encoding="UTF-8" standalone="yes"?>
<Relationships xmlns="http://schemas.openxmlformats.org/package/2006/relationships"><Relationship Id="rId8" Type="http://schemas.openxmlformats.org/officeDocument/2006/relationships/image" Target="../media/image72.jpg"/><Relationship Id="rId3" Type="http://schemas.openxmlformats.org/officeDocument/2006/relationships/image" Target="../media/image70.png"/><Relationship Id="rId7" Type="http://schemas.openxmlformats.org/officeDocument/2006/relationships/image" Target="../media/image64.png"/><Relationship Id="rId12" Type="http://schemas.openxmlformats.org/officeDocument/2006/relationships/image" Target="../media/image74.jpg"/><Relationship Id="rId2" Type="http://schemas.openxmlformats.org/officeDocument/2006/relationships/image" Target="../media/image35.jpg"/><Relationship Id="rId1" Type="http://schemas.openxmlformats.org/officeDocument/2006/relationships/slideLayout" Target="../slideLayouts/slideLayout2.xml"/><Relationship Id="rId6" Type="http://schemas.openxmlformats.org/officeDocument/2006/relationships/image" Target="../media/image63.png"/><Relationship Id="rId11" Type="http://schemas.openxmlformats.org/officeDocument/2006/relationships/image" Target="../media/image69.jpg"/><Relationship Id="rId5" Type="http://schemas.openxmlformats.org/officeDocument/2006/relationships/image" Target="../media/image66.png"/><Relationship Id="rId10" Type="http://schemas.openxmlformats.org/officeDocument/2006/relationships/image" Target="../media/image67.jpg"/><Relationship Id="rId4" Type="http://schemas.openxmlformats.org/officeDocument/2006/relationships/image" Target="../media/image71.png"/><Relationship Id="rId9" Type="http://schemas.openxmlformats.org/officeDocument/2006/relationships/image" Target="../media/image73.jpg"/></Relationships>
</file>

<file path=ppt/slides/_rels/slide4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hyperlink" Target="https://github.com/divamgupta/stable-diffusion-tensorflow" TargetMode="External"/><Relationship Id="rId7" Type="http://schemas.openxmlformats.org/officeDocument/2006/relationships/hyperlink" Target="https://sander.ai/2022/05/26/guidance.html" TargetMode="External"/><Relationship Id="rId2" Type="http://schemas.openxmlformats.org/officeDocument/2006/relationships/hyperlink" Target="https://github.com/hkproj/pytorch-stable-diffusion" TargetMode="External"/><Relationship Id="rId1" Type="http://schemas.openxmlformats.org/officeDocument/2006/relationships/slideLayout" Target="../slideLayouts/slideLayout2.xml"/><Relationship Id="rId6" Type="http://schemas.openxmlformats.org/officeDocument/2006/relationships/hyperlink" Target="https://lilianweng.github.io/posts/2021-07-11-diffusion-models/" TargetMode="External"/><Relationship Id="rId5" Type="http://schemas.openxmlformats.org/officeDocument/2006/relationships/hyperlink" Target="https://github.com/huggingface/diffusers/" TargetMode="External"/><Relationship Id="rId4" Type="http://schemas.openxmlformats.org/officeDocument/2006/relationships/hyperlink" Target="https://github.com/kjsman/stable-diffusion-pytorch"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907AAA32-7E15-78E8-FD8F-BBFA39911F9F}"/>
              </a:ext>
            </a:extLst>
          </p:cNvPr>
          <p:cNvSpPr txBox="1"/>
          <p:nvPr/>
        </p:nvSpPr>
        <p:spPr>
          <a:xfrm>
            <a:off x="7467601" y="334727"/>
            <a:ext cx="4495800" cy="2144818"/>
          </a:xfrm>
          <a:custGeom>
            <a:avLst/>
            <a:gdLst>
              <a:gd name="connsiteX0" fmla="*/ 0 w 4495800"/>
              <a:gd name="connsiteY0" fmla="*/ 0 h 2144818"/>
              <a:gd name="connsiteX1" fmla="*/ 642257 w 4495800"/>
              <a:gd name="connsiteY1" fmla="*/ 0 h 2144818"/>
              <a:gd name="connsiteX2" fmla="*/ 1284514 w 4495800"/>
              <a:gd name="connsiteY2" fmla="*/ 0 h 2144818"/>
              <a:gd name="connsiteX3" fmla="*/ 2016687 w 4495800"/>
              <a:gd name="connsiteY3" fmla="*/ 0 h 2144818"/>
              <a:gd name="connsiteX4" fmla="*/ 2569029 w 4495800"/>
              <a:gd name="connsiteY4" fmla="*/ 0 h 2144818"/>
              <a:gd name="connsiteX5" fmla="*/ 3301202 w 4495800"/>
              <a:gd name="connsiteY5" fmla="*/ 0 h 2144818"/>
              <a:gd name="connsiteX6" fmla="*/ 3898501 w 4495800"/>
              <a:gd name="connsiteY6" fmla="*/ 0 h 2144818"/>
              <a:gd name="connsiteX7" fmla="*/ 4495800 w 4495800"/>
              <a:gd name="connsiteY7" fmla="*/ 0 h 2144818"/>
              <a:gd name="connsiteX8" fmla="*/ 4495800 w 4495800"/>
              <a:gd name="connsiteY8" fmla="*/ 536205 h 2144818"/>
              <a:gd name="connsiteX9" fmla="*/ 4495800 w 4495800"/>
              <a:gd name="connsiteY9" fmla="*/ 1029513 h 2144818"/>
              <a:gd name="connsiteX10" fmla="*/ 4495800 w 4495800"/>
              <a:gd name="connsiteY10" fmla="*/ 1522821 h 2144818"/>
              <a:gd name="connsiteX11" fmla="*/ 4495800 w 4495800"/>
              <a:gd name="connsiteY11" fmla="*/ 2144818 h 2144818"/>
              <a:gd name="connsiteX12" fmla="*/ 3808585 w 4495800"/>
              <a:gd name="connsiteY12" fmla="*/ 2144818 h 2144818"/>
              <a:gd name="connsiteX13" fmla="*/ 3256244 w 4495800"/>
              <a:gd name="connsiteY13" fmla="*/ 2144818 h 2144818"/>
              <a:gd name="connsiteX14" fmla="*/ 2524071 w 4495800"/>
              <a:gd name="connsiteY14" fmla="*/ 2144818 h 2144818"/>
              <a:gd name="connsiteX15" fmla="*/ 1971729 w 4495800"/>
              <a:gd name="connsiteY15" fmla="*/ 2144818 h 2144818"/>
              <a:gd name="connsiteX16" fmla="*/ 1374430 w 4495800"/>
              <a:gd name="connsiteY16" fmla="*/ 2144818 h 2144818"/>
              <a:gd name="connsiteX17" fmla="*/ 867047 w 4495800"/>
              <a:gd name="connsiteY17" fmla="*/ 2144818 h 2144818"/>
              <a:gd name="connsiteX18" fmla="*/ 0 w 4495800"/>
              <a:gd name="connsiteY18" fmla="*/ 2144818 h 2144818"/>
              <a:gd name="connsiteX19" fmla="*/ 0 w 4495800"/>
              <a:gd name="connsiteY19" fmla="*/ 1587165 h 2144818"/>
              <a:gd name="connsiteX20" fmla="*/ 0 w 4495800"/>
              <a:gd name="connsiteY20" fmla="*/ 1072409 h 2144818"/>
              <a:gd name="connsiteX21" fmla="*/ 0 w 4495800"/>
              <a:gd name="connsiteY21" fmla="*/ 536205 h 2144818"/>
              <a:gd name="connsiteX22" fmla="*/ 0 w 4495800"/>
              <a:gd name="connsiteY22" fmla="*/ 0 h 214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495800" h="2144818" fill="none" extrusionOk="0">
                <a:moveTo>
                  <a:pt x="0" y="0"/>
                </a:moveTo>
                <a:cubicBezTo>
                  <a:pt x="278039" y="18450"/>
                  <a:pt x="369368" y="9706"/>
                  <a:pt x="642257" y="0"/>
                </a:cubicBezTo>
                <a:cubicBezTo>
                  <a:pt x="915146" y="-9706"/>
                  <a:pt x="1087288" y="12339"/>
                  <a:pt x="1284514" y="0"/>
                </a:cubicBezTo>
                <a:cubicBezTo>
                  <a:pt x="1481740" y="-12339"/>
                  <a:pt x="1712016" y="25548"/>
                  <a:pt x="2016687" y="0"/>
                </a:cubicBezTo>
                <a:cubicBezTo>
                  <a:pt x="2321358" y="-25548"/>
                  <a:pt x="2413323" y="1781"/>
                  <a:pt x="2569029" y="0"/>
                </a:cubicBezTo>
                <a:cubicBezTo>
                  <a:pt x="2724735" y="-1781"/>
                  <a:pt x="3058362" y="-12327"/>
                  <a:pt x="3301202" y="0"/>
                </a:cubicBezTo>
                <a:cubicBezTo>
                  <a:pt x="3544042" y="12327"/>
                  <a:pt x="3741703" y="-24924"/>
                  <a:pt x="3898501" y="0"/>
                </a:cubicBezTo>
                <a:cubicBezTo>
                  <a:pt x="4055299" y="24924"/>
                  <a:pt x="4340983" y="-7233"/>
                  <a:pt x="4495800" y="0"/>
                </a:cubicBezTo>
                <a:cubicBezTo>
                  <a:pt x="4505191" y="180201"/>
                  <a:pt x="4504433" y="320446"/>
                  <a:pt x="4495800" y="536205"/>
                </a:cubicBezTo>
                <a:cubicBezTo>
                  <a:pt x="4487167" y="751965"/>
                  <a:pt x="4490534" y="910043"/>
                  <a:pt x="4495800" y="1029513"/>
                </a:cubicBezTo>
                <a:cubicBezTo>
                  <a:pt x="4501066" y="1148983"/>
                  <a:pt x="4511208" y="1309663"/>
                  <a:pt x="4495800" y="1522821"/>
                </a:cubicBezTo>
                <a:cubicBezTo>
                  <a:pt x="4480392" y="1735979"/>
                  <a:pt x="4502852" y="1860283"/>
                  <a:pt x="4495800" y="2144818"/>
                </a:cubicBezTo>
                <a:cubicBezTo>
                  <a:pt x="4353828" y="2169330"/>
                  <a:pt x="3984425" y="2163686"/>
                  <a:pt x="3808585" y="2144818"/>
                </a:cubicBezTo>
                <a:cubicBezTo>
                  <a:pt x="3632745" y="2125950"/>
                  <a:pt x="3497286" y="2169641"/>
                  <a:pt x="3256244" y="2144818"/>
                </a:cubicBezTo>
                <a:cubicBezTo>
                  <a:pt x="3015202" y="2119995"/>
                  <a:pt x="2767847" y="2136854"/>
                  <a:pt x="2524071" y="2144818"/>
                </a:cubicBezTo>
                <a:cubicBezTo>
                  <a:pt x="2280295" y="2152782"/>
                  <a:pt x="2183416" y="2141200"/>
                  <a:pt x="1971729" y="2144818"/>
                </a:cubicBezTo>
                <a:cubicBezTo>
                  <a:pt x="1760042" y="2148436"/>
                  <a:pt x="1624578" y="2165315"/>
                  <a:pt x="1374430" y="2144818"/>
                </a:cubicBezTo>
                <a:cubicBezTo>
                  <a:pt x="1124282" y="2124321"/>
                  <a:pt x="1086431" y="2142067"/>
                  <a:pt x="867047" y="2144818"/>
                </a:cubicBezTo>
                <a:cubicBezTo>
                  <a:pt x="647663" y="2147569"/>
                  <a:pt x="224738" y="2168767"/>
                  <a:pt x="0" y="2144818"/>
                </a:cubicBezTo>
                <a:cubicBezTo>
                  <a:pt x="24592" y="1967293"/>
                  <a:pt x="8175" y="1837322"/>
                  <a:pt x="0" y="1587165"/>
                </a:cubicBezTo>
                <a:cubicBezTo>
                  <a:pt x="-8175" y="1337008"/>
                  <a:pt x="3749" y="1229237"/>
                  <a:pt x="0" y="1072409"/>
                </a:cubicBezTo>
                <a:cubicBezTo>
                  <a:pt x="-3749" y="915581"/>
                  <a:pt x="-10776" y="707832"/>
                  <a:pt x="0" y="536205"/>
                </a:cubicBezTo>
                <a:cubicBezTo>
                  <a:pt x="10776" y="364578"/>
                  <a:pt x="-9430" y="131705"/>
                  <a:pt x="0" y="0"/>
                </a:cubicBezTo>
                <a:close/>
              </a:path>
              <a:path w="4495800" h="2144818" stroke="0" extrusionOk="0">
                <a:moveTo>
                  <a:pt x="0" y="0"/>
                </a:moveTo>
                <a:cubicBezTo>
                  <a:pt x="205691" y="1948"/>
                  <a:pt x="303334" y="15810"/>
                  <a:pt x="597299" y="0"/>
                </a:cubicBezTo>
                <a:cubicBezTo>
                  <a:pt x="891264" y="-15810"/>
                  <a:pt x="1066766" y="-7142"/>
                  <a:pt x="1239556" y="0"/>
                </a:cubicBezTo>
                <a:cubicBezTo>
                  <a:pt x="1412346" y="7142"/>
                  <a:pt x="1550436" y="-2585"/>
                  <a:pt x="1791897" y="0"/>
                </a:cubicBezTo>
                <a:cubicBezTo>
                  <a:pt x="2033358" y="2585"/>
                  <a:pt x="2235691" y="-3351"/>
                  <a:pt x="2389197" y="0"/>
                </a:cubicBezTo>
                <a:cubicBezTo>
                  <a:pt x="2542703" y="3351"/>
                  <a:pt x="2745814" y="19980"/>
                  <a:pt x="3076412" y="0"/>
                </a:cubicBezTo>
                <a:cubicBezTo>
                  <a:pt x="3407010" y="-19980"/>
                  <a:pt x="3635010" y="-577"/>
                  <a:pt x="3808585" y="0"/>
                </a:cubicBezTo>
                <a:cubicBezTo>
                  <a:pt x="3982160" y="577"/>
                  <a:pt x="4197868" y="32301"/>
                  <a:pt x="4495800" y="0"/>
                </a:cubicBezTo>
                <a:cubicBezTo>
                  <a:pt x="4519010" y="137515"/>
                  <a:pt x="4522266" y="375024"/>
                  <a:pt x="4495800" y="557653"/>
                </a:cubicBezTo>
                <a:cubicBezTo>
                  <a:pt x="4469334" y="740282"/>
                  <a:pt x="4505658" y="829343"/>
                  <a:pt x="4495800" y="1072409"/>
                </a:cubicBezTo>
                <a:cubicBezTo>
                  <a:pt x="4485942" y="1315475"/>
                  <a:pt x="4508776" y="1359006"/>
                  <a:pt x="4495800" y="1587165"/>
                </a:cubicBezTo>
                <a:cubicBezTo>
                  <a:pt x="4482824" y="1815324"/>
                  <a:pt x="4480911" y="1989641"/>
                  <a:pt x="4495800" y="2144818"/>
                </a:cubicBezTo>
                <a:cubicBezTo>
                  <a:pt x="4206314" y="2127154"/>
                  <a:pt x="4072841" y="2155174"/>
                  <a:pt x="3898501" y="2144818"/>
                </a:cubicBezTo>
                <a:cubicBezTo>
                  <a:pt x="3724161" y="2134462"/>
                  <a:pt x="3487187" y="2133453"/>
                  <a:pt x="3256244" y="2144818"/>
                </a:cubicBezTo>
                <a:cubicBezTo>
                  <a:pt x="3025301" y="2156183"/>
                  <a:pt x="2920187" y="2176689"/>
                  <a:pt x="2613987" y="2144818"/>
                </a:cubicBezTo>
                <a:cubicBezTo>
                  <a:pt x="2307787" y="2112947"/>
                  <a:pt x="2186932" y="2162767"/>
                  <a:pt x="2061645" y="2144818"/>
                </a:cubicBezTo>
                <a:cubicBezTo>
                  <a:pt x="1936358" y="2126869"/>
                  <a:pt x="1669062" y="2132263"/>
                  <a:pt x="1464346" y="2144818"/>
                </a:cubicBezTo>
                <a:cubicBezTo>
                  <a:pt x="1259630" y="2157373"/>
                  <a:pt x="1101992" y="2140569"/>
                  <a:pt x="956963" y="2144818"/>
                </a:cubicBezTo>
                <a:cubicBezTo>
                  <a:pt x="811934" y="2149067"/>
                  <a:pt x="252526" y="2176948"/>
                  <a:pt x="0" y="2144818"/>
                </a:cubicBezTo>
                <a:cubicBezTo>
                  <a:pt x="25015" y="1951305"/>
                  <a:pt x="-1157" y="1877215"/>
                  <a:pt x="0" y="1630062"/>
                </a:cubicBezTo>
                <a:cubicBezTo>
                  <a:pt x="1157" y="1382909"/>
                  <a:pt x="-6521" y="1316381"/>
                  <a:pt x="0" y="1136754"/>
                </a:cubicBezTo>
                <a:cubicBezTo>
                  <a:pt x="6521" y="957127"/>
                  <a:pt x="6468" y="807699"/>
                  <a:pt x="0" y="664894"/>
                </a:cubicBezTo>
                <a:cubicBezTo>
                  <a:pt x="-6468" y="522089"/>
                  <a:pt x="26182" y="309246"/>
                  <a:pt x="0" y="0"/>
                </a:cubicBezTo>
                <a:close/>
              </a:path>
            </a:pathLst>
          </a:custGeom>
          <a:ln>
            <a:solidFill>
              <a:schemeClr val="tx1"/>
            </a:solidFill>
            <a:extLst>
              <a:ext uri="{C807C97D-BFC1-408E-A445-0C87EB9F89A2}">
                <ask:lineSketchStyleProps xmlns:ask="http://schemas.microsoft.com/office/drawing/2018/sketchyshapes" sd="3326087808">
                  <a:prstGeom prst="rect">
                    <a:avLst/>
                  </a:prstGeom>
                  <ask:type>
                    <ask:lineSketchFreehand/>
                  </ask:type>
                </ask:lineSketchStyleProps>
              </a:ext>
            </a:extLst>
          </a:ln>
        </p:spPr>
        <p:txBody>
          <a:bodyPr vert="horz" wrap="square" lIns="0" tIns="89535" rIns="0" bIns="0" rtlCol="0">
            <a:spAutoFit/>
          </a:bodyPr>
          <a:lstStyle/>
          <a:p>
            <a:pPr marL="12700" marR="5080">
              <a:lnSpc>
                <a:spcPts val="4750"/>
              </a:lnSpc>
              <a:spcBef>
                <a:spcPts val="705"/>
              </a:spcBef>
            </a:pPr>
            <a:r>
              <a:rPr lang="en-IN" sz="4400" spc="-225" dirty="0">
                <a:latin typeface="Arial"/>
                <a:cs typeface="Arial"/>
              </a:rPr>
              <a:t>Understanding Diffusion Models</a:t>
            </a:r>
            <a:endParaRPr sz="4400" dirty="0">
              <a:latin typeface="Arial"/>
              <a:cs typeface="Arial"/>
            </a:endParaRPr>
          </a:p>
          <a:p>
            <a:pPr marL="12700">
              <a:lnSpc>
                <a:spcPct val="100000"/>
              </a:lnSpc>
              <a:spcBef>
                <a:spcPts val="2060"/>
              </a:spcBef>
            </a:pPr>
            <a:r>
              <a:rPr lang="en-IN" sz="3600" spc="-325" dirty="0">
                <a:solidFill>
                  <a:schemeClr val="tx1">
                    <a:lumMod val="65000"/>
                    <a:lumOff val="35000"/>
                  </a:schemeClr>
                </a:solidFill>
                <a:latin typeface="Arial"/>
                <a:cs typeface="Arial"/>
              </a:rPr>
              <a:t>Raunak Sarbajna</a:t>
            </a:r>
            <a:endParaRPr sz="3600" dirty="0">
              <a:solidFill>
                <a:schemeClr val="tx1">
                  <a:lumMod val="65000"/>
                  <a:lumOff val="35000"/>
                </a:schemeClr>
              </a:solidFill>
              <a:latin typeface="Arial"/>
              <a:cs typeface="Arial"/>
            </a:endParaRPr>
          </a:p>
        </p:txBody>
      </p:sp>
      <p:sp>
        <p:nvSpPr>
          <p:cNvPr id="5" name="TextBox 4">
            <a:extLst>
              <a:ext uri="{FF2B5EF4-FFF2-40B4-BE49-F238E27FC236}">
                <a16:creationId xmlns:a16="http://schemas.microsoft.com/office/drawing/2014/main" id="{2A6C5CCB-85CD-A974-0257-AC44794AE308}"/>
              </a:ext>
            </a:extLst>
          </p:cNvPr>
          <p:cNvSpPr txBox="1"/>
          <p:nvPr/>
        </p:nvSpPr>
        <p:spPr>
          <a:xfrm>
            <a:off x="7467600" y="4876800"/>
            <a:ext cx="4267200" cy="923330"/>
          </a:xfrm>
          <a:custGeom>
            <a:avLst/>
            <a:gdLst>
              <a:gd name="connsiteX0" fmla="*/ 0 w 4267200"/>
              <a:gd name="connsiteY0" fmla="*/ 0 h 923330"/>
              <a:gd name="connsiteX1" fmla="*/ 481584 w 4267200"/>
              <a:gd name="connsiteY1" fmla="*/ 0 h 923330"/>
              <a:gd name="connsiteX2" fmla="*/ 1005840 w 4267200"/>
              <a:gd name="connsiteY2" fmla="*/ 0 h 923330"/>
              <a:gd name="connsiteX3" fmla="*/ 1700784 w 4267200"/>
              <a:gd name="connsiteY3" fmla="*/ 0 h 923330"/>
              <a:gd name="connsiteX4" fmla="*/ 2267712 w 4267200"/>
              <a:gd name="connsiteY4" fmla="*/ 0 h 923330"/>
              <a:gd name="connsiteX5" fmla="*/ 2919984 w 4267200"/>
              <a:gd name="connsiteY5" fmla="*/ 0 h 923330"/>
              <a:gd name="connsiteX6" fmla="*/ 3572256 w 4267200"/>
              <a:gd name="connsiteY6" fmla="*/ 0 h 923330"/>
              <a:gd name="connsiteX7" fmla="*/ 4267200 w 4267200"/>
              <a:gd name="connsiteY7" fmla="*/ 0 h 923330"/>
              <a:gd name="connsiteX8" fmla="*/ 4267200 w 4267200"/>
              <a:gd name="connsiteY8" fmla="*/ 461665 h 923330"/>
              <a:gd name="connsiteX9" fmla="*/ 4267200 w 4267200"/>
              <a:gd name="connsiteY9" fmla="*/ 923330 h 923330"/>
              <a:gd name="connsiteX10" fmla="*/ 3785616 w 4267200"/>
              <a:gd name="connsiteY10" fmla="*/ 923330 h 923330"/>
              <a:gd name="connsiteX11" fmla="*/ 3304032 w 4267200"/>
              <a:gd name="connsiteY11" fmla="*/ 923330 h 923330"/>
              <a:gd name="connsiteX12" fmla="*/ 2779776 w 4267200"/>
              <a:gd name="connsiteY12" fmla="*/ 923330 h 923330"/>
              <a:gd name="connsiteX13" fmla="*/ 2170176 w 4267200"/>
              <a:gd name="connsiteY13" fmla="*/ 923330 h 923330"/>
              <a:gd name="connsiteX14" fmla="*/ 1688592 w 4267200"/>
              <a:gd name="connsiteY14" fmla="*/ 923330 h 923330"/>
              <a:gd name="connsiteX15" fmla="*/ 1036320 w 4267200"/>
              <a:gd name="connsiteY15" fmla="*/ 923330 h 923330"/>
              <a:gd name="connsiteX16" fmla="*/ 0 w 4267200"/>
              <a:gd name="connsiteY16" fmla="*/ 923330 h 923330"/>
              <a:gd name="connsiteX17" fmla="*/ 0 w 4267200"/>
              <a:gd name="connsiteY17" fmla="*/ 489365 h 923330"/>
              <a:gd name="connsiteX18" fmla="*/ 0 w 4267200"/>
              <a:gd name="connsiteY18"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67200" h="923330" extrusionOk="0">
                <a:moveTo>
                  <a:pt x="0" y="0"/>
                </a:moveTo>
                <a:cubicBezTo>
                  <a:pt x="137153" y="-11375"/>
                  <a:pt x="285496" y="-12489"/>
                  <a:pt x="481584" y="0"/>
                </a:cubicBezTo>
                <a:cubicBezTo>
                  <a:pt x="677672" y="12489"/>
                  <a:pt x="852969" y="-16809"/>
                  <a:pt x="1005840" y="0"/>
                </a:cubicBezTo>
                <a:cubicBezTo>
                  <a:pt x="1158711" y="16809"/>
                  <a:pt x="1525368" y="-25242"/>
                  <a:pt x="1700784" y="0"/>
                </a:cubicBezTo>
                <a:cubicBezTo>
                  <a:pt x="1876200" y="25242"/>
                  <a:pt x="2120059" y="-10926"/>
                  <a:pt x="2267712" y="0"/>
                </a:cubicBezTo>
                <a:cubicBezTo>
                  <a:pt x="2415365" y="10926"/>
                  <a:pt x="2700669" y="28402"/>
                  <a:pt x="2919984" y="0"/>
                </a:cubicBezTo>
                <a:cubicBezTo>
                  <a:pt x="3139299" y="-28402"/>
                  <a:pt x="3294693" y="-28890"/>
                  <a:pt x="3572256" y="0"/>
                </a:cubicBezTo>
                <a:cubicBezTo>
                  <a:pt x="3849819" y="28890"/>
                  <a:pt x="4087929" y="18254"/>
                  <a:pt x="4267200" y="0"/>
                </a:cubicBezTo>
                <a:cubicBezTo>
                  <a:pt x="4272411" y="184072"/>
                  <a:pt x="4271052" y="359398"/>
                  <a:pt x="4267200" y="461665"/>
                </a:cubicBezTo>
                <a:cubicBezTo>
                  <a:pt x="4263348" y="563932"/>
                  <a:pt x="4280329" y="740742"/>
                  <a:pt x="4267200" y="923330"/>
                </a:cubicBezTo>
                <a:cubicBezTo>
                  <a:pt x="4098711" y="924196"/>
                  <a:pt x="3923578" y="943798"/>
                  <a:pt x="3785616" y="923330"/>
                </a:cubicBezTo>
                <a:cubicBezTo>
                  <a:pt x="3647654" y="902862"/>
                  <a:pt x="3544198" y="937265"/>
                  <a:pt x="3304032" y="923330"/>
                </a:cubicBezTo>
                <a:cubicBezTo>
                  <a:pt x="3063866" y="909395"/>
                  <a:pt x="2954406" y="946981"/>
                  <a:pt x="2779776" y="923330"/>
                </a:cubicBezTo>
                <a:cubicBezTo>
                  <a:pt x="2605146" y="899679"/>
                  <a:pt x="2338768" y="934966"/>
                  <a:pt x="2170176" y="923330"/>
                </a:cubicBezTo>
                <a:cubicBezTo>
                  <a:pt x="2001584" y="911694"/>
                  <a:pt x="1873561" y="932420"/>
                  <a:pt x="1688592" y="923330"/>
                </a:cubicBezTo>
                <a:cubicBezTo>
                  <a:pt x="1503623" y="914240"/>
                  <a:pt x="1207188" y="903276"/>
                  <a:pt x="1036320" y="923330"/>
                </a:cubicBezTo>
                <a:cubicBezTo>
                  <a:pt x="865452" y="943384"/>
                  <a:pt x="248107" y="879415"/>
                  <a:pt x="0" y="923330"/>
                </a:cubicBezTo>
                <a:cubicBezTo>
                  <a:pt x="13426" y="797163"/>
                  <a:pt x="-4346" y="623443"/>
                  <a:pt x="0" y="489365"/>
                </a:cubicBezTo>
                <a:cubicBezTo>
                  <a:pt x="4346" y="355287"/>
                  <a:pt x="21352" y="189248"/>
                  <a:pt x="0" y="0"/>
                </a:cubicBezTo>
                <a:close/>
              </a:path>
            </a:pathLst>
          </a:custGeom>
          <a:noFill/>
          <a:ln>
            <a:solidFill>
              <a:schemeClr val="tx1"/>
            </a:solidFill>
            <a:extLst>
              <a:ext uri="{C807C97D-BFC1-408E-A445-0C87EB9F89A2}">
                <ask:lineSketchStyleProps xmlns:ask="http://schemas.microsoft.com/office/drawing/2018/sketchyshapes" sd="765791358">
                  <a:prstGeom prst="rect">
                    <a:avLst/>
                  </a:prstGeom>
                  <ask:type>
                    <ask:lineSketchFreehand/>
                  </ask:type>
                </ask:lineSketchStyleProps>
              </a:ext>
            </a:extLst>
          </a:ln>
        </p:spPr>
        <p:txBody>
          <a:bodyPr wrap="square" rtlCol="0">
            <a:spAutoFit/>
          </a:bodyPr>
          <a:lstStyle/>
          <a:p>
            <a:r>
              <a:rPr lang="en-IN" dirty="0">
                <a:solidFill>
                  <a:schemeClr val="tx1">
                    <a:lumMod val="65000"/>
                    <a:lumOff val="35000"/>
                  </a:schemeClr>
                </a:solidFill>
              </a:rPr>
              <a:t>April 15, 2024</a:t>
            </a:r>
          </a:p>
          <a:p>
            <a:r>
              <a:rPr lang="en-IN" dirty="0">
                <a:solidFill>
                  <a:schemeClr val="tx1">
                    <a:lumMod val="65000"/>
                    <a:lumOff val="35000"/>
                  </a:schemeClr>
                </a:solidFill>
              </a:rPr>
              <a:t>COSC 4368 – Spring 2024</a:t>
            </a:r>
          </a:p>
          <a:p>
            <a:r>
              <a:rPr lang="en-IN" dirty="0">
                <a:solidFill>
                  <a:schemeClr val="tx1">
                    <a:lumMod val="65000"/>
                    <a:lumOff val="35000"/>
                  </a:schemeClr>
                </a:solidFill>
              </a:rPr>
              <a:t>University of Houston</a:t>
            </a:r>
          </a:p>
        </p:txBody>
      </p:sp>
      <p:pic>
        <p:nvPicPr>
          <p:cNvPr id="8" name="Picture 2" descr="AI Pub on Twitter: &quot;That's a wrap on Stable Diffusion! If ...">
            <a:extLst>
              <a:ext uri="{FF2B5EF4-FFF2-40B4-BE49-F238E27FC236}">
                <a16:creationId xmlns:a16="http://schemas.microsoft.com/office/drawing/2014/main" id="{4E2268BF-7674-3A2C-28B2-CB9B587927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981200"/>
            <a:ext cx="7210438" cy="363714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red and white logo&#10;&#10;Description automatically generated">
            <a:extLst>
              <a:ext uri="{FF2B5EF4-FFF2-40B4-BE49-F238E27FC236}">
                <a16:creationId xmlns:a16="http://schemas.microsoft.com/office/drawing/2014/main" id="{EB68032F-01B9-6006-D4ED-78225723B6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524000" cy="1524000"/>
          </a:xfrm>
          <a:prstGeom prst="rect">
            <a:avLst/>
          </a:prstGeom>
          <a:ln>
            <a:noFill/>
          </a:ln>
          <a:effectLst>
            <a:outerShdw blurRad="190500" algn="tl" rotWithShape="0">
              <a:srgbClr val="000000">
                <a:alpha val="70000"/>
              </a:srgbClr>
            </a:outerShdw>
          </a:effectLst>
        </p:spPr>
      </p:pic>
      <p:pic>
        <p:nvPicPr>
          <p:cNvPr id="2" name="object 4">
            <a:extLst>
              <a:ext uri="{FF2B5EF4-FFF2-40B4-BE49-F238E27FC236}">
                <a16:creationId xmlns:a16="http://schemas.microsoft.com/office/drawing/2014/main" id="{8D00CCB5-F395-5C7E-BF5A-831005D320D5}"/>
              </a:ext>
            </a:extLst>
          </p:cNvPr>
          <p:cNvPicPr/>
          <p:nvPr/>
        </p:nvPicPr>
        <p:blipFill>
          <a:blip r:embed="rId4" cstate="print"/>
          <a:stretch>
            <a:fillRect/>
          </a:stretch>
        </p:blipFill>
        <p:spPr>
          <a:xfrm>
            <a:off x="1985509" y="5638511"/>
            <a:ext cx="3391820" cy="535479"/>
          </a:xfrm>
          <a:prstGeom prst="rect">
            <a:avLst/>
          </a:prstGeom>
        </p:spPr>
      </p:pic>
    </p:spTree>
    <p:extLst>
      <p:ext uri="{BB962C8B-B14F-4D97-AF65-F5344CB8AC3E}">
        <p14:creationId xmlns:p14="http://schemas.microsoft.com/office/powerpoint/2010/main" val="29799073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328117" rIns="0" bIns="0" rtlCol="0">
            <a:spAutoFit/>
          </a:bodyPr>
          <a:lstStyle/>
          <a:p>
            <a:pPr marL="12700">
              <a:lnSpc>
                <a:spcPct val="100000"/>
              </a:lnSpc>
              <a:spcBef>
                <a:spcPts val="105"/>
              </a:spcBef>
            </a:pPr>
            <a:r>
              <a:rPr spc="-40" dirty="0"/>
              <a:t>Why</a:t>
            </a:r>
            <a:r>
              <a:rPr spc="-270" dirty="0"/>
              <a:t> </a:t>
            </a:r>
            <a:r>
              <a:rPr dirty="0"/>
              <a:t>do</a:t>
            </a:r>
            <a:r>
              <a:rPr spc="-295" dirty="0"/>
              <a:t> </a:t>
            </a:r>
            <a:r>
              <a:rPr spc="-310" dirty="0"/>
              <a:t>we</a:t>
            </a:r>
            <a:r>
              <a:rPr spc="-30" dirty="0"/>
              <a:t> </a:t>
            </a:r>
            <a:r>
              <a:rPr spc="-270" dirty="0"/>
              <a:t>model</a:t>
            </a:r>
            <a:r>
              <a:rPr spc="-40" dirty="0"/>
              <a:t> </a:t>
            </a:r>
            <a:r>
              <a:rPr dirty="0"/>
              <a:t>data</a:t>
            </a:r>
            <a:r>
              <a:rPr spc="-125" dirty="0"/>
              <a:t> </a:t>
            </a:r>
            <a:r>
              <a:rPr spc="-400" dirty="0"/>
              <a:t>as</a:t>
            </a:r>
            <a:r>
              <a:rPr spc="-25" dirty="0"/>
              <a:t> </a:t>
            </a:r>
            <a:r>
              <a:rPr spc="-290" dirty="0"/>
              <a:t>distributions?</a:t>
            </a:r>
          </a:p>
        </p:txBody>
      </p:sp>
      <p:sp>
        <p:nvSpPr>
          <p:cNvPr id="3" name="object 3"/>
          <p:cNvSpPr txBox="1"/>
          <p:nvPr/>
        </p:nvSpPr>
        <p:spPr>
          <a:xfrm>
            <a:off x="1258569" y="1913585"/>
            <a:ext cx="9423400" cy="942975"/>
          </a:xfrm>
          <a:prstGeom prst="rect">
            <a:avLst/>
          </a:prstGeom>
        </p:spPr>
        <p:txBody>
          <a:bodyPr vert="horz" wrap="square" lIns="0" tIns="13335" rIns="0" bIns="0" rtlCol="0">
            <a:spAutoFit/>
          </a:bodyPr>
          <a:lstStyle/>
          <a:p>
            <a:pPr marL="240665" indent="-227965">
              <a:lnSpc>
                <a:spcPts val="1600"/>
              </a:lnSpc>
              <a:spcBef>
                <a:spcPts val="105"/>
              </a:spcBef>
              <a:buFont typeface="Arial"/>
              <a:buChar char="•"/>
              <a:tabLst>
                <a:tab pos="240665" algn="l"/>
              </a:tabLst>
            </a:pPr>
            <a:r>
              <a:rPr sz="1400" spc="85" dirty="0">
                <a:latin typeface="Calibri"/>
                <a:cs typeface="Calibri"/>
              </a:rPr>
              <a:t>Imagine</a:t>
            </a:r>
            <a:r>
              <a:rPr sz="1400" spc="70" dirty="0">
                <a:latin typeface="Calibri"/>
                <a:cs typeface="Calibri"/>
              </a:rPr>
              <a:t> </a:t>
            </a:r>
            <a:r>
              <a:rPr sz="1400" spc="10" dirty="0">
                <a:latin typeface="Calibri"/>
                <a:cs typeface="Calibri"/>
              </a:rPr>
              <a:t>you’re</a:t>
            </a:r>
            <a:r>
              <a:rPr sz="1400" spc="85" dirty="0">
                <a:latin typeface="Calibri"/>
                <a:cs typeface="Calibri"/>
              </a:rPr>
              <a:t> </a:t>
            </a:r>
            <a:r>
              <a:rPr sz="1400" spc="70" dirty="0">
                <a:latin typeface="Calibri"/>
                <a:cs typeface="Calibri"/>
              </a:rPr>
              <a:t>a </a:t>
            </a:r>
            <a:r>
              <a:rPr sz="1400" spc="50" dirty="0">
                <a:latin typeface="Calibri"/>
                <a:cs typeface="Calibri"/>
              </a:rPr>
              <a:t>criminal,</a:t>
            </a:r>
            <a:r>
              <a:rPr sz="1400" spc="30" dirty="0">
                <a:latin typeface="Calibri"/>
                <a:cs typeface="Calibri"/>
              </a:rPr>
              <a:t> </a:t>
            </a:r>
            <a:r>
              <a:rPr sz="1400" spc="95" dirty="0">
                <a:latin typeface="Calibri"/>
                <a:cs typeface="Calibri"/>
              </a:rPr>
              <a:t>and</a:t>
            </a:r>
            <a:r>
              <a:rPr sz="1400" spc="80" dirty="0">
                <a:latin typeface="Calibri"/>
                <a:cs typeface="Calibri"/>
              </a:rPr>
              <a:t> </a:t>
            </a:r>
            <a:r>
              <a:rPr sz="1400" spc="75" dirty="0">
                <a:latin typeface="Calibri"/>
                <a:cs typeface="Calibri"/>
              </a:rPr>
              <a:t>you</a:t>
            </a:r>
            <a:r>
              <a:rPr sz="1400" spc="80" dirty="0">
                <a:latin typeface="Calibri"/>
                <a:cs typeface="Calibri"/>
              </a:rPr>
              <a:t> </a:t>
            </a:r>
            <a:r>
              <a:rPr sz="1400" spc="10" dirty="0">
                <a:latin typeface="Calibri"/>
                <a:cs typeface="Calibri"/>
              </a:rPr>
              <a:t>want</a:t>
            </a:r>
            <a:r>
              <a:rPr sz="1400" spc="75" dirty="0">
                <a:latin typeface="Calibri"/>
                <a:cs typeface="Calibri"/>
              </a:rPr>
              <a:t> </a:t>
            </a:r>
            <a:r>
              <a:rPr sz="1400" spc="10" dirty="0">
                <a:latin typeface="Calibri"/>
                <a:cs typeface="Calibri"/>
              </a:rPr>
              <a:t>to</a:t>
            </a:r>
            <a:r>
              <a:rPr sz="1400" spc="55" dirty="0">
                <a:latin typeface="Calibri"/>
                <a:cs typeface="Calibri"/>
              </a:rPr>
              <a:t> </a:t>
            </a:r>
            <a:r>
              <a:rPr sz="1400" spc="75" dirty="0">
                <a:latin typeface="Calibri"/>
                <a:cs typeface="Calibri"/>
              </a:rPr>
              <a:t>generate</a:t>
            </a:r>
            <a:r>
              <a:rPr sz="1400" spc="50" dirty="0">
                <a:latin typeface="Calibri"/>
                <a:cs typeface="Calibri"/>
              </a:rPr>
              <a:t> </a:t>
            </a:r>
            <a:r>
              <a:rPr sz="1400" spc="70" dirty="0">
                <a:latin typeface="Calibri"/>
                <a:cs typeface="Calibri"/>
              </a:rPr>
              <a:t>thousands</a:t>
            </a:r>
            <a:r>
              <a:rPr sz="1400" spc="55" dirty="0">
                <a:latin typeface="Calibri"/>
                <a:cs typeface="Calibri"/>
              </a:rPr>
              <a:t> </a:t>
            </a:r>
            <a:r>
              <a:rPr sz="1400" spc="10" dirty="0">
                <a:latin typeface="Calibri"/>
                <a:cs typeface="Calibri"/>
              </a:rPr>
              <a:t>of</a:t>
            </a:r>
            <a:r>
              <a:rPr sz="1400" spc="125" dirty="0">
                <a:latin typeface="Calibri"/>
                <a:cs typeface="Calibri"/>
              </a:rPr>
              <a:t> </a:t>
            </a:r>
            <a:r>
              <a:rPr sz="1400" spc="50" dirty="0">
                <a:latin typeface="Calibri"/>
                <a:cs typeface="Calibri"/>
              </a:rPr>
              <a:t>fake</a:t>
            </a:r>
            <a:r>
              <a:rPr sz="1400" spc="65" dirty="0">
                <a:latin typeface="Calibri"/>
                <a:cs typeface="Calibri"/>
              </a:rPr>
              <a:t> </a:t>
            </a:r>
            <a:r>
              <a:rPr sz="1400" spc="45" dirty="0">
                <a:latin typeface="Calibri"/>
                <a:cs typeface="Calibri"/>
              </a:rPr>
              <a:t>identities.</a:t>
            </a:r>
            <a:r>
              <a:rPr sz="1400" spc="-15" dirty="0">
                <a:latin typeface="Calibri"/>
                <a:cs typeface="Calibri"/>
              </a:rPr>
              <a:t> </a:t>
            </a:r>
            <a:r>
              <a:rPr sz="1400" spc="95" dirty="0">
                <a:latin typeface="Calibri"/>
                <a:cs typeface="Calibri"/>
              </a:rPr>
              <a:t>Each</a:t>
            </a:r>
            <a:r>
              <a:rPr sz="1400" spc="65" dirty="0">
                <a:latin typeface="Calibri"/>
                <a:cs typeface="Calibri"/>
              </a:rPr>
              <a:t> </a:t>
            </a:r>
            <a:r>
              <a:rPr sz="1400" spc="50" dirty="0">
                <a:latin typeface="Calibri"/>
                <a:cs typeface="Calibri"/>
              </a:rPr>
              <a:t>fake</a:t>
            </a:r>
            <a:r>
              <a:rPr sz="1400" spc="60" dirty="0">
                <a:latin typeface="Calibri"/>
                <a:cs typeface="Calibri"/>
              </a:rPr>
              <a:t> </a:t>
            </a:r>
            <a:r>
              <a:rPr sz="1400" spc="10" dirty="0">
                <a:latin typeface="Calibri"/>
                <a:cs typeface="Calibri"/>
              </a:rPr>
              <a:t>identity,</a:t>
            </a:r>
            <a:r>
              <a:rPr sz="1400" spc="5" dirty="0">
                <a:latin typeface="Calibri"/>
                <a:cs typeface="Calibri"/>
              </a:rPr>
              <a:t> </a:t>
            </a:r>
            <a:r>
              <a:rPr sz="1400" spc="10" dirty="0">
                <a:latin typeface="Calibri"/>
                <a:cs typeface="Calibri"/>
              </a:rPr>
              <a:t>is</a:t>
            </a:r>
            <a:r>
              <a:rPr sz="1400" spc="75" dirty="0">
                <a:latin typeface="Calibri"/>
                <a:cs typeface="Calibri"/>
              </a:rPr>
              <a:t> </a:t>
            </a:r>
            <a:r>
              <a:rPr sz="1400" spc="105" dirty="0">
                <a:latin typeface="Calibri"/>
                <a:cs typeface="Calibri"/>
              </a:rPr>
              <a:t>made</a:t>
            </a:r>
            <a:r>
              <a:rPr sz="1400" spc="85" dirty="0">
                <a:latin typeface="Calibri"/>
                <a:cs typeface="Calibri"/>
              </a:rPr>
              <a:t> </a:t>
            </a:r>
            <a:r>
              <a:rPr sz="1400" spc="110" dirty="0">
                <a:latin typeface="Calibri"/>
                <a:cs typeface="Calibri"/>
              </a:rPr>
              <a:t>up</a:t>
            </a:r>
            <a:r>
              <a:rPr sz="1400" spc="70" dirty="0">
                <a:latin typeface="Calibri"/>
                <a:cs typeface="Calibri"/>
              </a:rPr>
              <a:t> </a:t>
            </a:r>
            <a:r>
              <a:rPr sz="1400" spc="-25" dirty="0">
                <a:latin typeface="Calibri"/>
                <a:cs typeface="Calibri"/>
              </a:rPr>
              <a:t>of</a:t>
            </a:r>
            <a:endParaRPr sz="1400">
              <a:latin typeface="Calibri"/>
              <a:cs typeface="Calibri"/>
            </a:endParaRPr>
          </a:p>
          <a:p>
            <a:pPr marL="241300">
              <a:lnSpc>
                <a:spcPts val="1600"/>
              </a:lnSpc>
            </a:pPr>
            <a:r>
              <a:rPr sz="1400" spc="55" dirty="0">
                <a:latin typeface="Calibri"/>
                <a:cs typeface="Calibri"/>
              </a:rPr>
              <a:t>variables,</a:t>
            </a:r>
            <a:r>
              <a:rPr sz="1400" spc="10" dirty="0">
                <a:latin typeface="Calibri"/>
                <a:cs typeface="Calibri"/>
              </a:rPr>
              <a:t> </a:t>
            </a:r>
            <a:r>
              <a:rPr sz="1400" spc="70" dirty="0">
                <a:latin typeface="Calibri"/>
                <a:cs typeface="Calibri"/>
              </a:rPr>
              <a:t>representing</a:t>
            </a:r>
            <a:r>
              <a:rPr sz="1400" spc="15" dirty="0">
                <a:latin typeface="Calibri"/>
                <a:cs typeface="Calibri"/>
              </a:rPr>
              <a:t> </a:t>
            </a:r>
            <a:r>
              <a:rPr sz="1400" spc="50" dirty="0">
                <a:latin typeface="Calibri"/>
                <a:cs typeface="Calibri"/>
              </a:rPr>
              <a:t>the</a:t>
            </a:r>
            <a:r>
              <a:rPr sz="1400" spc="30" dirty="0">
                <a:latin typeface="Calibri"/>
                <a:cs typeface="Calibri"/>
              </a:rPr>
              <a:t> </a:t>
            </a:r>
            <a:r>
              <a:rPr sz="1400" spc="50" dirty="0">
                <a:latin typeface="Calibri"/>
                <a:cs typeface="Calibri"/>
              </a:rPr>
              <a:t>characteristics</a:t>
            </a:r>
            <a:r>
              <a:rPr sz="1400" spc="15" dirty="0">
                <a:latin typeface="Calibri"/>
                <a:cs typeface="Calibri"/>
              </a:rPr>
              <a:t> </a:t>
            </a:r>
            <a:r>
              <a:rPr sz="1400" dirty="0">
                <a:latin typeface="Calibri"/>
                <a:cs typeface="Calibri"/>
              </a:rPr>
              <a:t>of</a:t>
            </a:r>
            <a:r>
              <a:rPr sz="1400" spc="75" dirty="0">
                <a:latin typeface="Calibri"/>
                <a:cs typeface="Calibri"/>
              </a:rPr>
              <a:t> </a:t>
            </a:r>
            <a:r>
              <a:rPr sz="1400" spc="70" dirty="0">
                <a:latin typeface="Calibri"/>
                <a:cs typeface="Calibri"/>
              </a:rPr>
              <a:t>a</a:t>
            </a:r>
            <a:r>
              <a:rPr sz="1400" spc="55" dirty="0">
                <a:latin typeface="Calibri"/>
                <a:cs typeface="Calibri"/>
              </a:rPr>
              <a:t> </a:t>
            </a:r>
            <a:r>
              <a:rPr sz="1400" spc="85" dirty="0">
                <a:latin typeface="Calibri"/>
                <a:cs typeface="Calibri"/>
              </a:rPr>
              <a:t>person</a:t>
            </a:r>
            <a:r>
              <a:rPr sz="1400" spc="40" dirty="0">
                <a:latin typeface="Calibri"/>
                <a:cs typeface="Calibri"/>
              </a:rPr>
              <a:t> </a:t>
            </a:r>
            <a:r>
              <a:rPr sz="1400" spc="100" dirty="0">
                <a:latin typeface="Calibri"/>
                <a:cs typeface="Calibri"/>
              </a:rPr>
              <a:t>(Age,</a:t>
            </a:r>
            <a:r>
              <a:rPr sz="1400" spc="-5" dirty="0">
                <a:latin typeface="Calibri"/>
                <a:cs typeface="Calibri"/>
              </a:rPr>
              <a:t> </a:t>
            </a:r>
            <a:r>
              <a:rPr sz="1400" spc="55" dirty="0">
                <a:latin typeface="Calibri"/>
                <a:cs typeface="Calibri"/>
              </a:rPr>
              <a:t>Height).</a:t>
            </a:r>
            <a:endParaRPr sz="1400">
              <a:latin typeface="Calibri"/>
              <a:cs typeface="Calibri"/>
            </a:endParaRPr>
          </a:p>
          <a:p>
            <a:pPr marL="241300" marR="5080" indent="-228600">
              <a:lnSpc>
                <a:spcPts val="1510"/>
              </a:lnSpc>
              <a:spcBef>
                <a:spcPts val="1019"/>
              </a:spcBef>
              <a:buFont typeface="Arial"/>
              <a:buChar char="•"/>
              <a:tabLst>
                <a:tab pos="241300" algn="l"/>
              </a:tabLst>
            </a:pPr>
            <a:r>
              <a:rPr sz="1400" spc="65" dirty="0">
                <a:latin typeface="Calibri"/>
                <a:cs typeface="Calibri"/>
              </a:rPr>
              <a:t>You </a:t>
            </a:r>
            <a:r>
              <a:rPr sz="1400" spc="80" dirty="0">
                <a:latin typeface="Calibri"/>
                <a:cs typeface="Calibri"/>
              </a:rPr>
              <a:t>can</a:t>
            </a:r>
            <a:r>
              <a:rPr sz="1400" spc="75" dirty="0">
                <a:latin typeface="Calibri"/>
                <a:cs typeface="Calibri"/>
              </a:rPr>
              <a:t> </a:t>
            </a:r>
            <a:r>
              <a:rPr sz="1400" spc="65" dirty="0">
                <a:latin typeface="Calibri"/>
                <a:cs typeface="Calibri"/>
              </a:rPr>
              <a:t>ask</a:t>
            </a:r>
            <a:r>
              <a:rPr sz="1400" spc="85" dirty="0">
                <a:latin typeface="Calibri"/>
                <a:cs typeface="Calibri"/>
              </a:rPr>
              <a:t> </a:t>
            </a:r>
            <a:r>
              <a:rPr sz="1400" spc="10" dirty="0">
                <a:latin typeface="Calibri"/>
                <a:cs typeface="Calibri"/>
              </a:rPr>
              <a:t>the</a:t>
            </a:r>
            <a:r>
              <a:rPr sz="1400" spc="65" dirty="0">
                <a:latin typeface="Calibri"/>
                <a:cs typeface="Calibri"/>
              </a:rPr>
              <a:t> </a:t>
            </a:r>
            <a:r>
              <a:rPr sz="1400" spc="10" dirty="0">
                <a:latin typeface="Calibri"/>
                <a:cs typeface="Calibri"/>
              </a:rPr>
              <a:t>Statistics</a:t>
            </a:r>
            <a:r>
              <a:rPr sz="1400" spc="65" dirty="0">
                <a:latin typeface="Calibri"/>
                <a:cs typeface="Calibri"/>
              </a:rPr>
              <a:t> </a:t>
            </a:r>
            <a:r>
              <a:rPr sz="1400" spc="70" dirty="0">
                <a:latin typeface="Calibri"/>
                <a:cs typeface="Calibri"/>
              </a:rPr>
              <a:t>Department</a:t>
            </a:r>
            <a:r>
              <a:rPr sz="1400" spc="35" dirty="0">
                <a:latin typeface="Calibri"/>
                <a:cs typeface="Calibri"/>
              </a:rPr>
              <a:t> </a:t>
            </a:r>
            <a:r>
              <a:rPr sz="1400" spc="10" dirty="0">
                <a:latin typeface="Calibri"/>
                <a:cs typeface="Calibri"/>
              </a:rPr>
              <a:t>of</a:t>
            </a:r>
            <a:r>
              <a:rPr sz="1400" spc="105" dirty="0">
                <a:latin typeface="Calibri"/>
                <a:cs typeface="Calibri"/>
              </a:rPr>
              <a:t> </a:t>
            </a:r>
            <a:r>
              <a:rPr sz="1400" spc="50" dirty="0">
                <a:latin typeface="Calibri"/>
                <a:cs typeface="Calibri"/>
              </a:rPr>
              <a:t>the</a:t>
            </a:r>
            <a:r>
              <a:rPr sz="1400" spc="60" dirty="0">
                <a:latin typeface="Calibri"/>
                <a:cs typeface="Calibri"/>
              </a:rPr>
              <a:t> </a:t>
            </a:r>
            <a:r>
              <a:rPr sz="1400" spc="80" dirty="0">
                <a:latin typeface="Calibri"/>
                <a:cs typeface="Calibri"/>
              </a:rPr>
              <a:t>Government</a:t>
            </a:r>
            <a:r>
              <a:rPr sz="1400" spc="50" dirty="0">
                <a:latin typeface="Calibri"/>
                <a:cs typeface="Calibri"/>
              </a:rPr>
              <a:t> </a:t>
            </a:r>
            <a:r>
              <a:rPr sz="1400" spc="10" dirty="0">
                <a:latin typeface="Calibri"/>
                <a:cs typeface="Calibri"/>
              </a:rPr>
              <a:t>to</a:t>
            </a:r>
            <a:r>
              <a:rPr sz="1400" spc="70" dirty="0">
                <a:latin typeface="Calibri"/>
                <a:cs typeface="Calibri"/>
              </a:rPr>
              <a:t> </a:t>
            </a:r>
            <a:r>
              <a:rPr sz="1400" spc="95" dirty="0">
                <a:latin typeface="Calibri"/>
                <a:cs typeface="Calibri"/>
              </a:rPr>
              <a:t>give</a:t>
            </a:r>
            <a:r>
              <a:rPr sz="1400" spc="80" dirty="0">
                <a:latin typeface="Calibri"/>
                <a:cs typeface="Calibri"/>
              </a:rPr>
              <a:t> </a:t>
            </a:r>
            <a:r>
              <a:rPr sz="1400" spc="70" dirty="0">
                <a:latin typeface="Calibri"/>
                <a:cs typeface="Calibri"/>
              </a:rPr>
              <a:t>you</a:t>
            </a:r>
            <a:r>
              <a:rPr sz="1400" spc="75" dirty="0">
                <a:latin typeface="Calibri"/>
                <a:cs typeface="Calibri"/>
              </a:rPr>
              <a:t> </a:t>
            </a:r>
            <a:r>
              <a:rPr sz="1400" spc="10" dirty="0">
                <a:latin typeface="Calibri"/>
                <a:cs typeface="Calibri"/>
              </a:rPr>
              <a:t>statistics</a:t>
            </a:r>
            <a:r>
              <a:rPr sz="1400" spc="65" dirty="0">
                <a:latin typeface="Calibri"/>
                <a:cs typeface="Calibri"/>
              </a:rPr>
              <a:t> </a:t>
            </a:r>
            <a:r>
              <a:rPr sz="1400" spc="70" dirty="0">
                <a:latin typeface="Calibri"/>
                <a:cs typeface="Calibri"/>
              </a:rPr>
              <a:t>about</a:t>
            </a:r>
            <a:r>
              <a:rPr sz="1400" spc="50" dirty="0">
                <a:latin typeface="Calibri"/>
                <a:cs typeface="Calibri"/>
              </a:rPr>
              <a:t> the</a:t>
            </a:r>
            <a:r>
              <a:rPr sz="1400" spc="60" dirty="0">
                <a:latin typeface="Calibri"/>
                <a:cs typeface="Calibri"/>
              </a:rPr>
              <a:t> </a:t>
            </a:r>
            <a:r>
              <a:rPr sz="1400" spc="130" dirty="0">
                <a:latin typeface="Calibri"/>
                <a:cs typeface="Calibri"/>
              </a:rPr>
              <a:t>age</a:t>
            </a:r>
            <a:r>
              <a:rPr sz="1400" spc="85" dirty="0">
                <a:latin typeface="Calibri"/>
                <a:cs typeface="Calibri"/>
              </a:rPr>
              <a:t> </a:t>
            </a:r>
            <a:r>
              <a:rPr sz="1400" spc="90" dirty="0">
                <a:latin typeface="Calibri"/>
                <a:cs typeface="Calibri"/>
              </a:rPr>
              <a:t>and</a:t>
            </a:r>
            <a:r>
              <a:rPr sz="1400" spc="65" dirty="0">
                <a:latin typeface="Calibri"/>
                <a:cs typeface="Calibri"/>
              </a:rPr>
              <a:t> </a:t>
            </a:r>
            <a:r>
              <a:rPr sz="1400" spc="50" dirty="0">
                <a:latin typeface="Calibri"/>
                <a:cs typeface="Calibri"/>
              </a:rPr>
              <a:t>the</a:t>
            </a:r>
            <a:r>
              <a:rPr sz="1400" spc="60" dirty="0">
                <a:latin typeface="Calibri"/>
                <a:cs typeface="Calibri"/>
              </a:rPr>
              <a:t> </a:t>
            </a:r>
            <a:r>
              <a:rPr sz="1400" spc="75" dirty="0">
                <a:latin typeface="Calibri"/>
                <a:cs typeface="Calibri"/>
              </a:rPr>
              <a:t>height</a:t>
            </a:r>
            <a:r>
              <a:rPr sz="1400" spc="60" dirty="0">
                <a:latin typeface="Calibri"/>
                <a:cs typeface="Calibri"/>
              </a:rPr>
              <a:t> </a:t>
            </a:r>
            <a:r>
              <a:rPr sz="1400" spc="10" dirty="0">
                <a:latin typeface="Calibri"/>
                <a:cs typeface="Calibri"/>
              </a:rPr>
              <a:t>of</a:t>
            </a:r>
            <a:r>
              <a:rPr sz="1400" spc="105" dirty="0">
                <a:latin typeface="Calibri"/>
                <a:cs typeface="Calibri"/>
              </a:rPr>
              <a:t> </a:t>
            </a:r>
            <a:r>
              <a:rPr sz="1400" spc="25" dirty="0">
                <a:latin typeface="Calibri"/>
                <a:cs typeface="Calibri"/>
              </a:rPr>
              <a:t>the </a:t>
            </a:r>
            <a:r>
              <a:rPr sz="1400" spc="70" dirty="0">
                <a:latin typeface="Calibri"/>
                <a:cs typeface="Calibri"/>
              </a:rPr>
              <a:t>population</a:t>
            </a:r>
            <a:r>
              <a:rPr sz="1400" spc="30" dirty="0">
                <a:latin typeface="Calibri"/>
                <a:cs typeface="Calibri"/>
              </a:rPr>
              <a:t> </a:t>
            </a:r>
            <a:r>
              <a:rPr sz="1400" spc="90" dirty="0">
                <a:latin typeface="Calibri"/>
                <a:cs typeface="Calibri"/>
              </a:rPr>
              <a:t>and</a:t>
            </a:r>
            <a:r>
              <a:rPr sz="1400" spc="45" dirty="0">
                <a:latin typeface="Calibri"/>
                <a:cs typeface="Calibri"/>
              </a:rPr>
              <a:t> </a:t>
            </a:r>
            <a:r>
              <a:rPr sz="1400" spc="50" dirty="0">
                <a:latin typeface="Calibri"/>
                <a:cs typeface="Calibri"/>
              </a:rPr>
              <a:t>then</a:t>
            </a:r>
            <a:r>
              <a:rPr sz="1400" spc="15" dirty="0">
                <a:latin typeface="Calibri"/>
                <a:cs typeface="Calibri"/>
              </a:rPr>
              <a:t> </a:t>
            </a:r>
            <a:r>
              <a:rPr sz="1400" spc="85" dirty="0">
                <a:latin typeface="Calibri"/>
                <a:cs typeface="Calibri"/>
              </a:rPr>
              <a:t>sample</a:t>
            </a:r>
            <a:r>
              <a:rPr sz="1400" spc="50" dirty="0">
                <a:latin typeface="Calibri"/>
                <a:cs typeface="Calibri"/>
              </a:rPr>
              <a:t> from</a:t>
            </a:r>
            <a:r>
              <a:rPr sz="1400" spc="25" dirty="0">
                <a:latin typeface="Calibri"/>
                <a:cs typeface="Calibri"/>
              </a:rPr>
              <a:t> </a:t>
            </a:r>
            <a:r>
              <a:rPr sz="1400" spc="60" dirty="0">
                <a:latin typeface="Calibri"/>
                <a:cs typeface="Calibri"/>
              </a:rPr>
              <a:t>these</a:t>
            </a:r>
            <a:r>
              <a:rPr sz="1400" spc="25" dirty="0">
                <a:latin typeface="Calibri"/>
                <a:cs typeface="Calibri"/>
              </a:rPr>
              <a:t> </a:t>
            </a:r>
            <a:r>
              <a:rPr sz="1400" spc="40" dirty="0">
                <a:latin typeface="Calibri"/>
                <a:cs typeface="Calibri"/>
              </a:rPr>
              <a:t>distributions.</a:t>
            </a:r>
            <a:endParaRPr sz="1400">
              <a:latin typeface="Calibri"/>
              <a:cs typeface="Calibri"/>
            </a:endParaRPr>
          </a:p>
        </p:txBody>
      </p:sp>
      <p:pic>
        <p:nvPicPr>
          <p:cNvPr id="4" name="object 4"/>
          <p:cNvPicPr/>
          <p:nvPr/>
        </p:nvPicPr>
        <p:blipFill>
          <a:blip r:embed="rId2" cstate="print"/>
          <a:stretch>
            <a:fillRect/>
          </a:stretch>
        </p:blipFill>
        <p:spPr>
          <a:xfrm>
            <a:off x="1310639" y="3031235"/>
            <a:ext cx="3453384" cy="1037844"/>
          </a:xfrm>
          <a:prstGeom prst="rect">
            <a:avLst/>
          </a:prstGeom>
        </p:spPr>
      </p:pic>
      <p:pic>
        <p:nvPicPr>
          <p:cNvPr id="5" name="object 5"/>
          <p:cNvPicPr/>
          <p:nvPr/>
        </p:nvPicPr>
        <p:blipFill>
          <a:blip r:embed="rId3" cstate="print"/>
          <a:stretch>
            <a:fillRect/>
          </a:stretch>
        </p:blipFill>
        <p:spPr>
          <a:xfrm>
            <a:off x="7065264" y="3035807"/>
            <a:ext cx="3224783" cy="1033271"/>
          </a:xfrm>
          <a:prstGeom prst="rect">
            <a:avLst/>
          </a:prstGeom>
        </p:spPr>
      </p:pic>
      <p:sp>
        <p:nvSpPr>
          <p:cNvPr id="6" name="object 6"/>
          <p:cNvSpPr txBox="1"/>
          <p:nvPr/>
        </p:nvSpPr>
        <p:spPr>
          <a:xfrm>
            <a:off x="1207769" y="4090806"/>
            <a:ext cx="6302375" cy="2016125"/>
          </a:xfrm>
          <a:prstGeom prst="rect">
            <a:avLst/>
          </a:prstGeom>
        </p:spPr>
        <p:txBody>
          <a:bodyPr vert="horz" wrap="square" lIns="0" tIns="98425" rIns="0" bIns="0" rtlCol="0">
            <a:spAutoFit/>
          </a:bodyPr>
          <a:lstStyle/>
          <a:p>
            <a:pPr marL="1459230">
              <a:lnSpc>
                <a:spcPct val="100000"/>
              </a:lnSpc>
              <a:spcBef>
                <a:spcPts val="775"/>
              </a:spcBef>
            </a:pPr>
            <a:r>
              <a:rPr sz="1200" i="1" spc="95" dirty="0">
                <a:latin typeface="Calibri"/>
                <a:cs typeface="Calibri"/>
              </a:rPr>
              <a:t>Age</a:t>
            </a:r>
            <a:r>
              <a:rPr sz="1200" spc="95" dirty="0">
                <a:latin typeface="Calibri"/>
                <a:cs typeface="Calibri"/>
              </a:rPr>
              <a:t>:</a:t>
            </a:r>
            <a:r>
              <a:rPr sz="1200" spc="35" dirty="0">
                <a:latin typeface="Calibri"/>
                <a:cs typeface="Calibri"/>
              </a:rPr>
              <a:t> </a:t>
            </a:r>
            <a:r>
              <a:rPr sz="1200" b="1" spc="65" dirty="0">
                <a:latin typeface="Calibri"/>
                <a:cs typeface="Calibri"/>
              </a:rPr>
              <a:t>N</a:t>
            </a:r>
            <a:r>
              <a:rPr sz="1200" spc="65" dirty="0">
                <a:latin typeface="Calibri"/>
                <a:cs typeface="Calibri"/>
              </a:rPr>
              <a:t>(40,</a:t>
            </a:r>
            <a:r>
              <a:rPr sz="1200" spc="10" dirty="0">
                <a:latin typeface="Calibri"/>
                <a:cs typeface="Calibri"/>
              </a:rPr>
              <a:t> </a:t>
            </a:r>
            <a:r>
              <a:rPr sz="1200" spc="30" dirty="0">
                <a:latin typeface="Calibri"/>
                <a:cs typeface="Calibri"/>
              </a:rPr>
              <a:t>30</a:t>
            </a:r>
            <a:r>
              <a:rPr sz="1200" spc="44" baseline="24305" dirty="0">
                <a:latin typeface="Calibri"/>
                <a:cs typeface="Calibri"/>
              </a:rPr>
              <a:t>2</a:t>
            </a:r>
            <a:r>
              <a:rPr sz="1200" spc="30" dirty="0">
                <a:latin typeface="Calibri"/>
                <a:cs typeface="Calibri"/>
              </a:rPr>
              <a:t>)</a:t>
            </a:r>
            <a:endParaRPr sz="1200">
              <a:latin typeface="Calibri"/>
              <a:cs typeface="Calibri"/>
            </a:endParaRPr>
          </a:p>
          <a:p>
            <a:pPr marL="292100" marR="68580" indent="-228600">
              <a:lnSpc>
                <a:spcPts val="1510"/>
              </a:lnSpc>
              <a:spcBef>
                <a:spcPts val="990"/>
              </a:spcBef>
              <a:buFont typeface="Arial"/>
              <a:buChar char="•"/>
              <a:tabLst>
                <a:tab pos="292100" algn="l"/>
              </a:tabLst>
            </a:pPr>
            <a:r>
              <a:rPr sz="1400" spc="60" dirty="0">
                <a:latin typeface="Calibri"/>
                <a:cs typeface="Calibri"/>
              </a:rPr>
              <a:t>At</a:t>
            </a:r>
            <a:r>
              <a:rPr sz="1400" spc="40" dirty="0">
                <a:latin typeface="Calibri"/>
                <a:cs typeface="Calibri"/>
              </a:rPr>
              <a:t> </a:t>
            </a:r>
            <a:r>
              <a:rPr sz="1400" dirty="0">
                <a:latin typeface="Calibri"/>
                <a:cs typeface="Calibri"/>
              </a:rPr>
              <a:t>first, </a:t>
            </a:r>
            <a:r>
              <a:rPr sz="1400" spc="75" dirty="0">
                <a:latin typeface="Calibri"/>
                <a:cs typeface="Calibri"/>
              </a:rPr>
              <a:t>you</a:t>
            </a:r>
            <a:r>
              <a:rPr sz="1400" spc="60" dirty="0">
                <a:latin typeface="Calibri"/>
                <a:cs typeface="Calibri"/>
              </a:rPr>
              <a:t> </a:t>
            </a:r>
            <a:r>
              <a:rPr sz="1400" spc="70" dirty="0">
                <a:latin typeface="Calibri"/>
                <a:cs typeface="Calibri"/>
              </a:rPr>
              <a:t>may </a:t>
            </a:r>
            <a:r>
              <a:rPr sz="1400" spc="85" dirty="0">
                <a:latin typeface="Calibri"/>
                <a:cs typeface="Calibri"/>
              </a:rPr>
              <a:t>sample</a:t>
            </a:r>
            <a:r>
              <a:rPr sz="1400" spc="55" dirty="0">
                <a:latin typeface="Calibri"/>
                <a:cs typeface="Calibri"/>
              </a:rPr>
              <a:t> </a:t>
            </a:r>
            <a:r>
              <a:rPr sz="1400" spc="50" dirty="0">
                <a:latin typeface="Calibri"/>
                <a:cs typeface="Calibri"/>
              </a:rPr>
              <a:t>from</a:t>
            </a:r>
            <a:r>
              <a:rPr sz="1400" spc="45" dirty="0">
                <a:latin typeface="Calibri"/>
                <a:cs typeface="Calibri"/>
              </a:rPr>
              <a:t> </a:t>
            </a:r>
            <a:r>
              <a:rPr sz="1400" spc="80" dirty="0">
                <a:latin typeface="Calibri"/>
                <a:cs typeface="Calibri"/>
              </a:rPr>
              <a:t>each</a:t>
            </a:r>
            <a:r>
              <a:rPr sz="1400" spc="50" dirty="0">
                <a:latin typeface="Calibri"/>
                <a:cs typeface="Calibri"/>
              </a:rPr>
              <a:t> distribution </a:t>
            </a:r>
            <a:r>
              <a:rPr sz="1400" spc="70" dirty="0">
                <a:latin typeface="Calibri"/>
                <a:cs typeface="Calibri"/>
              </a:rPr>
              <a:t>independently</a:t>
            </a:r>
            <a:r>
              <a:rPr sz="1400" spc="30" dirty="0">
                <a:latin typeface="Calibri"/>
                <a:cs typeface="Calibri"/>
              </a:rPr>
              <a:t> </a:t>
            </a:r>
            <a:r>
              <a:rPr sz="1400" dirty="0">
                <a:latin typeface="Calibri"/>
                <a:cs typeface="Calibri"/>
              </a:rPr>
              <a:t>to</a:t>
            </a:r>
            <a:r>
              <a:rPr sz="1400" spc="40" dirty="0">
                <a:latin typeface="Calibri"/>
                <a:cs typeface="Calibri"/>
              </a:rPr>
              <a:t> </a:t>
            </a:r>
            <a:r>
              <a:rPr sz="1400" spc="50" dirty="0">
                <a:latin typeface="Calibri"/>
                <a:cs typeface="Calibri"/>
              </a:rPr>
              <a:t>create</a:t>
            </a:r>
            <a:r>
              <a:rPr sz="1400" spc="40" dirty="0">
                <a:latin typeface="Calibri"/>
                <a:cs typeface="Calibri"/>
              </a:rPr>
              <a:t> </a:t>
            </a:r>
            <a:r>
              <a:rPr sz="1400" spc="20" dirty="0">
                <a:latin typeface="Calibri"/>
                <a:cs typeface="Calibri"/>
              </a:rPr>
              <a:t>a </a:t>
            </a:r>
            <a:r>
              <a:rPr sz="1400" spc="50" dirty="0">
                <a:latin typeface="Calibri"/>
                <a:cs typeface="Calibri"/>
              </a:rPr>
              <a:t>fake</a:t>
            </a:r>
            <a:r>
              <a:rPr sz="1400" spc="55" dirty="0">
                <a:latin typeface="Calibri"/>
                <a:cs typeface="Calibri"/>
              </a:rPr>
              <a:t> </a:t>
            </a:r>
            <a:r>
              <a:rPr sz="1400" spc="10" dirty="0">
                <a:latin typeface="Calibri"/>
                <a:cs typeface="Calibri"/>
              </a:rPr>
              <a:t>identity,</a:t>
            </a:r>
            <a:r>
              <a:rPr sz="1400" dirty="0">
                <a:latin typeface="Calibri"/>
                <a:cs typeface="Calibri"/>
              </a:rPr>
              <a:t> </a:t>
            </a:r>
            <a:r>
              <a:rPr sz="1400" spc="60" dirty="0">
                <a:latin typeface="Calibri"/>
                <a:cs typeface="Calibri"/>
              </a:rPr>
              <a:t>but</a:t>
            </a:r>
            <a:r>
              <a:rPr sz="1400" spc="40" dirty="0">
                <a:latin typeface="Calibri"/>
                <a:cs typeface="Calibri"/>
              </a:rPr>
              <a:t> </a:t>
            </a:r>
            <a:r>
              <a:rPr sz="1400" spc="10" dirty="0">
                <a:latin typeface="Calibri"/>
                <a:cs typeface="Calibri"/>
              </a:rPr>
              <a:t>that</a:t>
            </a:r>
            <a:r>
              <a:rPr sz="1400" spc="55" dirty="0">
                <a:latin typeface="Calibri"/>
                <a:cs typeface="Calibri"/>
              </a:rPr>
              <a:t> </a:t>
            </a:r>
            <a:r>
              <a:rPr sz="1400" spc="75" dirty="0">
                <a:latin typeface="Calibri"/>
                <a:cs typeface="Calibri"/>
              </a:rPr>
              <a:t>would</a:t>
            </a:r>
            <a:r>
              <a:rPr sz="1400" spc="60" dirty="0">
                <a:latin typeface="Calibri"/>
                <a:cs typeface="Calibri"/>
              </a:rPr>
              <a:t> </a:t>
            </a:r>
            <a:r>
              <a:rPr sz="1400" spc="95" dirty="0">
                <a:latin typeface="Calibri"/>
                <a:cs typeface="Calibri"/>
              </a:rPr>
              <a:t>produce</a:t>
            </a:r>
            <a:r>
              <a:rPr sz="1400" spc="40" dirty="0">
                <a:latin typeface="Calibri"/>
                <a:cs typeface="Calibri"/>
              </a:rPr>
              <a:t> </a:t>
            </a:r>
            <a:r>
              <a:rPr sz="1400" spc="70" dirty="0">
                <a:latin typeface="Calibri"/>
                <a:cs typeface="Calibri"/>
              </a:rPr>
              <a:t>unreasonable</a:t>
            </a:r>
            <a:r>
              <a:rPr sz="1400" spc="45" dirty="0">
                <a:latin typeface="Calibri"/>
                <a:cs typeface="Calibri"/>
              </a:rPr>
              <a:t> </a:t>
            </a:r>
            <a:r>
              <a:rPr sz="1400" spc="60" dirty="0">
                <a:latin typeface="Calibri"/>
                <a:cs typeface="Calibri"/>
              </a:rPr>
              <a:t>pairs</a:t>
            </a:r>
            <a:r>
              <a:rPr sz="1400" spc="80" dirty="0">
                <a:latin typeface="Calibri"/>
                <a:cs typeface="Calibri"/>
              </a:rPr>
              <a:t> </a:t>
            </a:r>
            <a:r>
              <a:rPr sz="1400" spc="10" dirty="0">
                <a:latin typeface="Calibri"/>
                <a:cs typeface="Calibri"/>
              </a:rPr>
              <a:t>of</a:t>
            </a:r>
            <a:r>
              <a:rPr sz="1400" spc="100" dirty="0">
                <a:latin typeface="Calibri"/>
                <a:cs typeface="Calibri"/>
              </a:rPr>
              <a:t> (Age,</a:t>
            </a:r>
            <a:r>
              <a:rPr sz="1400" spc="10" dirty="0">
                <a:latin typeface="Calibri"/>
                <a:cs typeface="Calibri"/>
              </a:rPr>
              <a:t> </a:t>
            </a:r>
            <a:r>
              <a:rPr sz="1400" spc="55" dirty="0">
                <a:latin typeface="Calibri"/>
                <a:cs typeface="Calibri"/>
              </a:rPr>
              <a:t>Height).</a:t>
            </a:r>
            <a:endParaRPr sz="1400">
              <a:latin typeface="Calibri"/>
              <a:cs typeface="Calibri"/>
            </a:endParaRPr>
          </a:p>
          <a:p>
            <a:pPr marL="292100" marR="425450" indent="-228600">
              <a:lnSpc>
                <a:spcPts val="1510"/>
              </a:lnSpc>
              <a:spcBef>
                <a:spcPts val="1000"/>
              </a:spcBef>
              <a:buFont typeface="Arial"/>
              <a:buChar char="•"/>
              <a:tabLst>
                <a:tab pos="292100" algn="l"/>
              </a:tabLst>
            </a:pPr>
            <a:r>
              <a:rPr sz="1400" spc="20" dirty="0">
                <a:latin typeface="Calibri"/>
                <a:cs typeface="Calibri"/>
              </a:rPr>
              <a:t>To</a:t>
            </a:r>
            <a:r>
              <a:rPr sz="1400" spc="50" dirty="0">
                <a:latin typeface="Calibri"/>
                <a:cs typeface="Calibri"/>
              </a:rPr>
              <a:t> </a:t>
            </a:r>
            <a:r>
              <a:rPr sz="1400" spc="75" dirty="0">
                <a:latin typeface="Calibri"/>
                <a:cs typeface="Calibri"/>
              </a:rPr>
              <a:t>generate</a:t>
            </a:r>
            <a:r>
              <a:rPr sz="1400" spc="45" dirty="0">
                <a:latin typeface="Calibri"/>
                <a:cs typeface="Calibri"/>
              </a:rPr>
              <a:t> </a:t>
            </a:r>
            <a:r>
              <a:rPr sz="1400" spc="50" dirty="0">
                <a:latin typeface="Calibri"/>
                <a:cs typeface="Calibri"/>
              </a:rPr>
              <a:t>fake</a:t>
            </a:r>
            <a:r>
              <a:rPr sz="1400" spc="60" dirty="0">
                <a:latin typeface="Calibri"/>
                <a:cs typeface="Calibri"/>
              </a:rPr>
              <a:t> </a:t>
            </a:r>
            <a:r>
              <a:rPr sz="1400" spc="20" dirty="0">
                <a:latin typeface="Calibri"/>
                <a:cs typeface="Calibri"/>
              </a:rPr>
              <a:t>identities</a:t>
            </a:r>
            <a:r>
              <a:rPr sz="1400" spc="45" dirty="0">
                <a:latin typeface="Calibri"/>
                <a:cs typeface="Calibri"/>
              </a:rPr>
              <a:t> </a:t>
            </a:r>
            <a:r>
              <a:rPr sz="1400" spc="20" dirty="0">
                <a:latin typeface="Calibri"/>
                <a:cs typeface="Calibri"/>
              </a:rPr>
              <a:t>that</a:t>
            </a:r>
            <a:r>
              <a:rPr sz="1400" spc="55" dirty="0">
                <a:latin typeface="Calibri"/>
                <a:cs typeface="Calibri"/>
              </a:rPr>
              <a:t> </a:t>
            </a:r>
            <a:r>
              <a:rPr sz="1400" spc="80" dirty="0">
                <a:latin typeface="Calibri"/>
                <a:cs typeface="Calibri"/>
              </a:rPr>
              <a:t>make</a:t>
            </a:r>
            <a:r>
              <a:rPr sz="1400" spc="75" dirty="0">
                <a:latin typeface="Calibri"/>
                <a:cs typeface="Calibri"/>
              </a:rPr>
              <a:t> </a:t>
            </a:r>
            <a:r>
              <a:rPr sz="1400" spc="70" dirty="0">
                <a:latin typeface="Calibri"/>
                <a:cs typeface="Calibri"/>
              </a:rPr>
              <a:t>sense,</a:t>
            </a:r>
            <a:r>
              <a:rPr sz="1400" spc="15" dirty="0">
                <a:latin typeface="Calibri"/>
                <a:cs typeface="Calibri"/>
              </a:rPr>
              <a:t> </a:t>
            </a:r>
            <a:r>
              <a:rPr sz="1400" spc="75" dirty="0">
                <a:latin typeface="Calibri"/>
                <a:cs typeface="Calibri"/>
              </a:rPr>
              <a:t>you </a:t>
            </a:r>
            <a:r>
              <a:rPr sz="1400" spc="100" dirty="0">
                <a:latin typeface="Calibri"/>
                <a:cs typeface="Calibri"/>
              </a:rPr>
              <a:t>need</a:t>
            </a:r>
            <a:r>
              <a:rPr sz="1400" spc="50" dirty="0">
                <a:latin typeface="Calibri"/>
                <a:cs typeface="Calibri"/>
              </a:rPr>
              <a:t> the</a:t>
            </a:r>
            <a:r>
              <a:rPr sz="1400" spc="60" dirty="0">
                <a:latin typeface="Calibri"/>
                <a:cs typeface="Calibri"/>
              </a:rPr>
              <a:t> </a:t>
            </a:r>
            <a:r>
              <a:rPr sz="1400" b="1" spc="65" dirty="0">
                <a:latin typeface="Calibri"/>
                <a:cs typeface="Calibri"/>
              </a:rPr>
              <a:t>joint </a:t>
            </a:r>
            <a:r>
              <a:rPr sz="1400" b="1" spc="80" dirty="0">
                <a:latin typeface="Calibri"/>
                <a:cs typeface="Calibri"/>
              </a:rPr>
              <a:t>distribution</a:t>
            </a:r>
            <a:r>
              <a:rPr sz="1400" spc="80" dirty="0">
                <a:latin typeface="Calibri"/>
                <a:cs typeface="Calibri"/>
              </a:rPr>
              <a:t>,</a:t>
            </a:r>
            <a:r>
              <a:rPr sz="1400" spc="-35" dirty="0">
                <a:latin typeface="Calibri"/>
                <a:cs typeface="Calibri"/>
              </a:rPr>
              <a:t> </a:t>
            </a:r>
            <a:r>
              <a:rPr sz="1400" spc="50" dirty="0">
                <a:latin typeface="Calibri"/>
                <a:cs typeface="Calibri"/>
              </a:rPr>
              <a:t>otherwise</a:t>
            </a:r>
            <a:r>
              <a:rPr sz="1400" spc="30" dirty="0">
                <a:latin typeface="Calibri"/>
                <a:cs typeface="Calibri"/>
              </a:rPr>
              <a:t> </a:t>
            </a:r>
            <a:r>
              <a:rPr sz="1400" spc="75" dirty="0">
                <a:latin typeface="Calibri"/>
                <a:cs typeface="Calibri"/>
              </a:rPr>
              <a:t>you</a:t>
            </a:r>
            <a:r>
              <a:rPr sz="1400" spc="50" dirty="0">
                <a:latin typeface="Calibri"/>
                <a:cs typeface="Calibri"/>
              </a:rPr>
              <a:t> </a:t>
            </a:r>
            <a:r>
              <a:rPr sz="1400" spc="70" dirty="0">
                <a:latin typeface="Calibri"/>
                <a:cs typeface="Calibri"/>
              </a:rPr>
              <a:t>may</a:t>
            </a:r>
            <a:r>
              <a:rPr sz="1400" spc="60" dirty="0">
                <a:latin typeface="Calibri"/>
                <a:cs typeface="Calibri"/>
              </a:rPr>
              <a:t> </a:t>
            </a:r>
            <a:r>
              <a:rPr sz="1400" spc="105" dirty="0">
                <a:latin typeface="Calibri"/>
                <a:cs typeface="Calibri"/>
              </a:rPr>
              <a:t>end</a:t>
            </a:r>
            <a:r>
              <a:rPr sz="1400" spc="40" dirty="0">
                <a:latin typeface="Calibri"/>
                <a:cs typeface="Calibri"/>
              </a:rPr>
              <a:t> </a:t>
            </a:r>
            <a:r>
              <a:rPr sz="1400" spc="110" dirty="0">
                <a:latin typeface="Calibri"/>
                <a:cs typeface="Calibri"/>
              </a:rPr>
              <a:t>up</a:t>
            </a:r>
            <a:r>
              <a:rPr sz="1400" spc="45" dirty="0">
                <a:latin typeface="Calibri"/>
                <a:cs typeface="Calibri"/>
              </a:rPr>
              <a:t> </a:t>
            </a:r>
            <a:r>
              <a:rPr sz="1400" dirty="0">
                <a:latin typeface="Calibri"/>
                <a:cs typeface="Calibri"/>
              </a:rPr>
              <a:t>with</a:t>
            </a:r>
            <a:r>
              <a:rPr sz="1400" spc="45" dirty="0">
                <a:latin typeface="Calibri"/>
                <a:cs typeface="Calibri"/>
              </a:rPr>
              <a:t> </a:t>
            </a:r>
            <a:r>
              <a:rPr sz="1400" spc="65" dirty="0">
                <a:latin typeface="Calibri"/>
                <a:cs typeface="Calibri"/>
              </a:rPr>
              <a:t>an</a:t>
            </a:r>
            <a:r>
              <a:rPr sz="1400" spc="50" dirty="0">
                <a:latin typeface="Calibri"/>
                <a:cs typeface="Calibri"/>
              </a:rPr>
              <a:t> </a:t>
            </a:r>
            <a:r>
              <a:rPr sz="1400" spc="70" dirty="0">
                <a:latin typeface="Calibri"/>
                <a:cs typeface="Calibri"/>
              </a:rPr>
              <a:t>unreasonable</a:t>
            </a:r>
            <a:r>
              <a:rPr sz="1400" spc="40" dirty="0">
                <a:latin typeface="Calibri"/>
                <a:cs typeface="Calibri"/>
              </a:rPr>
              <a:t> </a:t>
            </a:r>
            <a:r>
              <a:rPr sz="1400" spc="60" dirty="0">
                <a:latin typeface="Calibri"/>
                <a:cs typeface="Calibri"/>
              </a:rPr>
              <a:t>pair</a:t>
            </a:r>
            <a:r>
              <a:rPr sz="1400" spc="50" dirty="0">
                <a:latin typeface="Calibri"/>
                <a:cs typeface="Calibri"/>
              </a:rPr>
              <a:t> </a:t>
            </a:r>
            <a:r>
              <a:rPr sz="1400" spc="-25" dirty="0">
                <a:latin typeface="Calibri"/>
                <a:cs typeface="Calibri"/>
              </a:rPr>
              <a:t>of </a:t>
            </a:r>
            <a:r>
              <a:rPr sz="1400" spc="100" dirty="0">
                <a:latin typeface="Calibri"/>
                <a:cs typeface="Calibri"/>
              </a:rPr>
              <a:t>(Age,</a:t>
            </a:r>
            <a:r>
              <a:rPr sz="1400" spc="-20" dirty="0">
                <a:latin typeface="Calibri"/>
                <a:cs typeface="Calibri"/>
              </a:rPr>
              <a:t> </a:t>
            </a:r>
            <a:r>
              <a:rPr sz="1400" spc="60" dirty="0">
                <a:latin typeface="Calibri"/>
                <a:cs typeface="Calibri"/>
              </a:rPr>
              <a:t>Height)</a:t>
            </a:r>
            <a:endParaRPr sz="1400">
              <a:latin typeface="Calibri"/>
              <a:cs typeface="Calibri"/>
            </a:endParaRPr>
          </a:p>
          <a:p>
            <a:pPr marL="291465" indent="-227965">
              <a:lnSpc>
                <a:spcPts val="1595"/>
              </a:lnSpc>
              <a:spcBef>
                <a:spcPts val="825"/>
              </a:spcBef>
              <a:buFont typeface="Arial"/>
              <a:buChar char="•"/>
              <a:tabLst>
                <a:tab pos="291465" algn="l"/>
              </a:tabLst>
            </a:pPr>
            <a:r>
              <a:rPr sz="1400" spc="80" dirty="0">
                <a:latin typeface="Calibri"/>
                <a:cs typeface="Calibri"/>
              </a:rPr>
              <a:t>We</a:t>
            </a:r>
            <a:r>
              <a:rPr sz="1400" spc="45" dirty="0">
                <a:latin typeface="Calibri"/>
                <a:cs typeface="Calibri"/>
              </a:rPr>
              <a:t> </a:t>
            </a:r>
            <a:r>
              <a:rPr sz="1400" spc="80" dirty="0">
                <a:latin typeface="Calibri"/>
                <a:cs typeface="Calibri"/>
              </a:rPr>
              <a:t>can</a:t>
            </a:r>
            <a:r>
              <a:rPr sz="1400" spc="60" dirty="0">
                <a:latin typeface="Calibri"/>
                <a:cs typeface="Calibri"/>
              </a:rPr>
              <a:t> </a:t>
            </a:r>
            <a:r>
              <a:rPr sz="1400" spc="65" dirty="0">
                <a:latin typeface="Calibri"/>
                <a:cs typeface="Calibri"/>
              </a:rPr>
              <a:t>also</a:t>
            </a:r>
            <a:r>
              <a:rPr sz="1400" spc="60" dirty="0">
                <a:latin typeface="Calibri"/>
                <a:cs typeface="Calibri"/>
              </a:rPr>
              <a:t> </a:t>
            </a:r>
            <a:r>
              <a:rPr sz="1400" spc="50" dirty="0">
                <a:latin typeface="Calibri"/>
                <a:cs typeface="Calibri"/>
              </a:rPr>
              <a:t>evaluate</a:t>
            </a:r>
            <a:r>
              <a:rPr sz="1400" spc="60" dirty="0">
                <a:latin typeface="Calibri"/>
                <a:cs typeface="Calibri"/>
              </a:rPr>
              <a:t> probabilities</a:t>
            </a:r>
            <a:r>
              <a:rPr sz="1400" spc="20" dirty="0">
                <a:latin typeface="Calibri"/>
                <a:cs typeface="Calibri"/>
              </a:rPr>
              <a:t> </a:t>
            </a:r>
            <a:r>
              <a:rPr sz="1400" spc="90" dirty="0">
                <a:latin typeface="Calibri"/>
                <a:cs typeface="Calibri"/>
              </a:rPr>
              <a:t>on</a:t>
            </a:r>
            <a:r>
              <a:rPr sz="1400" spc="60" dirty="0">
                <a:latin typeface="Calibri"/>
                <a:cs typeface="Calibri"/>
              </a:rPr>
              <a:t> </a:t>
            </a:r>
            <a:r>
              <a:rPr sz="1400" spc="90" dirty="0">
                <a:latin typeface="Calibri"/>
                <a:cs typeface="Calibri"/>
              </a:rPr>
              <a:t>one</a:t>
            </a:r>
            <a:r>
              <a:rPr sz="1400" spc="55" dirty="0">
                <a:latin typeface="Calibri"/>
                <a:cs typeface="Calibri"/>
              </a:rPr>
              <a:t> </a:t>
            </a:r>
            <a:r>
              <a:rPr sz="1400" dirty="0">
                <a:latin typeface="Calibri"/>
                <a:cs typeface="Calibri"/>
              </a:rPr>
              <a:t>of</a:t>
            </a:r>
            <a:r>
              <a:rPr sz="1400" spc="85" dirty="0">
                <a:latin typeface="Calibri"/>
                <a:cs typeface="Calibri"/>
              </a:rPr>
              <a:t> </a:t>
            </a:r>
            <a:r>
              <a:rPr sz="1400" spc="50" dirty="0">
                <a:latin typeface="Calibri"/>
                <a:cs typeface="Calibri"/>
              </a:rPr>
              <a:t>the</a:t>
            </a:r>
            <a:r>
              <a:rPr sz="1400" spc="45" dirty="0">
                <a:latin typeface="Calibri"/>
                <a:cs typeface="Calibri"/>
              </a:rPr>
              <a:t> </a:t>
            </a:r>
            <a:r>
              <a:rPr sz="1400" dirty="0">
                <a:latin typeface="Calibri"/>
                <a:cs typeface="Calibri"/>
              </a:rPr>
              <a:t>two</a:t>
            </a:r>
            <a:r>
              <a:rPr sz="1400" spc="50" dirty="0">
                <a:latin typeface="Calibri"/>
                <a:cs typeface="Calibri"/>
              </a:rPr>
              <a:t> </a:t>
            </a:r>
            <a:r>
              <a:rPr sz="1400" spc="60" dirty="0">
                <a:latin typeface="Calibri"/>
                <a:cs typeface="Calibri"/>
              </a:rPr>
              <a:t>variables </a:t>
            </a:r>
            <a:r>
              <a:rPr sz="1400" spc="80" dirty="0">
                <a:latin typeface="Calibri"/>
                <a:cs typeface="Calibri"/>
              </a:rPr>
              <a:t>using</a:t>
            </a:r>
            <a:endParaRPr sz="1400">
              <a:latin typeface="Calibri"/>
              <a:cs typeface="Calibri"/>
            </a:endParaRPr>
          </a:p>
          <a:p>
            <a:pPr marL="292100">
              <a:lnSpc>
                <a:spcPts val="1595"/>
              </a:lnSpc>
            </a:pPr>
            <a:r>
              <a:rPr sz="1400" b="1" spc="100" dirty="0">
                <a:latin typeface="Calibri"/>
                <a:cs typeface="Calibri"/>
              </a:rPr>
              <a:t>conditional</a:t>
            </a:r>
            <a:r>
              <a:rPr sz="1400" b="1" dirty="0">
                <a:latin typeface="Calibri"/>
                <a:cs typeface="Calibri"/>
              </a:rPr>
              <a:t> </a:t>
            </a:r>
            <a:r>
              <a:rPr sz="1400" b="1" spc="100" dirty="0">
                <a:latin typeface="Calibri"/>
                <a:cs typeface="Calibri"/>
              </a:rPr>
              <a:t>probability</a:t>
            </a:r>
            <a:r>
              <a:rPr sz="1400" b="1" spc="10" dirty="0">
                <a:latin typeface="Calibri"/>
                <a:cs typeface="Calibri"/>
              </a:rPr>
              <a:t> </a:t>
            </a:r>
            <a:r>
              <a:rPr sz="1400" spc="60" dirty="0">
                <a:latin typeface="Calibri"/>
                <a:cs typeface="Calibri"/>
              </a:rPr>
              <a:t>and/or</a:t>
            </a:r>
            <a:r>
              <a:rPr sz="1400" spc="30" dirty="0">
                <a:latin typeface="Calibri"/>
                <a:cs typeface="Calibri"/>
              </a:rPr>
              <a:t> </a:t>
            </a:r>
            <a:r>
              <a:rPr sz="1400" spc="95" dirty="0">
                <a:latin typeface="Calibri"/>
                <a:cs typeface="Calibri"/>
              </a:rPr>
              <a:t>by</a:t>
            </a:r>
            <a:r>
              <a:rPr sz="1400" spc="30" dirty="0">
                <a:latin typeface="Calibri"/>
                <a:cs typeface="Calibri"/>
              </a:rPr>
              <a:t> </a:t>
            </a:r>
            <a:r>
              <a:rPr sz="1400" b="1" spc="114" dirty="0">
                <a:latin typeface="Calibri"/>
                <a:cs typeface="Calibri"/>
              </a:rPr>
              <a:t>marginalizing</a:t>
            </a:r>
            <a:r>
              <a:rPr sz="1400" b="1" spc="10" dirty="0">
                <a:latin typeface="Calibri"/>
                <a:cs typeface="Calibri"/>
              </a:rPr>
              <a:t> </a:t>
            </a:r>
            <a:r>
              <a:rPr sz="1400" spc="70" dirty="0">
                <a:latin typeface="Calibri"/>
                <a:cs typeface="Calibri"/>
              </a:rPr>
              <a:t>a</a:t>
            </a:r>
            <a:r>
              <a:rPr sz="1400" spc="45" dirty="0">
                <a:latin typeface="Calibri"/>
                <a:cs typeface="Calibri"/>
              </a:rPr>
              <a:t> </a:t>
            </a:r>
            <a:r>
              <a:rPr sz="1400" spc="40" dirty="0">
                <a:latin typeface="Calibri"/>
                <a:cs typeface="Calibri"/>
              </a:rPr>
              <a:t>variable.</a:t>
            </a:r>
            <a:endParaRPr sz="1400">
              <a:latin typeface="Calibri"/>
              <a:cs typeface="Calibri"/>
            </a:endParaRPr>
          </a:p>
        </p:txBody>
      </p:sp>
      <p:sp>
        <p:nvSpPr>
          <p:cNvPr id="7" name="object 7"/>
          <p:cNvSpPr txBox="1"/>
          <p:nvPr/>
        </p:nvSpPr>
        <p:spPr>
          <a:xfrm>
            <a:off x="8145144" y="4171315"/>
            <a:ext cx="1498600" cy="208279"/>
          </a:xfrm>
          <a:prstGeom prst="rect">
            <a:avLst/>
          </a:prstGeom>
        </p:spPr>
        <p:txBody>
          <a:bodyPr vert="horz" wrap="square" lIns="0" tIns="12700" rIns="0" bIns="0" rtlCol="0">
            <a:spAutoFit/>
          </a:bodyPr>
          <a:lstStyle/>
          <a:p>
            <a:pPr marL="38100">
              <a:lnSpc>
                <a:spcPct val="100000"/>
              </a:lnSpc>
              <a:spcBef>
                <a:spcPts val="100"/>
              </a:spcBef>
            </a:pPr>
            <a:r>
              <a:rPr sz="1200" i="1" spc="60" dirty="0">
                <a:latin typeface="Calibri"/>
                <a:cs typeface="Calibri"/>
              </a:rPr>
              <a:t>Height</a:t>
            </a:r>
            <a:r>
              <a:rPr sz="1200" spc="60" dirty="0">
                <a:latin typeface="Calibri"/>
                <a:cs typeface="Calibri"/>
              </a:rPr>
              <a:t>:</a:t>
            </a:r>
            <a:r>
              <a:rPr sz="1200" spc="10" dirty="0">
                <a:latin typeface="Calibri"/>
                <a:cs typeface="Calibri"/>
              </a:rPr>
              <a:t> </a:t>
            </a:r>
            <a:r>
              <a:rPr sz="1200" b="1" spc="65" dirty="0">
                <a:latin typeface="Calibri"/>
                <a:cs typeface="Calibri"/>
              </a:rPr>
              <a:t>N</a:t>
            </a:r>
            <a:r>
              <a:rPr sz="1200" spc="65" dirty="0">
                <a:latin typeface="Calibri"/>
                <a:cs typeface="Calibri"/>
              </a:rPr>
              <a:t>(120,</a:t>
            </a:r>
            <a:r>
              <a:rPr sz="1200" spc="30" dirty="0">
                <a:latin typeface="Calibri"/>
                <a:cs typeface="Calibri"/>
              </a:rPr>
              <a:t> </a:t>
            </a:r>
            <a:r>
              <a:rPr sz="1200" spc="35" dirty="0">
                <a:latin typeface="Calibri"/>
                <a:cs typeface="Calibri"/>
              </a:rPr>
              <a:t>100</a:t>
            </a:r>
            <a:r>
              <a:rPr sz="1200" spc="52" baseline="24305" dirty="0">
                <a:latin typeface="Calibri"/>
                <a:cs typeface="Calibri"/>
              </a:rPr>
              <a:t>2</a:t>
            </a:r>
            <a:r>
              <a:rPr sz="1200" spc="35" dirty="0">
                <a:latin typeface="Calibri"/>
                <a:cs typeface="Calibri"/>
              </a:rPr>
              <a:t>)</a:t>
            </a:r>
            <a:endParaRPr sz="1200">
              <a:latin typeface="Calibri"/>
              <a:cs typeface="Calibri"/>
            </a:endParaRPr>
          </a:p>
        </p:txBody>
      </p:sp>
      <p:pic>
        <p:nvPicPr>
          <p:cNvPr id="8" name="object 8"/>
          <p:cNvPicPr/>
          <p:nvPr/>
        </p:nvPicPr>
        <p:blipFill>
          <a:blip r:embed="rId4" cstate="print"/>
          <a:stretch>
            <a:fillRect/>
          </a:stretch>
        </p:blipFill>
        <p:spPr>
          <a:xfrm>
            <a:off x="8202269" y="4828763"/>
            <a:ext cx="1833880" cy="1539605"/>
          </a:xfrm>
          <a:prstGeom prst="rect">
            <a:avLst/>
          </a:prstGeom>
        </p:spPr>
      </p:pic>
      <p:sp>
        <p:nvSpPr>
          <p:cNvPr id="12" name="Date Placeholder 11">
            <a:extLst>
              <a:ext uri="{FF2B5EF4-FFF2-40B4-BE49-F238E27FC236}">
                <a16:creationId xmlns:a16="http://schemas.microsoft.com/office/drawing/2014/main" id="{F1980511-8FFF-9DD4-6E0D-12FAB144F6E9}"/>
              </a:ext>
            </a:extLst>
          </p:cNvPr>
          <p:cNvSpPr>
            <a:spLocks noGrp="1"/>
          </p:cNvSpPr>
          <p:nvPr>
            <p:ph type="dt" sz="half" idx="6"/>
          </p:nvPr>
        </p:nvSpPr>
        <p:spPr/>
        <p:txBody>
          <a:bodyPr/>
          <a:lstStyle/>
          <a:p>
            <a:r>
              <a:rPr lang="en-US"/>
              <a:t>Monday, April 15, 2024</a:t>
            </a:r>
          </a:p>
        </p:txBody>
      </p:sp>
      <p:sp>
        <p:nvSpPr>
          <p:cNvPr id="13" name="Footer Placeholder 12">
            <a:extLst>
              <a:ext uri="{FF2B5EF4-FFF2-40B4-BE49-F238E27FC236}">
                <a16:creationId xmlns:a16="http://schemas.microsoft.com/office/drawing/2014/main" id="{4AE4DEAD-A0F8-5837-EE8B-FAA43823A182}"/>
              </a:ext>
            </a:extLst>
          </p:cNvPr>
          <p:cNvSpPr>
            <a:spLocks noGrp="1"/>
          </p:cNvSpPr>
          <p:nvPr>
            <p:ph type="ftr" sz="quarter" idx="5"/>
          </p:nvPr>
        </p:nvSpPr>
        <p:spPr/>
        <p:txBody>
          <a:bodyPr/>
          <a:lstStyle/>
          <a:p>
            <a:r>
              <a:rPr lang="en-IN"/>
              <a:t>Diffusion Models - Raunak Sarbajna</a:t>
            </a:r>
          </a:p>
        </p:txBody>
      </p:sp>
      <p:sp>
        <p:nvSpPr>
          <p:cNvPr id="14" name="Slide Number Placeholder 13">
            <a:extLst>
              <a:ext uri="{FF2B5EF4-FFF2-40B4-BE49-F238E27FC236}">
                <a16:creationId xmlns:a16="http://schemas.microsoft.com/office/drawing/2014/main" id="{28731B49-70E4-1D40-928B-832ED7E567F4}"/>
              </a:ext>
            </a:extLst>
          </p:cNvPr>
          <p:cNvSpPr>
            <a:spLocks noGrp="1"/>
          </p:cNvSpPr>
          <p:nvPr>
            <p:ph type="sldNum" sz="quarter" idx="7"/>
          </p:nvPr>
        </p:nvSpPr>
        <p:spPr/>
        <p:txBody>
          <a:bodyPr/>
          <a:lstStyle/>
          <a:p>
            <a:fld id="{B6F15528-21DE-4FAA-801E-634DDDAF4B2B}" type="slidenum">
              <a:rPr lang="en-IN" smtClean="0"/>
              <a:t>10</a:t>
            </a:fld>
            <a:endParaRPr lang="en-IN"/>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328117" rIns="0" bIns="0" rtlCol="0">
            <a:spAutoFit/>
          </a:bodyPr>
          <a:lstStyle/>
          <a:p>
            <a:pPr marL="12700">
              <a:lnSpc>
                <a:spcPct val="100000"/>
              </a:lnSpc>
              <a:spcBef>
                <a:spcPts val="105"/>
              </a:spcBef>
            </a:pPr>
            <a:r>
              <a:rPr spc="-260" dirty="0"/>
              <a:t>Learning</a:t>
            </a:r>
            <a:r>
              <a:rPr spc="-50" dirty="0"/>
              <a:t> </a:t>
            </a:r>
            <a:r>
              <a:rPr spc="-290" dirty="0"/>
              <a:t>the</a:t>
            </a:r>
            <a:r>
              <a:rPr spc="-25" dirty="0"/>
              <a:t> </a:t>
            </a:r>
            <a:r>
              <a:rPr spc="-195" dirty="0"/>
              <a:t>distribution</a:t>
            </a:r>
            <a:r>
              <a:rPr spc="-95" dirty="0"/>
              <a:t> </a:t>
            </a:r>
            <a:r>
              <a:rPr spc="-120" dirty="0"/>
              <a:t>p(x)</a:t>
            </a:r>
            <a:r>
              <a:rPr spc="-55" dirty="0"/>
              <a:t> </a:t>
            </a:r>
            <a:r>
              <a:rPr dirty="0"/>
              <a:t>of</a:t>
            </a:r>
            <a:r>
              <a:rPr spc="70" dirty="0"/>
              <a:t> </a:t>
            </a:r>
            <a:r>
              <a:rPr spc="-254" dirty="0"/>
              <a:t>our</a:t>
            </a:r>
            <a:r>
              <a:rPr spc="-40" dirty="0"/>
              <a:t> </a:t>
            </a:r>
            <a:r>
              <a:rPr spc="-10" dirty="0"/>
              <a:t>data.</a:t>
            </a:r>
          </a:p>
        </p:txBody>
      </p:sp>
      <p:sp>
        <p:nvSpPr>
          <p:cNvPr id="6" name="object 3">
            <a:extLst>
              <a:ext uri="{FF2B5EF4-FFF2-40B4-BE49-F238E27FC236}">
                <a16:creationId xmlns:a16="http://schemas.microsoft.com/office/drawing/2014/main" id="{7B739614-D66D-6C15-4C8D-7AB9A3F2446F}"/>
              </a:ext>
            </a:extLst>
          </p:cNvPr>
          <p:cNvSpPr txBox="1"/>
          <p:nvPr/>
        </p:nvSpPr>
        <p:spPr>
          <a:xfrm>
            <a:off x="838200" y="1726705"/>
            <a:ext cx="9305925" cy="433452"/>
          </a:xfrm>
          <a:prstGeom prst="rect">
            <a:avLst/>
          </a:prstGeom>
        </p:spPr>
        <p:txBody>
          <a:bodyPr vert="horz" wrap="square" lIns="0" tIns="13335" rIns="0" bIns="0" rtlCol="0">
            <a:spAutoFit/>
          </a:bodyPr>
          <a:lstStyle/>
          <a:p>
            <a:pPr marL="298450" lvl="4" indent="-285750">
              <a:lnSpc>
                <a:spcPts val="1600"/>
              </a:lnSpc>
              <a:spcBef>
                <a:spcPts val="105"/>
              </a:spcBef>
              <a:buFont typeface="Arial" panose="020B0604020202020204" pitchFamily="34" charset="0"/>
              <a:buChar char="•"/>
              <a:tabLst>
                <a:tab pos="240665" algn="l"/>
              </a:tabLst>
            </a:pPr>
            <a:r>
              <a:rPr lang="en-US" spc="80" dirty="0">
                <a:latin typeface="Calibri"/>
                <a:cs typeface="Calibri"/>
              </a:rPr>
              <a:t>We</a:t>
            </a:r>
            <a:r>
              <a:rPr lang="en-US" spc="50" dirty="0">
                <a:latin typeface="Calibri"/>
                <a:cs typeface="Calibri"/>
              </a:rPr>
              <a:t> </a:t>
            </a:r>
            <a:r>
              <a:rPr lang="en-US" spc="70" dirty="0">
                <a:latin typeface="Calibri"/>
                <a:cs typeface="Calibri"/>
              </a:rPr>
              <a:t>have</a:t>
            </a:r>
            <a:r>
              <a:rPr lang="en-US" spc="65" dirty="0">
                <a:latin typeface="Calibri"/>
                <a:cs typeface="Calibri"/>
              </a:rPr>
              <a:t> </a:t>
            </a:r>
            <a:r>
              <a:rPr lang="en-US" spc="70" dirty="0">
                <a:latin typeface="Calibri"/>
                <a:cs typeface="Calibri"/>
              </a:rPr>
              <a:t>a</a:t>
            </a:r>
            <a:r>
              <a:rPr lang="en-US" spc="65" dirty="0">
                <a:latin typeface="Calibri"/>
                <a:cs typeface="Calibri"/>
              </a:rPr>
              <a:t> </a:t>
            </a:r>
            <a:r>
              <a:rPr lang="en-US" spc="60" dirty="0">
                <a:latin typeface="Calibri"/>
                <a:cs typeface="Calibri"/>
              </a:rPr>
              <a:t>data</a:t>
            </a:r>
            <a:r>
              <a:rPr lang="en-US" spc="65" dirty="0">
                <a:latin typeface="Calibri"/>
                <a:cs typeface="Calibri"/>
              </a:rPr>
              <a:t> </a:t>
            </a:r>
            <a:r>
              <a:rPr lang="en-US" dirty="0">
                <a:latin typeface="Calibri"/>
                <a:cs typeface="Calibri"/>
              </a:rPr>
              <a:t>set</a:t>
            </a:r>
            <a:r>
              <a:rPr lang="en-US" spc="50" dirty="0">
                <a:latin typeface="Calibri"/>
                <a:cs typeface="Calibri"/>
              </a:rPr>
              <a:t> </a:t>
            </a:r>
            <a:r>
              <a:rPr lang="en-US" spc="105" dirty="0">
                <a:latin typeface="Calibri"/>
                <a:cs typeface="Calibri"/>
              </a:rPr>
              <a:t>made</a:t>
            </a:r>
            <a:r>
              <a:rPr lang="en-US" spc="60" dirty="0">
                <a:latin typeface="Calibri"/>
                <a:cs typeface="Calibri"/>
              </a:rPr>
              <a:t> </a:t>
            </a:r>
            <a:r>
              <a:rPr lang="en-US" dirty="0">
                <a:latin typeface="Calibri"/>
                <a:cs typeface="Calibri"/>
              </a:rPr>
              <a:t>of</a:t>
            </a:r>
            <a:r>
              <a:rPr lang="en-US" spc="114" dirty="0">
                <a:latin typeface="Calibri"/>
                <a:cs typeface="Calibri"/>
              </a:rPr>
              <a:t> </a:t>
            </a:r>
            <a:r>
              <a:rPr lang="en-US" spc="110" dirty="0">
                <a:latin typeface="Calibri"/>
                <a:cs typeface="Calibri"/>
              </a:rPr>
              <a:t>up</a:t>
            </a:r>
            <a:r>
              <a:rPr lang="en-US" spc="45" dirty="0">
                <a:latin typeface="Calibri"/>
                <a:cs typeface="Calibri"/>
              </a:rPr>
              <a:t> </a:t>
            </a:r>
            <a:r>
              <a:rPr lang="en-US" spc="85" dirty="0">
                <a:latin typeface="Calibri"/>
                <a:cs typeface="Calibri"/>
              </a:rPr>
              <a:t>images,</a:t>
            </a:r>
            <a:r>
              <a:rPr lang="en-US" spc="30" dirty="0">
                <a:latin typeface="Calibri"/>
                <a:cs typeface="Calibri"/>
              </a:rPr>
              <a:t> </a:t>
            </a:r>
            <a:r>
              <a:rPr lang="en-US" spc="95" dirty="0">
                <a:latin typeface="Calibri"/>
                <a:cs typeface="Calibri"/>
              </a:rPr>
              <a:t>and</a:t>
            </a:r>
            <a:r>
              <a:rPr lang="en-US" spc="55" dirty="0">
                <a:latin typeface="Calibri"/>
                <a:cs typeface="Calibri"/>
              </a:rPr>
              <a:t> </a:t>
            </a:r>
            <a:r>
              <a:rPr lang="en-US" spc="60" dirty="0">
                <a:latin typeface="Calibri"/>
                <a:cs typeface="Calibri"/>
              </a:rPr>
              <a:t>we</a:t>
            </a:r>
            <a:r>
              <a:rPr lang="en-US" spc="80" dirty="0">
                <a:latin typeface="Calibri"/>
                <a:cs typeface="Calibri"/>
              </a:rPr>
              <a:t> </a:t>
            </a:r>
            <a:r>
              <a:rPr lang="en-US" dirty="0">
                <a:latin typeface="Calibri"/>
                <a:cs typeface="Calibri"/>
              </a:rPr>
              <a:t>want</a:t>
            </a:r>
            <a:r>
              <a:rPr lang="en-US" spc="65" dirty="0">
                <a:latin typeface="Calibri"/>
                <a:cs typeface="Calibri"/>
              </a:rPr>
              <a:t> </a:t>
            </a:r>
            <a:r>
              <a:rPr lang="en-US" dirty="0">
                <a:latin typeface="Calibri"/>
                <a:cs typeface="Calibri"/>
              </a:rPr>
              <a:t>to</a:t>
            </a:r>
            <a:r>
              <a:rPr lang="en-US" spc="45" dirty="0">
                <a:latin typeface="Calibri"/>
                <a:cs typeface="Calibri"/>
              </a:rPr>
              <a:t> </a:t>
            </a:r>
            <a:r>
              <a:rPr lang="en-US" spc="50" dirty="0">
                <a:latin typeface="Calibri"/>
                <a:cs typeface="Calibri"/>
              </a:rPr>
              <a:t>learn</a:t>
            </a:r>
            <a:r>
              <a:rPr lang="en-US" spc="75" dirty="0">
                <a:latin typeface="Calibri"/>
                <a:cs typeface="Calibri"/>
              </a:rPr>
              <a:t> </a:t>
            </a:r>
            <a:r>
              <a:rPr lang="en-US" spc="70" dirty="0">
                <a:latin typeface="Calibri"/>
                <a:cs typeface="Calibri"/>
              </a:rPr>
              <a:t>a</a:t>
            </a:r>
            <a:r>
              <a:rPr lang="en-US" spc="65" dirty="0">
                <a:latin typeface="Calibri"/>
                <a:cs typeface="Calibri"/>
              </a:rPr>
              <a:t> </a:t>
            </a:r>
            <a:r>
              <a:rPr lang="en-US" dirty="0">
                <a:latin typeface="Calibri"/>
                <a:cs typeface="Calibri"/>
              </a:rPr>
              <a:t>very</a:t>
            </a:r>
            <a:r>
              <a:rPr lang="en-US" spc="60" dirty="0">
                <a:latin typeface="Calibri"/>
                <a:cs typeface="Calibri"/>
              </a:rPr>
              <a:t> </a:t>
            </a:r>
            <a:r>
              <a:rPr lang="en-US" spc="90" dirty="0">
                <a:latin typeface="Calibri"/>
                <a:cs typeface="Calibri"/>
              </a:rPr>
              <a:t>complex</a:t>
            </a:r>
            <a:r>
              <a:rPr lang="en-US" spc="60" dirty="0">
                <a:latin typeface="Calibri"/>
                <a:cs typeface="Calibri"/>
              </a:rPr>
              <a:t> </a:t>
            </a:r>
            <a:r>
              <a:rPr lang="en-US" spc="50" dirty="0">
                <a:latin typeface="Calibri"/>
                <a:cs typeface="Calibri"/>
              </a:rPr>
              <a:t>distribution</a:t>
            </a:r>
            <a:r>
              <a:rPr lang="en-US" spc="60" dirty="0">
                <a:latin typeface="Calibri"/>
                <a:cs typeface="Calibri"/>
              </a:rPr>
              <a:t> </a:t>
            </a:r>
            <a:r>
              <a:rPr lang="en-US" dirty="0">
                <a:latin typeface="Calibri"/>
                <a:cs typeface="Calibri"/>
              </a:rPr>
              <a:t>that</a:t>
            </a:r>
            <a:r>
              <a:rPr lang="en-US" spc="20" dirty="0">
                <a:latin typeface="Calibri"/>
                <a:cs typeface="Calibri"/>
              </a:rPr>
              <a:t> </a:t>
            </a:r>
            <a:r>
              <a:rPr lang="en-US" spc="60" dirty="0">
                <a:latin typeface="Calibri"/>
                <a:cs typeface="Calibri"/>
              </a:rPr>
              <a:t>we</a:t>
            </a:r>
            <a:r>
              <a:rPr lang="en-US" spc="75" dirty="0">
                <a:latin typeface="Calibri"/>
                <a:cs typeface="Calibri"/>
              </a:rPr>
              <a:t> </a:t>
            </a:r>
            <a:r>
              <a:rPr lang="en-US" spc="80" dirty="0">
                <a:latin typeface="Calibri"/>
                <a:cs typeface="Calibri"/>
              </a:rPr>
              <a:t>can</a:t>
            </a:r>
            <a:r>
              <a:rPr lang="en-US" spc="70" dirty="0">
                <a:latin typeface="Calibri"/>
                <a:cs typeface="Calibri"/>
              </a:rPr>
              <a:t> </a:t>
            </a:r>
            <a:r>
              <a:rPr lang="en-US" spc="50" dirty="0">
                <a:latin typeface="Calibri"/>
                <a:cs typeface="Calibri"/>
              </a:rPr>
              <a:t>then </a:t>
            </a:r>
            <a:r>
              <a:rPr lang="en-US" spc="75" dirty="0">
                <a:latin typeface="Calibri"/>
                <a:cs typeface="Calibri"/>
              </a:rPr>
              <a:t>use</a:t>
            </a:r>
            <a:r>
              <a:rPr lang="en-US" spc="55" dirty="0">
                <a:latin typeface="Calibri"/>
                <a:cs typeface="Calibri"/>
              </a:rPr>
              <a:t> </a:t>
            </a:r>
            <a:r>
              <a:rPr lang="en-US" spc="-25" dirty="0">
                <a:latin typeface="Calibri"/>
                <a:cs typeface="Calibri"/>
              </a:rPr>
              <a:t>to </a:t>
            </a:r>
            <a:r>
              <a:rPr lang="en-US" b="1" spc="114" dirty="0">
                <a:latin typeface="Calibri"/>
                <a:cs typeface="Calibri"/>
              </a:rPr>
              <a:t>sample</a:t>
            </a:r>
            <a:r>
              <a:rPr lang="en-US" b="1" spc="35" dirty="0">
                <a:latin typeface="Calibri"/>
                <a:cs typeface="Calibri"/>
              </a:rPr>
              <a:t> </a:t>
            </a:r>
            <a:r>
              <a:rPr lang="en-US" spc="-10" dirty="0">
                <a:latin typeface="Calibri"/>
                <a:cs typeface="Calibri"/>
              </a:rPr>
              <a:t>from.</a:t>
            </a:r>
            <a:r>
              <a:rPr lang="en-US" dirty="0">
                <a:latin typeface="Calibri"/>
                <a:cs typeface="Calibri"/>
              </a:rPr>
              <a:t> </a:t>
            </a:r>
          </a:p>
        </p:txBody>
      </p:sp>
      <p:sp>
        <p:nvSpPr>
          <p:cNvPr id="8" name="TextBox 7">
            <a:extLst>
              <a:ext uri="{FF2B5EF4-FFF2-40B4-BE49-F238E27FC236}">
                <a16:creationId xmlns:a16="http://schemas.microsoft.com/office/drawing/2014/main" id="{8A6C6459-4CD0-64FD-DE7A-1BF2EC10CE9A}"/>
              </a:ext>
            </a:extLst>
          </p:cNvPr>
          <p:cNvSpPr txBox="1"/>
          <p:nvPr/>
        </p:nvSpPr>
        <p:spPr>
          <a:xfrm>
            <a:off x="1295400" y="2912925"/>
            <a:ext cx="3886200" cy="1200329"/>
          </a:xfrm>
          <a:prstGeom prst="rect">
            <a:avLst/>
          </a:prstGeom>
          <a:noFill/>
        </p:spPr>
        <p:txBody>
          <a:bodyPr wrap="square">
            <a:spAutoFit/>
          </a:bodyPr>
          <a:lstStyle/>
          <a:p>
            <a:pPr marL="285750" indent="-285750">
              <a:buFont typeface="Arial" panose="020B0604020202020204" pitchFamily="34" charset="0"/>
              <a:buChar char="•"/>
            </a:pPr>
            <a:r>
              <a:rPr lang="en-US" sz="1800" b="0" i="0" dirty="0">
                <a:solidFill>
                  <a:srgbClr val="000000"/>
                </a:solidFill>
                <a:effectLst/>
                <a:latin typeface="Calibri" panose="020F0502020204030204" pitchFamily="34" charset="0"/>
              </a:rPr>
              <a:t>Let's say we have some training set of data following some distribution </a:t>
            </a:r>
            <a:r>
              <a:rPr lang="en-US" sz="1800" b="0" i="0" dirty="0" err="1">
                <a:solidFill>
                  <a:srgbClr val="000000"/>
                </a:solidFill>
                <a:effectLst/>
                <a:latin typeface="Calibri" panose="020F0502020204030204" pitchFamily="34" charset="0"/>
              </a:rPr>
              <a:t>p</a:t>
            </a:r>
            <a:r>
              <a:rPr lang="en-US" sz="1100" b="0" i="0" baseline="-25000" dirty="0" err="1">
                <a:solidFill>
                  <a:srgbClr val="000000"/>
                </a:solidFill>
                <a:effectLst/>
                <a:latin typeface="Calibri" panose="020F0502020204030204" pitchFamily="34" charset="0"/>
              </a:rPr>
              <a:t>data</a:t>
            </a:r>
            <a:r>
              <a:rPr lang="en-US" sz="1800" b="0" i="0" dirty="0">
                <a:solidFill>
                  <a:srgbClr val="000000"/>
                </a:solidFill>
                <a:effectLst/>
                <a:latin typeface="Calibri" panose="020F0502020204030204" pitchFamily="34" charset="0"/>
              </a:rPr>
              <a:t>(x):</a:t>
            </a:r>
            <a:r>
              <a:rPr lang="en-US" dirty="0"/>
              <a:t> </a:t>
            </a:r>
            <a:br>
              <a:rPr lang="en-US" dirty="0"/>
            </a:br>
            <a:endParaRPr lang="en-IN" dirty="0"/>
          </a:p>
        </p:txBody>
      </p:sp>
      <p:pic>
        <p:nvPicPr>
          <p:cNvPr id="10" name="Picture 9">
            <a:extLst>
              <a:ext uri="{FF2B5EF4-FFF2-40B4-BE49-F238E27FC236}">
                <a16:creationId xmlns:a16="http://schemas.microsoft.com/office/drawing/2014/main" id="{FA344C30-EE82-4153-3340-12E6CACA5E71}"/>
              </a:ext>
            </a:extLst>
          </p:cNvPr>
          <p:cNvPicPr>
            <a:picLocks noChangeAspect="1"/>
          </p:cNvPicPr>
          <p:nvPr/>
        </p:nvPicPr>
        <p:blipFill>
          <a:blip r:embed="rId2"/>
          <a:stretch>
            <a:fillRect/>
          </a:stretch>
        </p:blipFill>
        <p:spPr>
          <a:xfrm>
            <a:off x="5648388" y="2197252"/>
            <a:ext cx="3648605" cy="2354676"/>
          </a:xfrm>
          <a:prstGeom prst="rect">
            <a:avLst/>
          </a:prstGeom>
        </p:spPr>
      </p:pic>
      <p:sp>
        <p:nvSpPr>
          <p:cNvPr id="12" name="TextBox 11">
            <a:extLst>
              <a:ext uri="{FF2B5EF4-FFF2-40B4-BE49-F238E27FC236}">
                <a16:creationId xmlns:a16="http://schemas.microsoft.com/office/drawing/2014/main" id="{6B288FA6-4FFB-FAAF-AE94-AE219AC7E59F}"/>
              </a:ext>
            </a:extLst>
          </p:cNvPr>
          <p:cNvSpPr txBox="1"/>
          <p:nvPr/>
        </p:nvSpPr>
        <p:spPr>
          <a:xfrm>
            <a:off x="1289050" y="4645432"/>
            <a:ext cx="3740150" cy="1477328"/>
          </a:xfrm>
          <a:prstGeom prst="rect">
            <a:avLst/>
          </a:prstGeom>
          <a:noFill/>
        </p:spPr>
        <p:txBody>
          <a:bodyPr wrap="square">
            <a:spAutoFit/>
          </a:bodyPr>
          <a:lstStyle/>
          <a:p>
            <a:pPr marL="285750" indent="-285750">
              <a:buFont typeface="Arial" panose="020B0604020202020204" pitchFamily="34" charset="0"/>
              <a:buChar char="•"/>
            </a:pPr>
            <a:r>
              <a:rPr lang="en-US" sz="1800" b="0" i="0" dirty="0">
                <a:solidFill>
                  <a:srgbClr val="000000"/>
                </a:solidFill>
                <a:effectLst/>
                <a:latin typeface="Calibri" panose="020F0502020204030204" pitchFamily="34" charset="0"/>
              </a:rPr>
              <a:t>The goal of generative machine learning models is to </a:t>
            </a:r>
            <a:r>
              <a:rPr lang="en-US" sz="1800" b="0" i="1" dirty="0">
                <a:solidFill>
                  <a:srgbClr val="000000"/>
                </a:solidFill>
                <a:effectLst/>
                <a:latin typeface="Calibri-Italic"/>
              </a:rPr>
              <a:t>learn </a:t>
            </a:r>
            <a:r>
              <a:rPr lang="en-US" sz="1800" b="0" i="0" dirty="0">
                <a:solidFill>
                  <a:srgbClr val="000000"/>
                </a:solidFill>
                <a:effectLst/>
                <a:latin typeface="Calibri" panose="020F0502020204030204" pitchFamily="34" charset="0"/>
              </a:rPr>
              <a:t>this distribution to the best of their ability.</a:t>
            </a:r>
            <a:r>
              <a:rPr lang="en-US" dirty="0"/>
              <a:t> </a:t>
            </a:r>
            <a:br>
              <a:rPr lang="en-US" dirty="0"/>
            </a:br>
            <a:endParaRPr lang="en-IN" dirty="0"/>
          </a:p>
        </p:txBody>
      </p:sp>
      <p:sp>
        <p:nvSpPr>
          <p:cNvPr id="16" name="TextBox 15">
            <a:extLst>
              <a:ext uri="{FF2B5EF4-FFF2-40B4-BE49-F238E27FC236}">
                <a16:creationId xmlns:a16="http://schemas.microsoft.com/office/drawing/2014/main" id="{5C973436-226A-0D7B-1030-017B2D455291}"/>
              </a:ext>
            </a:extLst>
          </p:cNvPr>
          <p:cNvSpPr txBox="1"/>
          <p:nvPr/>
        </p:nvSpPr>
        <p:spPr>
          <a:xfrm>
            <a:off x="9395481" y="3813264"/>
            <a:ext cx="2286000" cy="1477328"/>
          </a:xfrm>
          <a:prstGeom prst="rect">
            <a:avLst/>
          </a:prstGeom>
          <a:noFill/>
        </p:spPr>
        <p:txBody>
          <a:bodyPr wrap="square">
            <a:spAutoFit/>
          </a:bodyPr>
          <a:lstStyle/>
          <a:p>
            <a:pPr algn="ctr"/>
            <a:r>
              <a:rPr lang="en-US" sz="1800" b="0" i="0" dirty="0">
                <a:solidFill>
                  <a:srgbClr val="000000"/>
                </a:solidFill>
                <a:effectLst/>
                <a:latin typeface="Calibri" panose="020F0502020204030204" pitchFamily="34" charset="0"/>
              </a:rPr>
              <a:t>We generate new data by </a:t>
            </a:r>
            <a:r>
              <a:rPr lang="en-US" sz="1800" b="0" i="1" dirty="0">
                <a:solidFill>
                  <a:srgbClr val="000000"/>
                </a:solidFill>
                <a:effectLst/>
                <a:latin typeface="Calibri-Italic"/>
              </a:rPr>
              <a:t>sampling </a:t>
            </a:r>
            <a:r>
              <a:rPr lang="en-US" sz="1800" b="0" i="0" dirty="0">
                <a:solidFill>
                  <a:srgbClr val="000000"/>
                </a:solidFill>
                <a:effectLst/>
                <a:latin typeface="Calibri" panose="020F0502020204030204" pitchFamily="34" charset="0"/>
              </a:rPr>
              <a:t>from the learned distribution</a:t>
            </a:r>
            <a:r>
              <a:rPr lang="en-US" dirty="0"/>
              <a:t> </a:t>
            </a:r>
            <a:br>
              <a:rPr lang="en-US" dirty="0"/>
            </a:br>
            <a:endParaRPr lang="en-IN" dirty="0"/>
          </a:p>
        </p:txBody>
      </p:sp>
      <p:sp>
        <p:nvSpPr>
          <p:cNvPr id="18" name="Date Placeholder 17">
            <a:extLst>
              <a:ext uri="{FF2B5EF4-FFF2-40B4-BE49-F238E27FC236}">
                <a16:creationId xmlns:a16="http://schemas.microsoft.com/office/drawing/2014/main" id="{2395B3CC-4F41-1B52-ADE2-805FEC271AF6}"/>
              </a:ext>
            </a:extLst>
          </p:cNvPr>
          <p:cNvSpPr>
            <a:spLocks noGrp="1"/>
          </p:cNvSpPr>
          <p:nvPr>
            <p:ph type="dt" sz="half" idx="6"/>
          </p:nvPr>
        </p:nvSpPr>
        <p:spPr/>
        <p:txBody>
          <a:bodyPr/>
          <a:lstStyle/>
          <a:p>
            <a:r>
              <a:rPr lang="en-US"/>
              <a:t>Monday, April 15, 2024</a:t>
            </a:r>
          </a:p>
        </p:txBody>
      </p:sp>
      <p:sp>
        <p:nvSpPr>
          <p:cNvPr id="19" name="Footer Placeholder 18">
            <a:extLst>
              <a:ext uri="{FF2B5EF4-FFF2-40B4-BE49-F238E27FC236}">
                <a16:creationId xmlns:a16="http://schemas.microsoft.com/office/drawing/2014/main" id="{FBA6952B-6C2D-FBCF-DBC3-5838F3F8A5B6}"/>
              </a:ext>
            </a:extLst>
          </p:cNvPr>
          <p:cNvSpPr>
            <a:spLocks noGrp="1"/>
          </p:cNvSpPr>
          <p:nvPr>
            <p:ph type="ftr" sz="quarter" idx="5"/>
          </p:nvPr>
        </p:nvSpPr>
        <p:spPr/>
        <p:txBody>
          <a:bodyPr/>
          <a:lstStyle/>
          <a:p>
            <a:r>
              <a:rPr lang="en-IN"/>
              <a:t>Diffusion Models - Raunak Sarbajna</a:t>
            </a:r>
          </a:p>
        </p:txBody>
      </p:sp>
      <p:sp>
        <p:nvSpPr>
          <p:cNvPr id="20" name="Slide Number Placeholder 19">
            <a:extLst>
              <a:ext uri="{FF2B5EF4-FFF2-40B4-BE49-F238E27FC236}">
                <a16:creationId xmlns:a16="http://schemas.microsoft.com/office/drawing/2014/main" id="{510B08D2-EB9F-FC8D-2A77-BD090D3A87E9}"/>
              </a:ext>
            </a:extLst>
          </p:cNvPr>
          <p:cNvSpPr>
            <a:spLocks noGrp="1"/>
          </p:cNvSpPr>
          <p:nvPr>
            <p:ph type="sldNum" sz="quarter" idx="7"/>
          </p:nvPr>
        </p:nvSpPr>
        <p:spPr/>
        <p:txBody>
          <a:bodyPr/>
          <a:lstStyle/>
          <a:p>
            <a:fld id="{B6F15528-21DE-4FAA-801E-634DDDAF4B2B}" type="slidenum">
              <a:rPr lang="en-IN" smtClean="0"/>
              <a:t>11</a:t>
            </a:fld>
            <a:endParaRPr lang="en-IN"/>
          </a:p>
        </p:txBody>
      </p:sp>
      <p:pic>
        <p:nvPicPr>
          <p:cNvPr id="14" name="Picture 13">
            <a:extLst>
              <a:ext uri="{FF2B5EF4-FFF2-40B4-BE49-F238E27FC236}">
                <a16:creationId xmlns:a16="http://schemas.microsoft.com/office/drawing/2014/main" id="{13C0AE20-1B73-8184-5DF9-62774C9D3159}"/>
              </a:ext>
            </a:extLst>
          </p:cNvPr>
          <p:cNvPicPr>
            <a:picLocks noChangeAspect="1"/>
          </p:cNvPicPr>
          <p:nvPr/>
        </p:nvPicPr>
        <p:blipFill>
          <a:blip r:embed="rId3"/>
          <a:stretch>
            <a:fillRect/>
          </a:stretch>
        </p:blipFill>
        <p:spPr>
          <a:xfrm>
            <a:off x="5562600" y="4551928"/>
            <a:ext cx="3648605" cy="224200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77869-731D-C98D-B698-23B77128E44B}"/>
              </a:ext>
            </a:extLst>
          </p:cNvPr>
          <p:cNvSpPr>
            <a:spLocks noGrp="1"/>
          </p:cNvSpPr>
          <p:nvPr>
            <p:ph type="title"/>
          </p:nvPr>
        </p:nvSpPr>
        <p:spPr>
          <a:xfrm>
            <a:off x="618236" y="299465"/>
            <a:ext cx="10060305" cy="677108"/>
          </a:xfrm>
        </p:spPr>
        <p:txBody>
          <a:bodyPr/>
          <a:lstStyle/>
          <a:p>
            <a:r>
              <a:rPr lang="en-US" dirty="0"/>
              <a:t>Methods for Learning Data Distribution</a:t>
            </a:r>
            <a:endParaRPr lang="en-IN" dirty="0"/>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9C83EAAC-F5BB-51B9-85FB-D0552FBBF677}"/>
                  </a:ext>
                </a:extLst>
              </p:cNvPr>
              <p:cNvSpPr>
                <a:spLocks noGrp="1"/>
              </p:cNvSpPr>
              <p:nvPr>
                <p:ph type="body" idx="1"/>
              </p:nvPr>
            </p:nvSpPr>
            <p:spPr>
              <a:xfrm>
                <a:off x="1258569" y="1913585"/>
                <a:ext cx="9618980" cy="2291268"/>
              </a:xfrm>
            </p:spPr>
            <p:txBody>
              <a:bodyPr/>
              <a:lstStyle/>
              <a:p>
                <a:pPr marL="342900" indent="-342900">
                  <a:buAutoNum type="arabicParenBoth"/>
                </a:pPr>
                <a:r>
                  <a:rPr lang="en-US" sz="2000" dirty="0"/>
                  <a:t>We want to train models that maximize the expected log likelihood of </a:t>
                </a:r>
                <a14:m>
                  <m:oMath xmlns:m="http://schemas.openxmlformats.org/officeDocument/2006/math">
                    <m:sSub>
                      <m:sSubPr>
                        <m:ctrlPr>
                          <a:rPr lang="en-IN" sz="2000" b="0" i="1" smtClean="0">
                            <a:latin typeface="Cambria Math" panose="02040503050406030204" pitchFamily="18" charset="0"/>
                          </a:rPr>
                        </m:ctrlPr>
                      </m:sSubPr>
                      <m:e>
                        <m:r>
                          <a:rPr lang="en-IN" sz="2000" b="0" i="1" smtClean="0">
                            <a:latin typeface="Cambria Math" panose="02040503050406030204" pitchFamily="18" charset="0"/>
                          </a:rPr>
                          <m:t>𝑝</m:t>
                        </m:r>
                      </m:e>
                      <m:sub>
                        <m:r>
                          <a:rPr lang="en-IN" sz="2000" b="0" i="1" smtClean="0">
                            <a:latin typeface="Cambria Math" panose="02040503050406030204" pitchFamily="18" charset="0"/>
                            <a:ea typeface="Cambria Math" panose="02040503050406030204" pitchFamily="18" charset="0"/>
                          </a:rPr>
                          <m:t>𝜃</m:t>
                        </m:r>
                      </m:sub>
                    </m:sSub>
                    <m:d>
                      <m:dPr>
                        <m:ctrlPr>
                          <a:rPr lang="en-IN" sz="2000" b="0" i="1" smtClean="0">
                            <a:latin typeface="Cambria Math" panose="02040503050406030204" pitchFamily="18" charset="0"/>
                          </a:rPr>
                        </m:ctrlPr>
                      </m:dPr>
                      <m:e>
                        <m:r>
                          <a:rPr lang="en-IN" sz="2000" b="0" i="1" smtClean="0">
                            <a:latin typeface="Cambria Math" panose="02040503050406030204" pitchFamily="18" charset="0"/>
                          </a:rPr>
                          <m:t>𝑥</m:t>
                        </m:r>
                      </m:e>
                    </m:d>
                  </m:oMath>
                </a14:m>
                <a:endParaRPr lang="en-US" sz="2000" dirty="0"/>
              </a:p>
              <a:p>
                <a:pPr lvl="1"/>
                <a:r>
                  <a:rPr lang="en-US" sz="1800" dirty="0"/>
                  <a:t>I.e., If I sample from the distribution and get a:</a:t>
                </a:r>
              </a:p>
              <a:p>
                <a:pPr marL="800100" lvl="1" indent="-342900">
                  <a:buFont typeface="Arial" panose="020B0604020202020204" pitchFamily="34" charset="0"/>
                  <a:buChar char="•"/>
                </a:pPr>
                <a:r>
                  <a:rPr lang="en-US" sz="1800" dirty="0"/>
                  <a:t>high likelihood </a:t>
                </a:r>
                <a14:m>
                  <m:oMath xmlns:m="http://schemas.openxmlformats.org/officeDocument/2006/math">
                    <m:r>
                      <a:rPr lang="en-IN" sz="2400" b="1" i="1" smtClean="0">
                        <a:latin typeface="Cambria Math" panose="02040503050406030204" pitchFamily="18" charset="0"/>
                      </a:rPr>
                      <m:t>→</m:t>
                    </m:r>
                  </m:oMath>
                </a14:m>
                <a:r>
                  <a:rPr lang="en-US" sz="1800" dirty="0"/>
                  <a:t> likely the sample came from the training distribution </a:t>
                </a:r>
              </a:p>
              <a:p>
                <a:pPr marL="800100" lvl="1" indent="-342900">
                  <a:buFont typeface="Arial" panose="020B0604020202020204" pitchFamily="34" charset="0"/>
                  <a:buChar char="•"/>
                </a:pPr>
                <a:r>
                  <a:rPr lang="en-US" sz="1800" dirty="0"/>
                  <a:t>low likelihood </a:t>
                </a:r>
                <a14:m>
                  <m:oMath xmlns:m="http://schemas.openxmlformats.org/officeDocument/2006/math">
                    <m:r>
                      <a:rPr lang="en-IN" sz="2400" b="0" i="0" smtClean="0">
                        <a:latin typeface="Cambria Math" panose="02040503050406030204" pitchFamily="18" charset="0"/>
                      </a:rPr>
                      <m:t> </m:t>
                    </m:r>
                    <m:r>
                      <a:rPr lang="en-IN" sz="2400" b="1" i="1" smtClean="0">
                        <a:latin typeface="Cambria Math" panose="02040503050406030204" pitchFamily="18" charset="0"/>
                      </a:rPr>
                      <m:t>→</m:t>
                    </m:r>
                  </m:oMath>
                </a14:m>
                <a:r>
                  <a:rPr lang="en-US" sz="1800" dirty="0"/>
                  <a:t> the sample probably didn’t come from the training distribution</a:t>
                </a:r>
              </a:p>
              <a:p>
                <a:pPr lvl="1"/>
                <a:endParaRPr lang="en-US" sz="2400" dirty="0"/>
              </a:p>
              <a:p>
                <a:pPr marL="342900" indent="-342900">
                  <a:buFontTx/>
                  <a:buAutoNum type="arabicParenBoth"/>
                </a:pPr>
                <a:r>
                  <a:rPr lang="en-US" sz="2000" dirty="0"/>
                  <a:t>We want to minimize some divergence metrics between the training data distribution, and the distribution that the model learns</a:t>
                </a:r>
                <a:endParaRPr lang="en-US" dirty="0"/>
              </a:p>
            </p:txBody>
          </p:sp>
        </mc:Choice>
        <mc:Fallback xmlns="">
          <p:sp>
            <p:nvSpPr>
              <p:cNvPr id="3" name="Text Placeholder 2">
                <a:extLst>
                  <a:ext uri="{FF2B5EF4-FFF2-40B4-BE49-F238E27FC236}">
                    <a16:creationId xmlns:a16="http://schemas.microsoft.com/office/drawing/2014/main" id="{9C83EAAC-F5BB-51B9-85FB-D0552FBBF677}"/>
                  </a:ext>
                </a:extLst>
              </p:cNvPr>
              <p:cNvSpPr>
                <a:spLocks noGrp="1" noRot="1" noChangeAspect="1" noMove="1" noResize="1" noEditPoints="1" noAdjustHandles="1" noChangeArrowheads="1" noChangeShapeType="1" noTextEdit="1"/>
              </p:cNvSpPr>
              <p:nvPr>
                <p:ph type="body" idx="1"/>
              </p:nvPr>
            </p:nvSpPr>
            <p:spPr>
              <a:xfrm>
                <a:off x="1258569" y="1913585"/>
                <a:ext cx="9618980" cy="2291268"/>
              </a:xfrm>
              <a:blipFill>
                <a:blip r:embed="rId2"/>
                <a:stretch>
                  <a:fillRect l="-1648" t="-3723" b="-5585"/>
                </a:stretch>
              </a:blipFill>
            </p:spPr>
            <p:txBody>
              <a:bodyPr/>
              <a:lstStyle/>
              <a:p>
                <a:r>
                  <a:rPr lang="en-IN">
                    <a:noFill/>
                  </a:rPr>
                  <a:t> </a:t>
                </a:r>
              </a:p>
            </p:txBody>
          </p:sp>
        </mc:Fallback>
      </mc:AlternateContent>
      <p:sp>
        <p:nvSpPr>
          <p:cNvPr id="7" name="Date Placeholder 6">
            <a:extLst>
              <a:ext uri="{FF2B5EF4-FFF2-40B4-BE49-F238E27FC236}">
                <a16:creationId xmlns:a16="http://schemas.microsoft.com/office/drawing/2014/main" id="{25F9341E-6B57-EC5F-6EDB-4F5E4A4AED67}"/>
              </a:ext>
            </a:extLst>
          </p:cNvPr>
          <p:cNvSpPr>
            <a:spLocks noGrp="1"/>
          </p:cNvSpPr>
          <p:nvPr>
            <p:ph type="dt" sz="half" idx="6"/>
          </p:nvPr>
        </p:nvSpPr>
        <p:spPr/>
        <p:txBody>
          <a:bodyPr/>
          <a:lstStyle/>
          <a:p>
            <a:r>
              <a:rPr lang="en-US"/>
              <a:t>Monday, April 15, 2024</a:t>
            </a:r>
          </a:p>
        </p:txBody>
      </p:sp>
      <p:sp>
        <p:nvSpPr>
          <p:cNvPr id="8" name="Footer Placeholder 7">
            <a:extLst>
              <a:ext uri="{FF2B5EF4-FFF2-40B4-BE49-F238E27FC236}">
                <a16:creationId xmlns:a16="http://schemas.microsoft.com/office/drawing/2014/main" id="{25F82A52-7E91-1CAB-E2B6-5D3EB7E49BAF}"/>
              </a:ext>
            </a:extLst>
          </p:cNvPr>
          <p:cNvSpPr>
            <a:spLocks noGrp="1"/>
          </p:cNvSpPr>
          <p:nvPr>
            <p:ph type="ftr" sz="quarter" idx="5"/>
          </p:nvPr>
        </p:nvSpPr>
        <p:spPr/>
        <p:txBody>
          <a:bodyPr/>
          <a:lstStyle/>
          <a:p>
            <a:r>
              <a:rPr lang="en-IN"/>
              <a:t>Diffusion Models - Raunak Sarbajna</a:t>
            </a:r>
          </a:p>
        </p:txBody>
      </p:sp>
      <p:sp>
        <p:nvSpPr>
          <p:cNvPr id="9" name="Slide Number Placeholder 8">
            <a:extLst>
              <a:ext uri="{FF2B5EF4-FFF2-40B4-BE49-F238E27FC236}">
                <a16:creationId xmlns:a16="http://schemas.microsoft.com/office/drawing/2014/main" id="{3E206750-DDF3-0107-5688-BE5D6972AC76}"/>
              </a:ext>
            </a:extLst>
          </p:cNvPr>
          <p:cNvSpPr>
            <a:spLocks noGrp="1"/>
          </p:cNvSpPr>
          <p:nvPr>
            <p:ph type="sldNum" sz="quarter" idx="7"/>
          </p:nvPr>
        </p:nvSpPr>
        <p:spPr/>
        <p:txBody>
          <a:bodyPr/>
          <a:lstStyle/>
          <a:p>
            <a:fld id="{B6F15528-21DE-4FAA-801E-634DDDAF4B2B}" type="slidenum">
              <a:rPr lang="en-IN" smtClean="0"/>
              <a:t>12</a:t>
            </a:fld>
            <a:endParaRPr lang="en-IN"/>
          </a:p>
        </p:txBody>
      </p:sp>
    </p:spTree>
    <p:extLst>
      <p:ext uri="{BB962C8B-B14F-4D97-AF65-F5344CB8AC3E}">
        <p14:creationId xmlns:p14="http://schemas.microsoft.com/office/powerpoint/2010/main" val="16525544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14CEE-476D-9F6F-67BA-EE561F8BA370}"/>
              </a:ext>
            </a:extLst>
          </p:cNvPr>
          <p:cNvSpPr>
            <a:spLocks noGrp="1"/>
          </p:cNvSpPr>
          <p:nvPr>
            <p:ph type="title"/>
          </p:nvPr>
        </p:nvSpPr>
        <p:spPr>
          <a:xfrm>
            <a:off x="618236" y="299465"/>
            <a:ext cx="10060305" cy="1354217"/>
          </a:xfrm>
        </p:spPr>
        <p:txBody>
          <a:bodyPr/>
          <a:lstStyle/>
          <a:p>
            <a:r>
              <a:rPr lang="en-IN" dirty="0"/>
              <a:t>Generative Adversarial Networks (GANs)</a:t>
            </a:r>
          </a:p>
        </p:txBody>
      </p:sp>
      <p:sp>
        <p:nvSpPr>
          <p:cNvPr id="3" name="Text Placeholder 2">
            <a:extLst>
              <a:ext uri="{FF2B5EF4-FFF2-40B4-BE49-F238E27FC236}">
                <a16:creationId xmlns:a16="http://schemas.microsoft.com/office/drawing/2014/main" id="{7820F245-CC35-437D-6922-A1FE5C33B167}"/>
              </a:ext>
            </a:extLst>
          </p:cNvPr>
          <p:cNvSpPr>
            <a:spLocks noGrp="1"/>
          </p:cNvSpPr>
          <p:nvPr>
            <p:ph type="body" idx="1"/>
          </p:nvPr>
        </p:nvSpPr>
        <p:spPr>
          <a:xfrm>
            <a:off x="1059561" y="1863608"/>
            <a:ext cx="9618980" cy="307777"/>
          </a:xfrm>
        </p:spPr>
        <p:txBody>
          <a:bodyPr/>
          <a:lstStyle/>
          <a:p>
            <a:pPr marL="285750" indent="-285750">
              <a:buFont typeface="Arial" panose="020B0604020202020204" pitchFamily="34" charset="0"/>
              <a:buChar char="•"/>
            </a:pPr>
            <a:r>
              <a:rPr lang="en-US" sz="2000" dirty="0"/>
              <a:t>Convert latent noise vector to target distribution in one step</a:t>
            </a:r>
            <a:endParaRPr lang="en-IN" sz="2000" dirty="0"/>
          </a:p>
        </p:txBody>
      </p:sp>
      <p:sp>
        <p:nvSpPr>
          <p:cNvPr id="6" name="Text Placeholder 2">
            <a:extLst>
              <a:ext uri="{FF2B5EF4-FFF2-40B4-BE49-F238E27FC236}">
                <a16:creationId xmlns:a16="http://schemas.microsoft.com/office/drawing/2014/main" id="{446EE701-CB9E-A7F2-072F-BBCF47C83854}"/>
              </a:ext>
            </a:extLst>
          </p:cNvPr>
          <p:cNvSpPr txBox="1">
            <a:spLocks/>
          </p:cNvSpPr>
          <p:nvPr/>
        </p:nvSpPr>
        <p:spPr>
          <a:xfrm>
            <a:off x="1059561" y="4646972"/>
            <a:ext cx="9618980" cy="1169551"/>
          </a:xfrm>
          <a:prstGeom prst="rect">
            <a:avLst/>
          </a:prstGeom>
        </p:spPr>
        <p:txBody>
          <a:bodyPr wrap="square" lIns="0" tIns="0" rIns="0" bIns="0">
            <a:spAutoFit/>
          </a:bodyPr>
          <a:lstStyle>
            <a:lvl1pPr marL="0">
              <a:defRPr sz="1400" b="0" i="0">
                <a:solidFill>
                  <a:schemeClr val="tx1"/>
                </a:solidFill>
                <a:latin typeface="Calibri"/>
                <a:ea typeface="+mn-ea"/>
                <a:cs typeface="Calibri"/>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85750" indent="-285750">
              <a:buFont typeface="Arial" panose="020B0604020202020204" pitchFamily="34" charset="0"/>
              <a:buChar char="•"/>
            </a:pPr>
            <a:r>
              <a:rPr lang="en-US" sz="2000" dirty="0"/>
              <a:t>Lots of issues with training:</a:t>
            </a:r>
          </a:p>
          <a:p>
            <a:pPr marL="742950" lvl="1" indent="-285750">
              <a:buFont typeface="Arial" panose="020B0604020202020204" pitchFamily="34" charset="0"/>
              <a:buChar char="•"/>
            </a:pPr>
            <a:r>
              <a:rPr lang="en-US" sz="1400" dirty="0"/>
              <a:t>Vanishing gradients: if discriminator is too good, gradients go to zero</a:t>
            </a:r>
          </a:p>
          <a:p>
            <a:pPr marL="742950" lvl="1" indent="-285750">
              <a:buFont typeface="Arial" panose="020B0604020202020204" pitchFamily="34" charset="0"/>
              <a:buChar char="•"/>
            </a:pPr>
            <a:r>
              <a:rPr lang="en-US" sz="1400" dirty="0"/>
              <a:t>Mode collapse: if the generator learns to generate an exceptionally plausible output, it will just continue generating it. Then the discriminator will learn to always reject it, and then the generator will produce the same outputs, which the discriminator will then reject… bad loop!</a:t>
            </a:r>
            <a:endParaRPr lang="en-IN" sz="1400" dirty="0"/>
          </a:p>
        </p:txBody>
      </p:sp>
      <p:pic>
        <p:nvPicPr>
          <p:cNvPr id="8" name="Picture 7" descr="A diagram of a machine&#10;&#10;Description automatically generated">
            <a:extLst>
              <a:ext uri="{FF2B5EF4-FFF2-40B4-BE49-F238E27FC236}">
                <a16:creationId xmlns:a16="http://schemas.microsoft.com/office/drawing/2014/main" id="{1E47945C-26E1-8F04-B5EE-07B375D3954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018" t="2000" r="830" b="72097"/>
          <a:stretch/>
        </p:blipFill>
        <p:spPr>
          <a:xfrm>
            <a:off x="1059561" y="2477059"/>
            <a:ext cx="9536651" cy="1776425"/>
          </a:xfrm>
          <a:prstGeom prst="rect">
            <a:avLst/>
          </a:prstGeom>
        </p:spPr>
      </p:pic>
      <p:sp>
        <p:nvSpPr>
          <p:cNvPr id="9" name="Rectangle 8">
            <a:extLst>
              <a:ext uri="{FF2B5EF4-FFF2-40B4-BE49-F238E27FC236}">
                <a16:creationId xmlns:a16="http://schemas.microsoft.com/office/drawing/2014/main" id="{4349996D-CC11-A1E7-9F9D-39853BD12CA9}"/>
              </a:ext>
            </a:extLst>
          </p:cNvPr>
          <p:cNvSpPr/>
          <p:nvPr/>
        </p:nvSpPr>
        <p:spPr>
          <a:xfrm>
            <a:off x="7010400" y="2329084"/>
            <a:ext cx="3733800" cy="2014316"/>
          </a:xfrm>
          <a:custGeom>
            <a:avLst/>
            <a:gdLst>
              <a:gd name="connsiteX0" fmla="*/ 0 w 3733800"/>
              <a:gd name="connsiteY0" fmla="*/ 0 h 2014316"/>
              <a:gd name="connsiteX1" fmla="*/ 510286 w 3733800"/>
              <a:gd name="connsiteY1" fmla="*/ 0 h 2014316"/>
              <a:gd name="connsiteX2" fmla="*/ 1057910 w 3733800"/>
              <a:gd name="connsiteY2" fmla="*/ 0 h 2014316"/>
              <a:gd name="connsiteX3" fmla="*/ 1642872 w 3733800"/>
              <a:gd name="connsiteY3" fmla="*/ 0 h 2014316"/>
              <a:gd name="connsiteX4" fmla="*/ 2190496 w 3733800"/>
              <a:gd name="connsiteY4" fmla="*/ 0 h 2014316"/>
              <a:gd name="connsiteX5" fmla="*/ 2887472 w 3733800"/>
              <a:gd name="connsiteY5" fmla="*/ 0 h 2014316"/>
              <a:gd name="connsiteX6" fmla="*/ 3733800 w 3733800"/>
              <a:gd name="connsiteY6" fmla="*/ 0 h 2014316"/>
              <a:gd name="connsiteX7" fmla="*/ 3733800 w 3733800"/>
              <a:gd name="connsiteY7" fmla="*/ 651296 h 2014316"/>
              <a:gd name="connsiteX8" fmla="*/ 3733800 w 3733800"/>
              <a:gd name="connsiteY8" fmla="*/ 1262305 h 2014316"/>
              <a:gd name="connsiteX9" fmla="*/ 3733800 w 3733800"/>
              <a:gd name="connsiteY9" fmla="*/ 2014316 h 2014316"/>
              <a:gd name="connsiteX10" fmla="*/ 3074162 w 3733800"/>
              <a:gd name="connsiteY10" fmla="*/ 2014316 h 2014316"/>
              <a:gd name="connsiteX11" fmla="*/ 2563876 w 3733800"/>
              <a:gd name="connsiteY11" fmla="*/ 2014316 h 2014316"/>
              <a:gd name="connsiteX12" fmla="*/ 2053590 w 3733800"/>
              <a:gd name="connsiteY12" fmla="*/ 2014316 h 2014316"/>
              <a:gd name="connsiteX13" fmla="*/ 1505966 w 3733800"/>
              <a:gd name="connsiteY13" fmla="*/ 2014316 h 2014316"/>
              <a:gd name="connsiteX14" fmla="*/ 883666 w 3733800"/>
              <a:gd name="connsiteY14" fmla="*/ 2014316 h 2014316"/>
              <a:gd name="connsiteX15" fmla="*/ 0 w 3733800"/>
              <a:gd name="connsiteY15" fmla="*/ 2014316 h 2014316"/>
              <a:gd name="connsiteX16" fmla="*/ 0 w 3733800"/>
              <a:gd name="connsiteY16" fmla="*/ 1302591 h 2014316"/>
              <a:gd name="connsiteX17" fmla="*/ 0 w 3733800"/>
              <a:gd name="connsiteY17" fmla="*/ 651296 h 2014316"/>
              <a:gd name="connsiteX18" fmla="*/ 0 w 3733800"/>
              <a:gd name="connsiteY18" fmla="*/ 0 h 2014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33800" h="2014316" extrusionOk="0">
                <a:moveTo>
                  <a:pt x="0" y="0"/>
                </a:moveTo>
                <a:cubicBezTo>
                  <a:pt x="166018" y="364"/>
                  <a:pt x="343229" y="2420"/>
                  <a:pt x="510286" y="0"/>
                </a:cubicBezTo>
                <a:cubicBezTo>
                  <a:pt x="677343" y="-2420"/>
                  <a:pt x="932731" y="5350"/>
                  <a:pt x="1057910" y="0"/>
                </a:cubicBezTo>
                <a:cubicBezTo>
                  <a:pt x="1183089" y="-5350"/>
                  <a:pt x="1397838" y="-28464"/>
                  <a:pt x="1642872" y="0"/>
                </a:cubicBezTo>
                <a:cubicBezTo>
                  <a:pt x="1887906" y="28464"/>
                  <a:pt x="2063906" y="2090"/>
                  <a:pt x="2190496" y="0"/>
                </a:cubicBezTo>
                <a:cubicBezTo>
                  <a:pt x="2317086" y="-2090"/>
                  <a:pt x="2575539" y="-6456"/>
                  <a:pt x="2887472" y="0"/>
                </a:cubicBezTo>
                <a:cubicBezTo>
                  <a:pt x="3199405" y="6456"/>
                  <a:pt x="3318852" y="-12101"/>
                  <a:pt x="3733800" y="0"/>
                </a:cubicBezTo>
                <a:cubicBezTo>
                  <a:pt x="3740162" y="158569"/>
                  <a:pt x="3724957" y="421213"/>
                  <a:pt x="3733800" y="651296"/>
                </a:cubicBezTo>
                <a:cubicBezTo>
                  <a:pt x="3742643" y="881379"/>
                  <a:pt x="3736880" y="1043518"/>
                  <a:pt x="3733800" y="1262305"/>
                </a:cubicBezTo>
                <a:cubicBezTo>
                  <a:pt x="3730720" y="1481092"/>
                  <a:pt x="3732384" y="1715197"/>
                  <a:pt x="3733800" y="2014316"/>
                </a:cubicBezTo>
                <a:cubicBezTo>
                  <a:pt x="3588362" y="2014179"/>
                  <a:pt x="3386561" y="2008140"/>
                  <a:pt x="3074162" y="2014316"/>
                </a:cubicBezTo>
                <a:cubicBezTo>
                  <a:pt x="2761763" y="2020492"/>
                  <a:pt x="2698443" y="2024665"/>
                  <a:pt x="2563876" y="2014316"/>
                </a:cubicBezTo>
                <a:cubicBezTo>
                  <a:pt x="2429309" y="2003967"/>
                  <a:pt x="2251466" y="1989263"/>
                  <a:pt x="2053590" y="2014316"/>
                </a:cubicBezTo>
                <a:cubicBezTo>
                  <a:pt x="1855714" y="2039369"/>
                  <a:pt x="1739439" y="1997052"/>
                  <a:pt x="1505966" y="2014316"/>
                </a:cubicBezTo>
                <a:cubicBezTo>
                  <a:pt x="1272493" y="2031580"/>
                  <a:pt x="1119611" y="2024535"/>
                  <a:pt x="883666" y="2014316"/>
                </a:cubicBezTo>
                <a:cubicBezTo>
                  <a:pt x="647721" y="2004097"/>
                  <a:pt x="433761" y="2034341"/>
                  <a:pt x="0" y="2014316"/>
                </a:cubicBezTo>
                <a:cubicBezTo>
                  <a:pt x="25714" y="1703296"/>
                  <a:pt x="32582" y="1567135"/>
                  <a:pt x="0" y="1302591"/>
                </a:cubicBezTo>
                <a:cubicBezTo>
                  <a:pt x="-32582" y="1038047"/>
                  <a:pt x="-7140" y="918357"/>
                  <a:pt x="0" y="651296"/>
                </a:cubicBezTo>
                <a:cubicBezTo>
                  <a:pt x="7140" y="384235"/>
                  <a:pt x="11571" y="165582"/>
                  <a:pt x="0" y="0"/>
                </a:cubicBezTo>
                <a:close/>
              </a:path>
            </a:pathLst>
          </a:custGeom>
          <a:noFill/>
          <a:ln w="57150" cap="flat" cmpd="sng" algn="ctr">
            <a:solidFill>
              <a:schemeClr val="accent2"/>
            </a:solidFill>
            <a:prstDash val="solid"/>
            <a:round/>
            <a:headEnd type="none" w="med" len="med"/>
            <a:tailEnd type="none" w="med" len="med"/>
            <a:extLst>
              <a:ext uri="{C807C97D-BFC1-408E-A445-0C87EB9F89A2}">
                <ask:lineSketchStyleProps xmlns:ask="http://schemas.microsoft.com/office/drawing/2018/sketchyshapes" sd="1934842486">
                  <a:prstGeom prst="rect">
                    <a:avLst/>
                  </a:prstGeom>
                  <ask:type>
                    <ask:lineSketchFreehand/>
                  </ask:type>
                </ask:lineSketchStyleProps>
              </a:ext>
            </a:extLst>
          </a:ln>
        </p:spPr>
        <p:style>
          <a:lnRef idx="0">
            <a:scrgbClr r="0" g="0" b="0"/>
          </a:lnRef>
          <a:fillRef idx="0">
            <a:scrgbClr r="0" g="0" b="0"/>
          </a:fillRef>
          <a:effectRef idx="0">
            <a:scrgbClr r="0" g="0" b="0"/>
          </a:effectRef>
          <a:fontRef idx="minor">
            <a:schemeClr val="accent2"/>
          </a:fontRef>
        </p:style>
        <p:txBody>
          <a:bodyPr rtlCol="0" anchor="ctr"/>
          <a:lstStyle/>
          <a:p>
            <a:pPr algn="ctr"/>
            <a:endParaRPr lang="en-IN"/>
          </a:p>
        </p:txBody>
      </p:sp>
      <p:sp>
        <p:nvSpPr>
          <p:cNvPr id="11" name="Date Placeholder 10">
            <a:extLst>
              <a:ext uri="{FF2B5EF4-FFF2-40B4-BE49-F238E27FC236}">
                <a16:creationId xmlns:a16="http://schemas.microsoft.com/office/drawing/2014/main" id="{C4BABDDC-39AA-94C4-D41E-190760DEEFDB}"/>
              </a:ext>
            </a:extLst>
          </p:cNvPr>
          <p:cNvSpPr>
            <a:spLocks noGrp="1"/>
          </p:cNvSpPr>
          <p:nvPr>
            <p:ph type="dt" sz="half" idx="6"/>
          </p:nvPr>
        </p:nvSpPr>
        <p:spPr/>
        <p:txBody>
          <a:bodyPr/>
          <a:lstStyle/>
          <a:p>
            <a:r>
              <a:rPr lang="en-US"/>
              <a:t>Monday, April 15, 2024</a:t>
            </a:r>
          </a:p>
        </p:txBody>
      </p:sp>
      <p:sp>
        <p:nvSpPr>
          <p:cNvPr id="12" name="Footer Placeholder 11">
            <a:extLst>
              <a:ext uri="{FF2B5EF4-FFF2-40B4-BE49-F238E27FC236}">
                <a16:creationId xmlns:a16="http://schemas.microsoft.com/office/drawing/2014/main" id="{F0C2F43F-54D2-3C89-7E7D-5AABFD3C4E1F}"/>
              </a:ext>
            </a:extLst>
          </p:cNvPr>
          <p:cNvSpPr>
            <a:spLocks noGrp="1"/>
          </p:cNvSpPr>
          <p:nvPr>
            <p:ph type="ftr" sz="quarter" idx="5"/>
          </p:nvPr>
        </p:nvSpPr>
        <p:spPr/>
        <p:txBody>
          <a:bodyPr/>
          <a:lstStyle/>
          <a:p>
            <a:r>
              <a:rPr lang="en-IN"/>
              <a:t>Diffusion Models - Raunak Sarbajna</a:t>
            </a:r>
          </a:p>
        </p:txBody>
      </p:sp>
      <p:sp>
        <p:nvSpPr>
          <p:cNvPr id="13" name="Slide Number Placeholder 12">
            <a:extLst>
              <a:ext uri="{FF2B5EF4-FFF2-40B4-BE49-F238E27FC236}">
                <a16:creationId xmlns:a16="http://schemas.microsoft.com/office/drawing/2014/main" id="{9F5156AE-2CF5-6BA2-36BE-2B073C8A48D8}"/>
              </a:ext>
            </a:extLst>
          </p:cNvPr>
          <p:cNvSpPr>
            <a:spLocks noGrp="1"/>
          </p:cNvSpPr>
          <p:nvPr>
            <p:ph type="sldNum" sz="quarter" idx="7"/>
          </p:nvPr>
        </p:nvSpPr>
        <p:spPr/>
        <p:txBody>
          <a:bodyPr/>
          <a:lstStyle/>
          <a:p>
            <a:fld id="{B6F15528-21DE-4FAA-801E-634DDDAF4B2B}" type="slidenum">
              <a:rPr lang="en-IN" smtClean="0"/>
              <a:t>13</a:t>
            </a:fld>
            <a:endParaRPr lang="en-IN"/>
          </a:p>
        </p:txBody>
      </p:sp>
    </p:spTree>
    <p:extLst>
      <p:ext uri="{BB962C8B-B14F-4D97-AF65-F5344CB8AC3E}">
        <p14:creationId xmlns:p14="http://schemas.microsoft.com/office/powerpoint/2010/main" val="2230688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5226B-C286-4E0A-492B-17B0CE877687}"/>
              </a:ext>
            </a:extLst>
          </p:cNvPr>
          <p:cNvSpPr>
            <a:spLocks noGrp="1"/>
          </p:cNvSpPr>
          <p:nvPr>
            <p:ph type="title"/>
          </p:nvPr>
        </p:nvSpPr>
        <p:spPr>
          <a:xfrm>
            <a:off x="618236" y="299465"/>
            <a:ext cx="10060305" cy="677108"/>
          </a:xfrm>
        </p:spPr>
        <p:txBody>
          <a:bodyPr/>
          <a:lstStyle/>
          <a:p>
            <a:r>
              <a:rPr lang="en-IN" dirty="0"/>
              <a:t>Diffusion Models</a:t>
            </a:r>
          </a:p>
        </p:txBody>
      </p:sp>
      <p:sp>
        <p:nvSpPr>
          <p:cNvPr id="3" name="Text Placeholder 2">
            <a:extLst>
              <a:ext uri="{FF2B5EF4-FFF2-40B4-BE49-F238E27FC236}">
                <a16:creationId xmlns:a16="http://schemas.microsoft.com/office/drawing/2014/main" id="{8282FBD7-6576-570C-2B8A-724630290C1E}"/>
              </a:ext>
            </a:extLst>
          </p:cNvPr>
          <p:cNvSpPr>
            <a:spLocks noGrp="1"/>
          </p:cNvSpPr>
          <p:nvPr>
            <p:ph type="body" idx="1"/>
          </p:nvPr>
        </p:nvSpPr>
        <p:spPr>
          <a:xfrm>
            <a:off x="838898" y="1447800"/>
            <a:ext cx="9618980" cy="1231106"/>
          </a:xfrm>
        </p:spPr>
        <p:txBody>
          <a:bodyPr/>
          <a:lstStyle/>
          <a:p>
            <a:pPr marL="285750" indent="-285750">
              <a:buFont typeface="Arial" panose="020B0604020202020204" pitchFamily="34" charset="0"/>
              <a:buChar char="•"/>
            </a:pPr>
            <a:r>
              <a:rPr lang="en-US" sz="2000" dirty="0"/>
              <a:t>Idea: Estimating and analyzing small step sizes is more tractable/easier than a single step from random noise to the learned distribution</a:t>
            </a:r>
          </a:p>
          <a:p>
            <a:pPr marL="285750" indent="-285750">
              <a:buFont typeface="Arial" panose="020B0604020202020204" pitchFamily="34" charset="0"/>
              <a:buChar char="•"/>
            </a:pPr>
            <a:r>
              <a:rPr lang="en-US" sz="2000" dirty="0"/>
              <a:t>Convert a well-known and simple base distribution (like a Gaussian) to the target (data) distribution iteratively, with small step sizes, via a Markov chain:</a:t>
            </a:r>
            <a:endParaRPr lang="en-IN" sz="2000" dirty="0"/>
          </a:p>
        </p:txBody>
      </p:sp>
      <p:pic>
        <p:nvPicPr>
          <p:cNvPr id="7" name="Picture 6" descr="A diagram of a mathematical equation&#10;&#10;Description automatically generated">
            <a:extLst>
              <a:ext uri="{FF2B5EF4-FFF2-40B4-BE49-F238E27FC236}">
                <a16:creationId xmlns:a16="http://schemas.microsoft.com/office/drawing/2014/main" id="{0B4FE5BA-C6A4-7F04-FEEF-497591E87F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91728" y="2674563"/>
            <a:ext cx="8534400" cy="3002185"/>
          </a:xfrm>
          <a:prstGeom prst="rect">
            <a:avLst/>
          </a:prstGeom>
        </p:spPr>
      </p:pic>
      <p:sp>
        <p:nvSpPr>
          <p:cNvPr id="11" name="TextBox 10">
            <a:extLst>
              <a:ext uri="{FF2B5EF4-FFF2-40B4-BE49-F238E27FC236}">
                <a16:creationId xmlns:a16="http://schemas.microsoft.com/office/drawing/2014/main" id="{1F4C523F-8455-5199-8103-836D2DD48334}"/>
              </a:ext>
            </a:extLst>
          </p:cNvPr>
          <p:cNvSpPr txBox="1"/>
          <p:nvPr/>
        </p:nvSpPr>
        <p:spPr>
          <a:xfrm>
            <a:off x="2895600" y="5835670"/>
            <a:ext cx="6096000" cy="523220"/>
          </a:xfrm>
          <a:prstGeom prst="rect">
            <a:avLst/>
          </a:prstGeom>
          <a:noFill/>
        </p:spPr>
        <p:txBody>
          <a:bodyPr wrap="square">
            <a:spAutoFit/>
          </a:bodyPr>
          <a:lstStyle/>
          <a:p>
            <a:pPr algn="ctr"/>
            <a:r>
              <a:rPr lang="en-US" sz="1400" dirty="0">
                <a:solidFill>
                  <a:schemeClr val="bg2">
                    <a:lumMod val="25000"/>
                  </a:schemeClr>
                </a:solidFill>
              </a:rPr>
              <a:t>Markov chain: outlines the probability associated with a sequence of events occurring based on the state in the previous event.</a:t>
            </a:r>
            <a:endParaRPr lang="en-IN" sz="1400" dirty="0">
              <a:solidFill>
                <a:schemeClr val="bg2">
                  <a:lumMod val="25000"/>
                </a:schemeClr>
              </a:solidFill>
            </a:endParaRPr>
          </a:p>
        </p:txBody>
      </p:sp>
      <p:sp>
        <p:nvSpPr>
          <p:cNvPr id="13" name="Date Placeholder 12">
            <a:extLst>
              <a:ext uri="{FF2B5EF4-FFF2-40B4-BE49-F238E27FC236}">
                <a16:creationId xmlns:a16="http://schemas.microsoft.com/office/drawing/2014/main" id="{C1291641-48D1-95D6-64B8-09BD0176718F}"/>
              </a:ext>
            </a:extLst>
          </p:cNvPr>
          <p:cNvSpPr>
            <a:spLocks noGrp="1"/>
          </p:cNvSpPr>
          <p:nvPr>
            <p:ph type="dt" sz="half" idx="6"/>
          </p:nvPr>
        </p:nvSpPr>
        <p:spPr/>
        <p:txBody>
          <a:bodyPr/>
          <a:lstStyle/>
          <a:p>
            <a:r>
              <a:rPr lang="en-US"/>
              <a:t>Monday, April 15, 2024</a:t>
            </a:r>
          </a:p>
        </p:txBody>
      </p:sp>
      <p:sp>
        <p:nvSpPr>
          <p:cNvPr id="14" name="Footer Placeholder 13">
            <a:extLst>
              <a:ext uri="{FF2B5EF4-FFF2-40B4-BE49-F238E27FC236}">
                <a16:creationId xmlns:a16="http://schemas.microsoft.com/office/drawing/2014/main" id="{170F1B70-299A-9649-1F04-76B69B6C6CBE}"/>
              </a:ext>
            </a:extLst>
          </p:cNvPr>
          <p:cNvSpPr>
            <a:spLocks noGrp="1"/>
          </p:cNvSpPr>
          <p:nvPr>
            <p:ph type="ftr" sz="quarter" idx="5"/>
          </p:nvPr>
        </p:nvSpPr>
        <p:spPr/>
        <p:txBody>
          <a:bodyPr/>
          <a:lstStyle/>
          <a:p>
            <a:r>
              <a:rPr lang="en-IN"/>
              <a:t>Diffusion Models - Raunak Sarbajna</a:t>
            </a:r>
          </a:p>
        </p:txBody>
      </p:sp>
      <p:sp>
        <p:nvSpPr>
          <p:cNvPr id="15" name="Slide Number Placeholder 14">
            <a:extLst>
              <a:ext uri="{FF2B5EF4-FFF2-40B4-BE49-F238E27FC236}">
                <a16:creationId xmlns:a16="http://schemas.microsoft.com/office/drawing/2014/main" id="{8D827B75-0B25-7F5F-BD22-A2ADD3AD7FCA}"/>
              </a:ext>
            </a:extLst>
          </p:cNvPr>
          <p:cNvSpPr>
            <a:spLocks noGrp="1"/>
          </p:cNvSpPr>
          <p:nvPr>
            <p:ph type="sldNum" sz="quarter" idx="7"/>
          </p:nvPr>
        </p:nvSpPr>
        <p:spPr/>
        <p:txBody>
          <a:bodyPr/>
          <a:lstStyle/>
          <a:p>
            <a:fld id="{B6F15528-21DE-4FAA-801E-634DDDAF4B2B}" type="slidenum">
              <a:rPr lang="en-IN" smtClean="0"/>
              <a:t>14</a:t>
            </a:fld>
            <a:endParaRPr lang="en-IN"/>
          </a:p>
        </p:txBody>
      </p:sp>
    </p:spTree>
    <p:extLst>
      <p:ext uri="{BB962C8B-B14F-4D97-AF65-F5344CB8AC3E}">
        <p14:creationId xmlns:p14="http://schemas.microsoft.com/office/powerpoint/2010/main" val="22842036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127C8-38FE-08D9-3BC5-6EECC53C79FD}"/>
              </a:ext>
            </a:extLst>
          </p:cNvPr>
          <p:cNvSpPr>
            <a:spLocks noGrp="1"/>
          </p:cNvSpPr>
          <p:nvPr>
            <p:ph type="title"/>
          </p:nvPr>
        </p:nvSpPr>
        <p:spPr>
          <a:xfrm>
            <a:off x="618236" y="299465"/>
            <a:ext cx="10060305" cy="677108"/>
          </a:xfrm>
        </p:spPr>
        <p:txBody>
          <a:bodyPr/>
          <a:lstStyle/>
          <a:p>
            <a:r>
              <a:rPr lang="en-IN" dirty="0"/>
              <a:t>Review: GANs vs Diffusion</a:t>
            </a:r>
          </a:p>
        </p:txBody>
      </p:sp>
      <p:sp>
        <p:nvSpPr>
          <p:cNvPr id="11" name="Text Placeholder 4">
            <a:extLst>
              <a:ext uri="{FF2B5EF4-FFF2-40B4-BE49-F238E27FC236}">
                <a16:creationId xmlns:a16="http://schemas.microsoft.com/office/drawing/2014/main" id="{FE5CD37C-BA83-DD6D-6B13-E3A3E89DD9A7}"/>
              </a:ext>
            </a:extLst>
          </p:cNvPr>
          <p:cNvSpPr>
            <a:spLocks noGrp="1"/>
          </p:cNvSpPr>
          <p:nvPr>
            <p:ph type="body" idx="1"/>
          </p:nvPr>
        </p:nvSpPr>
        <p:spPr>
          <a:xfrm>
            <a:off x="938213" y="1487001"/>
            <a:ext cx="5157787" cy="823912"/>
          </a:xfrm>
        </p:spPr>
        <p:txBody>
          <a:bodyPr>
            <a:normAutofit/>
          </a:bodyPr>
          <a:lstStyle/>
          <a:p>
            <a:r>
              <a:rPr lang="en-US" sz="3200" dirty="0"/>
              <a:t>GAN</a:t>
            </a:r>
          </a:p>
        </p:txBody>
      </p:sp>
      <p:sp>
        <p:nvSpPr>
          <p:cNvPr id="12" name="Content Placeholder 5">
            <a:extLst>
              <a:ext uri="{FF2B5EF4-FFF2-40B4-BE49-F238E27FC236}">
                <a16:creationId xmlns:a16="http://schemas.microsoft.com/office/drawing/2014/main" id="{5A2461B0-757D-C845-D4D3-652D59033065}"/>
              </a:ext>
            </a:extLst>
          </p:cNvPr>
          <p:cNvSpPr txBox="1">
            <a:spLocks/>
          </p:cNvSpPr>
          <p:nvPr/>
        </p:nvSpPr>
        <p:spPr>
          <a:xfrm>
            <a:off x="918042" y="1999569"/>
            <a:ext cx="5157787" cy="1966913"/>
          </a:xfrm>
          <a:prstGeom prst="rect">
            <a:avLst/>
          </a:prstGeom>
        </p:spPr>
        <p:txBody>
          <a:bodyPr>
            <a:norm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42900" indent="-342900">
              <a:buFont typeface="Arial" panose="020B0604020202020204" pitchFamily="34" charset="0"/>
              <a:buChar char="•"/>
            </a:pPr>
            <a:r>
              <a:rPr lang="en-US" sz="2400" dirty="0"/>
              <a:t>One shot generation. Fast. </a:t>
            </a:r>
          </a:p>
          <a:p>
            <a:pPr marL="342900" indent="-342900">
              <a:buFont typeface="Arial" panose="020B0604020202020204" pitchFamily="34" charset="0"/>
              <a:buChar char="•"/>
            </a:pPr>
            <a:r>
              <a:rPr lang="en-US" sz="2400" dirty="0"/>
              <a:t>Harder to control in one pass. </a:t>
            </a:r>
          </a:p>
          <a:p>
            <a:pPr marL="342900" indent="-342900">
              <a:buFont typeface="Arial" panose="020B0604020202020204" pitchFamily="34" charset="0"/>
              <a:buChar char="•"/>
            </a:pPr>
            <a:r>
              <a:rPr lang="en-US" sz="2400" dirty="0"/>
              <a:t>Adversarial min-max objective. Can collapse.</a:t>
            </a:r>
          </a:p>
        </p:txBody>
      </p:sp>
      <p:sp>
        <p:nvSpPr>
          <p:cNvPr id="13" name="Text Placeholder 6">
            <a:extLst>
              <a:ext uri="{FF2B5EF4-FFF2-40B4-BE49-F238E27FC236}">
                <a16:creationId xmlns:a16="http://schemas.microsoft.com/office/drawing/2014/main" id="{9D6C2AA2-0462-7CFA-2D10-B324B1A471BE}"/>
              </a:ext>
            </a:extLst>
          </p:cNvPr>
          <p:cNvSpPr txBox="1">
            <a:spLocks/>
          </p:cNvSpPr>
          <p:nvPr/>
        </p:nvSpPr>
        <p:spPr>
          <a:xfrm>
            <a:off x="6186646" y="1487001"/>
            <a:ext cx="5183188" cy="823912"/>
          </a:xfrm>
          <a:prstGeom prst="rect">
            <a:avLst/>
          </a:prstGeom>
        </p:spPr>
        <p:txBody>
          <a:bodyPr>
            <a:norm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sz="3200" dirty="0"/>
              <a:t>Diffusion</a:t>
            </a:r>
          </a:p>
        </p:txBody>
      </p:sp>
      <p:sp>
        <p:nvSpPr>
          <p:cNvPr id="14" name="Content Placeholder 7">
            <a:extLst>
              <a:ext uri="{FF2B5EF4-FFF2-40B4-BE49-F238E27FC236}">
                <a16:creationId xmlns:a16="http://schemas.microsoft.com/office/drawing/2014/main" id="{68922D21-6EEC-04C7-6A42-D42549C75ECE}"/>
              </a:ext>
            </a:extLst>
          </p:cNvPr>
          <p:cNvSpPr txBox="1">
            <a:spLocks/>
          </p:cNvSpPr>
          <p:nvPr/>
        </p:nvSpPr>
        <p:spPr>
          <a:xfrm>
            <a:off x="6166476" y="1999569"/>
            <a:ext cx="5183188" cy="1662113"/>
          </a:xfrm>
          <a:prstGeom prst="rect">
            <a:avLst/>
          </a:prstGeom>
        </p:spPr>
        <p:txBody>
          <a:bodyPr>
            <a:norm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42900" indent="-342900">
              <a:buFont typeface="Arial" panose="020B0604020202020204" pitchFamily="34" charset="0"/>
              <a:buChar char="•"/>
            </a:pPr>
            <a:r>
              <a:rPr lang="en-US" sz="2400" dirty="0"/>
              <a:t>Multi-iteration generation. Slow.</a:t>
            </a:r>
          </a:p>
          <a:p>
            <a:pPr marL="342900" indent="-342900">
              <a:buFont typeface="Arial" panose="020B0604020202020204" pitchFamily="34" charset="0"/>
              <a:buChar char="•"/>
            </a:pPr>
            <a:r>
              <a:rPr lang="en-US" sz="2400" dirty="0"/>
              <a:t>Easier to control during generation. </a:t>
            </a:r>
          </a:p>
          <a:p>
            <a:pPr marL="342900" indent="-342900">
              <a:buFont typeface="Arial" panose="020B0604020202020204" pitchFamily="34" charset="0"/>
              <a:buChar char="•"/>
            </a:pPr>
            <a:r>
              <a:rPr lang="en-US" sz="2400" dirty="0"/>
              <a:t>Simple objective, no adversary in training. </a:t>
            </a:r>
          </a:p>
        </p:txBody>
      </p:sp>
      <p:sp>
        <p:nvSpPr>
          <p:cNvPr id="17" name="Date Placeholder 16">
            <a:extLst>
              <a:ext uri="{FF2B5EF4-FFF2-40B4-BE49-F238E27FC236}">
                <a16:creationId xmlns:a16="http://schemas.microsoft.com/office/drawing/2014/main" id="{649643BC-41E0-8414-8928-8679CC1EA338}"/>
              </a:ext>
            </a:extLst>
          </p:cNvPr>
          <p:cNvSpPr>
            <a:spLocks noGrp="1"/>
          </p:cNvSpPr>
          <p:nvPr>
            <p:ph type="dt" sz="half" idx="6"/>
          </p:nvPr>
        </p:nvSpPr>
        <p:spPr/>
        <p:txBody>
          <a:bodyPr/>
          <a:lstStyle/>
          <a:p>
            <a:r>
              <a:rPr lang="en-US"/>
              <a:t>Monday, April 15, 2024</a:t>
            </a:r>
          </a:p>
        </p:txBody>
      </p:sp>
      <p:sp>
        <p:nvSpPr>
          <p:cNvPr id="18" name="Footer Placeholder 17">
            <a:extLst>
              <a:ext uri="{FF2B5EF4-FFF2-40B4-BE49-F238E27FC236}">
                <a16:creationId xmlns:a16="http://schemas.microsoft.com/office/drawing/2014/main" id="{11813420-83DA-980D-8BD8-07C2E37B0F17}"/>
              </a:ext>
            </a:extLst>
          </p:cNvPr>
          <p:cNvSpPr>
            <a:spLocks noGrp="1"/>
          </p:cNvSpPr>
          <p:nvPr>
            <p:ph type="ftr" sz="quarter" idx="5"/>
          </p:nvPr>
        </p:nvSpPr>
        <p:spPr/>
        <p:txBody>
          <a:bodyPr/>
          <a:lstStyle/>
          <a:p>
            <a:r>
              <a:rPr lang="en-IN"/>
              <a:t>Diffusion Models - Raunak Sarbajna</a:t>
            </a:r>
          </a:p>
        </p:txBody>
      </p:sp>
      <p:sp>
        <p:nvSpPr>
          <p:cNvPr id="19" name="Slide Number Placeholder 18">
            <a:extLst>
              <a:ext uri="{FF2B5EF4-FFF2-40B4-BE49-F238E27FC236}">
                <a16:creationId xmlns:a16="http://schemas.microsoft.com/office/drawing/2014/main" id="{53D5ED03-D6F8-84E2-B81E-FF60AB089C6F}"/>
              </a:ext>
            </a:extLst>
          </p:cNvPr>
          <p:cNvSpPr>
            <a:spLocks noGrp="1"/>
          </p:cNvSpPr>
          <p:nvPr>
            <p:ph type="sldNum" sz="quarter" idx="7"/>
          </p:nvPr>
        </p:nvSpPr>
        <p:spPr/>
        <p:txBody>
          <a:bodyPr/>
          <a:lstStyle/>
          <a:p>
            <a:fld id="{B6F15528-21DE-4FAA-801E-634DDDAF4B2B}" type="slidenum">
              <a:rPr lang="en-IN" smtClean="0"/>
              <a:t>15</a:t>
            </a:fld>
            <a:endParaRPr lang="en-IN"/>
          </a:p>
        </p:txBody>
      </p:sp>
      <p:pic>
        <p:nvPicPr>
          <p:cNvPr id="4" name="Picture 3" descr="A diagram of a diagram&#10;&#10;Description automatically generated">
            <a:extLst>
              <a:ext uri="{FF2B5EF4-FFF2-40B4-BE49-F238E27FC236}">
                <a16:creationId xmlns:a16="http://schemas.microsoft.com/office/drawing/2014/main" id="{595F003B-5E06-172C-385B-45771C116F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3241" y="3505200"/>
            <a:ext cx="3385175" cy="2803348"/>
          </a:xfrm>
          <a:prstGeom prst="rect">
            <a:avLst/>
          </a:prstGeom>
        </p:spPr>
      </p:pic>
    </p:spTree>
    <p:extLst>
      <p:ext uri="{BB962C8B-B14F-4D97-AF65-F5344CB8AC3E}">
        <p14:creationId xmlns:p14="http://schemas.microsoft.com/office/powerpoint/2010/main" val="15444680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fade">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fade">
                                      <p:cBhvr>
                                        <p:cTn id="17" dur="5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xEl>
                                              <p:pRg st="1" end="1"/>
                                            </p:txEl>
                                          </p:spTgt>
                                        </p:tgtEl>
                                        <p:attrNameLst>
                                          <p:attrName>style.visibility</p:attrName>
                                        </p:attrNameLst>
                                      </p:cBhvr>
                                      <p:to>
                                        <p:strVal val="visible"/>
                                      </p:to>
                                    </p:set>
                                    <p:animEffect transition="in" filter="fade">
                                      <p:cBhvr>
                                        <p:cTn id="22" dur="500"/>
                                        <p:tgtEl>
                                          <p:spTgt spid="1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xEl>
                                              <p:pRg st="2" end="2"/>
                                            </p:txEl>
                                          </p:spTgt>
                                        </p:tgtEl>
                                        <p:attrNameLst>
                                          <p:attrName>style.visibility</p:attrName>
                                        </p:attrNameLst>
                                      </p:cBhvr>
                                      <p:to>
                                        <p:strVal val="visible"/>
                                      </p:to>
                                    </p:set>
                                    <p:animEffect transition="in" filter="fade">
                                      <p:cBhvr>
                                        <p:cTn id="27" dur="500"/>
                                        <p:tgtEl>
                                          <p:spTgt spid="1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xEl>
                                              <p:pRg st="2" end="2"/>
                                            </p:txEl>
                                          </p:spTgt>
                                        </p:tgtEl>
                                        <p:attrNameLst>
                                          <p:attrName>style.visibility</p:attrName>
                                        </p:attrNameLst>
                                      </p:cBhvr>
                                      <p:to>
                                        <p:strVal val="visible"/>
                                      </p:to>
                                    </p:set>
                                    <p:animEffect transition="in" filter="fade">
                                      <p:cBhvr>
                                        <p:cTn id="32"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761489" y="2917825"/>
            <a:ext cx="8669019" cy="994663"/>
          </a:xfrm>
          <a:prstGeom prst="rect">
            <a:avLst/>
          </a:prstGeom>
        </p:spPr>
      </p:pic>
      <p:sp>
        <p:nvSpPr>
          <p:cNvPr id="3" name="object 3"/>
          <p:cNvSpPr txBox="1"/>
          <p:nvPr/>
        </p:nvSpPr>
        <p:spPr>
          <a:xfrm>
            <a:off x="1942845" y="3317494"/>
            <a:ext cx="208279" cy="177800"/>
          </a:xfrm>
          <a:prstGeom prst="rect">
            <a:avLst/>
          </a:prstGeom>
        </p:spPr>
        <p:txBody>
          <a:bodyPr vert="horz" wrap="square" lIns="0" tIns="12065" rIns="0" bIns="0" rtlCol="0">
            <a:spAutoFit/>
          </a:bodyPr>
          <a:lstStyle/>
          <a:p>
            <a:pPr marL="38100">
              <a:lnSpc>
                <a:spcPct val="100000"/>
              </a:lnSpc>
              <a:spcBef>
                <a:spcPts val="95"/>
              </a:spcBef>
            </a:pPr>
            <a:r>
              <a:rPr sz="1000" spc="65" dirty="0">
                <a:solidFill>
                  <a:srgbClr val="FFFFFF"/>
                </a:solidFill>
                <a:latin typeface="Calibri"/>
                <a:cs typeface="Calibri"/>
              </a:rPr>
              <a:t>X</a:t>
            </a:r>
            <a:r>
              <a:rPr sz="975" spc="97" baseline="-21367" dirty="0">
                <a:solidFill>
                  <a:srgbClr val="FFFFFF"/>
                </a:solidFill>
                <a:latin typeface="Calibri"/>
                <a:cs typeface="Calibri"/>
              </a:rPr>
              <a:t>0</a:t>
            </a:r>
            <a:endParaRPr sz="975" baseline="-21367">
              <a:latin typeface="Calibri"/>
              <a:cs typeface="Calibri"/>
            </a:endParaRPr>
          </a:p>
        </p:txBody>
      </p:sp>
      <p:sp>
        <p:nvSpPr>
          <p:cNvPr id="4" name="object 4"/>
          <p:cNvSpPr txBox="1"/>
          <p:nvPr/>
        </p:nvSpPr>
        <p:spPr>
          <a:xfrm>
            <a:off x="3542665" y="3317494"/>
            <a:ext cx="197485" cy="177800"/>
          </a:xfrm>
          <a:prstGeom prst="rect">
            <a:avLst/>
          </a:prstGeom>
        </p:spPr>
        <p:txBody>
          <a:bodyPr vert="horz" wrap="square" lIns="0" tIns="12065" rIns="0" bIns="0" rtlCol="0">
            <a:spAutoFit/>
          </a:bodyPr>
          <a:lstStyle/>
          <a:p>
            <a:pPr marL="38100">
              <a:lnSpc>
                <a:spcPct val="100000"/>
              </a:lnSpc>
              <a:spcBef>
                <a:spcPts val="95"/>
              </a:spcBef>
            </a:pPr>
            <a:r>
              <a:rPr sz="1000" spc="50" dirty="0">
                <a:solidFill>
                  <a:srgbClr val="FFFFFF"/>
                </a:solidFill>
                <a:latin typeface="Calibri"/>
                <a:cs typeface="Calibri"/>
              </a:rPr>
              <a:t>Z</a:t>
            </a:r>
            <a:r>
              <a:rPr sz="975" spc="75" baseline="-21367" dirty="0">
                <a:solidFill>
                  <a:srgbClr val="FFFFFF"/>
                </a:solidFill>
                <a:latin typeface="Calibri"/>
                <a:cs typeface="Calibri"/>
              </a:rPr>
              <a:t>1</a:t>
            </a:r>
            <a:endParaRPr sz="975" baseline="-21367">
              <a:latin typeface="Calibri"/>
              <a:cs typeface="Calibri"/>
            </a:endParaRPr>
          </a:p>
        </p:txBody>
      </p:sp>
      <p:sp>
        <p:nvSpPr>
          <p:cNvPr id="5" name="object 5"/>
          <p:cNvSpPr txBox="1"/>
          <p:nvPr/>
        </p:nvSpPr>
        <p:spPr>
          <a:xfrm>
            <a:off x="5136515" y="3317494"/>
            <a:ext cx="197485" cy="177800"/>
          </a:xfrm>
          <a:prstGeom prst="rect">
            <a:avLst/>
          </a:prstGeom>
        </p:spPr>
        <p:txBody>
          <a:bodyPr vert="horz" wrap="square" lIns="0" tIns="12065" rIns="0" bIns="0" rtlCol="0">
            <a:spAutoFit/>
          </a:bodyPr>
          <a:lstStyle/>
          <a:p>
            <a:pPr marL="38100">
              <a:lnSpc>
                <a:spcPct val="100000"/>
              </a:lnSpc>
              <a:spcBef>
                <a:spcPts val="95"/>
              </a:spcBef>
            </a:pPr>
            <a:r>
              <a:rPr sz="1000" spc="50" dirty="0">
                <a:solidFill>
                  <a:srgbClr val="FFFFFF"/>
                </a:solidFill>
                <a:latin typeface="Calibri"/>
                <a:cs typeface="Calibri"/>
              </a:rPr>
              <a:t>Z</a:t>
            </a:r>
            <a:r>
              <a:rPr sz="975" spc="75" baseline="-21367" dirty="0">
                <a:solidFill>
                  <a:srgbClr val="FFFFFF"/>
                </a:solidFill>
                <a:latin typeface="Calibri"/>
                <a:cs typeface="Calibri"/>
              </a:rPr>
              <a:t>2</a:t>
            </a:r>
            <a:endParaRPr sz="975" baseline="-21367">
              <a:latin typeface="Calibri"/>
              <a:cs typeface="Calibri"/>
            </a:endParaRPr>
          </a:p>
        </p:txBody>
      </p:sp>
      <p:sp>
        <p:nvSpPr>
          <p:cNvPr id="6" name="object 6"/>
          <p:cNvSpPr txBox="1"/>
          <p:nvPr/>
        </p:nvSpPr>
        <p:spPr>
          <a:xfrm>
            <a:off x="6730238" y="3320288"/>
            <a:ext cx="197485" cy="177800"/>
          </a:xfrm>
          <a:prstGeom prst="rect">
            <a:avLst/>
          </a:prstGeom>
        </p:spPr>
        <p:txBody>
          <a:bodyPr vert="horz" wrap="square" lIns="0" tIns="12065" rIns="0" bIns="0" rtlCol="0">
            <a:spAutoFit/>
          </a:bodyPr>
          <a:lstStyle/>
          <a:p>
            <a:pPr marL="38100">
              <a:lnSpc>
                <a:spcPct val="100000"/>
              </a:lnSpc>
              <a:spcBef>
                <a:spcPts val="95"/>
              </a:spcBef>
            </a:pPr>
            <a:r>
              <a:rPr sz="1000" spc="50" dirty="0">
                <a:solidFill>
                  <a:srgbClr val="FFFFFF"/>
                </a:solidFill>
                <a:latin typeface="Calibri"/>
                <a:cs typeface="Calibri"/>
              </a:rPr>
              <a:t>Z</a:t>
            </a:r>
            <a:r>
              <a:rPr sz="975" spc="75" baseline="-21367" dirty="0">
                <a:solidFill>
                  <a:srgbClr val="FFFFFF"/>
                </a:solidFill>
                <a:latin typeface="Calibri"/>
                <a:cs typeface="Calibri"/>
              </a:rPr>
              <a:t>3</a:t>
            </a:r>
            <a:endParaRPr sz="975" baseline="-21367">
              <a:latin typeface="Calibri"/>
              <a:cs typeface="Calibri"/>
            </a:endParaRPr>
          </a:p>
        </p:txBody>
      </p:sp>
      <p:sp>
        <p:nvSpPr>
          <p:cNvPr id="7" name="object 7"/>
          <p:cNvSpPr txBox="1"/>
          <p:nvPr/>
        </p:nvSpPr>
        <p:spPr>
          <a:xfrm>
            <a:off x="8215376" y="3181858"/>
            <a:ext cx="254000" cy="299720"/>
          </a:xfrm>
          <a:prstGeom prst="rect">
            <a:avLst/>
          </a:prstGeom>
        </p:spPr>
        <p:txBody>
          <a:bodyPr vert="horz" wrap="square" lIns="0" tIns="12700" rIns="0" bIns="0" rtlCol="0">
            <a:spAutoFit/>
          </a:bodyPr>
          <a:lstStyle/>
          <a:p>
            <a:pPr marL="12700">
              <a:lnSpc>
                <a:spcPct val="100000"/>
              </a:lnSpc>
              <a:spcBef>
                <a:spcPts val="100"/>
              </a:spcBef>
            </a:pPr>
            <a:r>
              <a:rPr sz="1800" spc="505" dirty="0">
                <a:latin typeface="Calibri"/>
                <a:cs typeface="Calibri"/>
              </a:rPr>
              <a:t>…</a:t>
            </a:r>
            <a:endParaRPr sz="1800">
              <a:latin typeface="Calibri"/>
              <a:cs typeface="Calibri"/>
            </a:endParaRPr>
          </a:p>
        </p:txBody>
      </p:sp>
      <p:sp>
        <p:nvSpPr>
          <p:cNvPr id="8" name="object 8"/>
          <p:cNvSpPr txBox="1"/>
          <p:nvPr/>
        </p:nvSpPr>
        <p:spPr>
          <a:xfrm>
            <a:off x="10049002" y="3323971"/>
            <a:ext cx="196850" cy="177800"/>
          </a:xfrm>
          <a:prstGeom prst="rect">
            <a:avLst/>
          </a:prstGeom>
        </p:spPr>
        <p:txBody>
          <a:bodyPr vert="horz" wrap="square" lIns="0" tIns="12065" rIns="0" bIns="0" rtlCol="0">
            <a:spAutoFit/>
          </a:bodyPr>
          <a:lstStyle/>
          <a:p>
            <a:pPr marL="38100">
              <a:lnSpc>
                <a:spcPct val="100000"/>
              </a:lnSpc>
              <a:spcBef>
                <a:spcPts val="95"/>
              </a:spcBef>
            </a:pPr>
            <a:r>
              <a:rPr sz="1000" spc="55" dirty="0">
                <a:solidFill>
                  <a:srgbClr val="FFFFFF"/>
                </a:solidFill>
                <a:latin typeface="Calibri"/>
                <a:cs typeface="Calibri"/>
              </a:rPr>
              <a:t>Z</a:t>
            </a:r>
            <a:r>
              <a:rPr sz="975" spc="82" baseline="-21367" dirty="0">
                <a:solidFill>
                  <a:srgbClr val="FFFFFF"/>
                </a:solidFill>
                <a:latin typeface="Calibri"/>
                <a:cs typeface="Calibri"/>
              </a:rPr>
              <a:t>T</a:t>
            </a:r>
            <a:endParaRPr sz="975" baseline="-21367">
              <a:latin typeface="Calibri"/>
              <a:cs typeface="Calibri"/>
            </a:endParaRPr>
          </a:p>
        </p:txBody>
      </p:sp>
      <p:sp>
        <p:nvSpPr>
          <p:cNvPr id="9" name="object 9"/>
          <p:cNvSpPr txBox="1"/>
          <p:nvPr/>
        </p:nvSpPr>
        <p:spPr>
          <a:xfrm>
            <a:off x="9592436" y="2492755"/>
            <a:ext cx="1178560" cy="299720"/>
          </a:xfrm>
          <a:prstGeom prst="rect">
            <a:avLst/>
          </a:prstGeom>
        </p:spPr>
        <p:txBody>
          <a:bodyPr vert="horz" wrap="square" lIns="0" tIns="12700" rIns="0" bIns="0" rtlCol="0">
            <a:spAutoFit/>
          </a:bodyPr>
          <a:lstStyle/>
          <a:p>
            <a:pPr marL="12700">
              <a:lnSpc>
                <a:spcPct val="100000"/>
              </a:lnSpc>
              <a:spcBef>
                <a:spcPts val="100"/>
              </a:spcBef>
            </a:pPr>
            <a:r>
              <a:rPr sz="1800" b="1" spc="110" dirty="0">
                <a:latin typeface="Calibri"/>
                <a:cs typeface="Calibri"/>
              </a:rPr>
              <a:t>Pure</a:t>
            </a:r>
            <a:r>
              <a:rPr sz="1800" b="1" spc="40" dirty="0">
                <a:latin typeface="Calibri"/>
                <a:cs typeface="Calibri"/>
              </a:rPr>
              <a:t> </a:t>
            </a:r>
            <a:r>
              <a:rPr sz="1800" b="1" spc="114" dirty="0">
                <a:latin typeface="Calibri"/>
                <a:cs typeface="Calibri"/>
              </a:rPr>
              <a:t>noise</a:t>
            </a:r>
            <a:endParaRPr sz="1800">
              <a:latin typeface="Calibri"/>
              <a:cs typeface="Calibri"/>
            </a:endParaRPr>
          </a:p>
        </p:txBody>
      </p:sp>
      <p:sp>
        <p:nvSpPr>
          <p:cNvPr id="10" name="object 10"/>
          <p:cNvSpPr txBox="1"/>
          <p:nvPr/>
        </p:nvSpPr>
        <p:spPr>
          <a:xfrm>
            <a:off x="1193088" y="2492755"/>
            <a:ext cx="1687830" cy="299720"/>
          </a:xfrm>
          <a:prstGeom prst="rect">
            <a:avLst/>
          </a:prstGeom>
        </p:spPr>
        <p:txBody>
          <a:bodyPr vert="horz" wrap="square" lIns="0" tIns="12700" rIns="0" bIns="0" rtlCol="0">
            <a:spAutoFit/>
          </a:bodyPr>
          <a:lstStyle/>
          <a:p>
            <a:pPr marL="12700">
              <a:lnSpc>
                <a:spcPct val="100000"/>
              </a:lnSpc>
              <a:spcBef>
                <a:spcPts val="100"/>
              </a:spcBef>
            </a:pPr>
            <a:r>
              <a:rPr sz="1800" b="1" spc="150" dirty="0">
                <a:latin typeface="Calibri"/>
                <a:cs typeface="Calibri"/>
              </a:rPr>
              <a:t>Original</a:t>
            </a:r>
            <a:r>
              <a:rPr sz="1800" b="1" spc="95" dirty="0">
                <a:latin typeface="Calibri"/>
                <a:cs typeface="Calibri"/>
              </a:rPr>
              <a:t> </a:t>
            </a:r>
            <a:r>
              <a:rPr sz="1800" b="1" spc="165" dirty="0">
                <a:latin typeface="Calibri"/>
                <a:cs typeface="Calibri"/>
              </a:rPr>
              <a:t>image</a:t>
            </a:r>
            <a:endParaRPr sz="1800">
              <a:latin typeface="Calibri"/>
              <a:cs typeface="Calibri"/>
            </a:endParaRPr>
          </a:p>
        </p:txBody>
      </p:sp>
      <p:grpSp>
        <p:nvGrpSpPr>
          <p:cNvPr id="11" name="object 11"/>
          <p:cNvGrpSpPr/>
          <p:nvPr/>
        </p:nvGrpSpPr>
        <p:grpSpPr>
          <a:xfrm>
            <a:off x="1772411" y="4191000"/>
            <a:ext cx="8642985" cy="1466850"/>
            <a:chOff x="1772411" y="4191000"/>
            <a:chExt cx="8642985" cy="1466850"/>
          </a:xfrm>
        </p:grpSpPr>
        <p:pic>
          <p:nvPicPr>
            <p:cNvPr id="12" name="object 12"/>
            <p:cNvPicPr/>
            <p:nvPr/>
          </p:nvPicPr>
          <p:blipFill>
            <a:blip r:embed="rId3" cstate="print"/>
            <a:stretch>
              <a:fillRect/>
            </a:stretch>
          </p:blipFill>
          <p:spPr>
            <a:xfrm>
              <a:off x="1772411" y="4191000"/>
              <a:ext cx="548639" cy="548639"/>
            </a:xfrm>
            <a:prstGeom prst="rect">
              <a:avLst/>
            </a:prstGeom>
          </p:spPr>
        </p:pic>
        <p:pic>
          <p:nvPicPr>
            <p:cNvPr id="13" name="object 13"/>
            <p:cNvPicPr/>
            <p:nvPr/>
          </p:nvPicPr>
          <p:blipFill>
            <a:blip r:embed="rId4" cstate="print"/>
            <a:stretch>
              <a:fillRect/>
            </a:stretch>
          </p:blipFill>
          <p:spPr>
            <a:xfrm>
              <a:off x="3372611" y="4197095"/>
              <a:ext cx="548639" cy="548639"/>
            </a:xfrm>
            <a:prstGeom prst="rect">
              <a:avLst/>
            </a:prstGeom>
          </p:spPr>
        </p:pic>
        <p:pic>
          <p:nvPicPr>
            <p:cNvPr id="14" name="object 14"/>
            <p:cNvPicPr/>
            <p:nvPr/>
          </p:nvPicPr>
          <p:blipFill>
            <a:blip r:embed="rId5" cstate="print"/>
            <a:stretch>
              <a:fillRect/>
            </a:stretch>
          </p:blipFill>
          <p:spPr>
            <a:xfrm>
              <a:off x="4954523" y="4191000"/>
              <a:ext cx="548639" cy="548639"/>
            </a:xfrm>
            <a:prstGeom prst="rect">
              <a:avLst/>
            </a:prstGeom>
          </p:spPr>
        </p:pic>
        <p:pic>
          <p:nvPicPr>
            <p:cNvPr id="15" name="object 15"/>
            <p:cNvPicPr/>
            <p:nvPr/>
          </p:nvPicPr>
          <p:blipFill>
            <a:blip r:embed="rId6" cstate="print"/>
            <a:stretch>
              <a:fillRect/>
            </a:stretch>
          </p:blipFill>
          <p:spPr>
            <a:xfrm>
              <a:off x="6553200" y="4197095"/>
              <a:ext cx="548640" cy="548639"/>
            </a:xfrm>
            <a:prstGeom prst="rect">
              <a:avLst/>
            </a:prstGeom>
          </p:spPr>
        </p:pic>
        <p:pic>
          <p:nvPicPr>
            <p:cNvPr id="16" name="object 16"/>
            <p:cNvPicPr/>
            <p:nvPr/>
          </p:nvPicPr>
          <p:blipFill>
            <a:blip r:embed="rId7" cstate="print"/>
            <a:stretch>
              <a:fillRect/>
            </a:stretch>
          </p:blipFill>
          <p:spPr>
            <a:xfrm>
              <a:off x="9866376" y="4191000"/>
              <a:ext cx="548640" cy="548639"/>
            </a:xfrm>
            <a:prstGeom prst="rect">
              <a:avLst/>
            </a:prstGeom>
          </p:spPr>
        </p:pic>
        <p:sp>
          <p:nvSpPr>
            <p:cNvPr id="17" name="object 17"/>
            <p:cNvSpPr/>
            <p:nvPr/>
          </p:nvSpPr>
          <p:spPr>
            <a:xfrm>
              <a:off x="2046477" y="4733963"/>
              <a:ext cx="8119745" cy="923290"/>
            </a:xfrm>
            <a:custGeom>
              <a:avLst/>
              <a:gdLst/>
              <a:ahLst/>
              <a:cxnLst/>
              <a:rect l="l" t="t" r="r" b="b"/>
              <a:pathLst>
                <a:path w="8119745" h="923289">
                  <a:moveTo>
                    <a:pt x="12700" y="0"/>
                  </a:moveTo>
                  <a:lnTo>
                    <a:pt x="0" y="0"/>
                  </a:lnTo>
                  <a:lnTo>
                    <a:pt x="1524" y="22860"/>
                  </a:lnTo>
                  <a:lnTo>
                    <a:pt x="13589" y="67310"/>
                  </a:lnTo>
                  <a:lnTo>
                    <a:pt x="37211" y="110490"/>
                  </a:lnTo>
                  <a:lnTo>
                    <a:pt x="71628" y="154940"/>
                  </a:lnTo>
                  <a:lnTo>
                    <a:pt x="116586" y="196850"/>
                  </a:lnTo>
                  <a:lnTo>
                    <a:pt x="171831" y="240030"/>
                  </a:lnTo>
                  <a:lnTo>
                    <a:pt x="272542" y="302260"/>
                  </a:lnTo>
                  <a:lnTo>
                    <a:pt x="310896" y="322580"/>
                  </a:lnTo>
                  <a:lnTo>
                    <a:pt x="351282" y="342900"/>
                  </a:lnTo>
                  <a:lnTo>
                    <a:pt x="394081" y="363220"/>
                  </a:lnTo>
                  <a:lnTo>
                    <a:pt x="486029" y="402590"/>
                  </a:lnTo>
                  <a:lnTo>
                    <a:pt x="586359" y="441960"/>
                  </a:lnTo>
                  <a:lnTo>
                    <a:pt x="639318" y="461010"/>
                  </a:lnTo>
                  <a:lnTo>
                    <a:pt x="694436" y="478790"/>
                  </a:lnTo>
                  <a:lnTo>
                    <a:pt x="751332" y="497840"/>
                  </a:lnTo>
                  <a:lnTo>
                    <a:pt x="810260" y="516890"/>
                  </a:lnTo>
                  <a:lnTo>
                    <a:pt x="870712" y="534670"/>
                  </a:lnTo>
                  <a:lnTo>
                    <a:pt x="997204" y="570230"/>
                  </a:lnTo>
                  <a:lnTo>
                    <a:pt x="1062990" y="586740"/>
                  </a:lnTo>
                  <a:lnTo>
                    <a:pt x="1130300" y="604520"/>
                  </a:lnTo>
                  <a:lnTo>
                    <a:pt x="1269746" y="637540"/>
                  </a:lnTo>
                  <a:lnTo>
                    <a:pt x="1414907" y="669290"/>
                  </a:lnTo>
                  <a:lnTo>
                    <a:pt x="1721866" y="727710"/>
                  </a:lnTo>
                  <a:lnTo>
                    <a:pt x="1882775" y="754380"/>
                  </a:lnTo>
                  <a:lnTo>
                    <a:pt x="2048002" y="779780"/>
                  </a:lnTo>
                  <a:lnTo>
                    <a:pt x="2217293" y="803910"/>
                  </a:lnTo>
                  <a:lnTo>
                    <a:pt x="2390394" y="825500"/>
                  </a:lnTo>
                  <a:lnTo>
                    <a:pt x="2566797" y="844550"/>
                  </a:lnTo>
                  <a:lnTo>
                    <a:pt x="2928112" y="878840"/>
                  </a:lnTo>
                  <a:lnTo>
                    <a:pt x="3298317" y="902970"/>
                  </a:lnTo>
                  <a:lnTo>
                    <a:pt x="3485769" y="911860"/>
                  </a:lnTo>
                  <a:lnTo>
                    <a:pt x="3674491" y="918210"/>
                  </a:lnTo>
                  <a:lnTo>
                    <a:pt x="3863848" y="922020"/>
                  </a:lnTo>
                  <a:lnTo>
                    <a:pt x="4053459" y="923290"/>
                  </a:lnTo>
                  <a:lnTo>
                    <a:pt x="4243197" y="922020"/>
                  </a:lnTo>
                  <a:lnTo>
                    <a:pt x="4432554" y="918210"/>
                  </a:lnTo>
                  <a:lnTo>
                    <a:pt x="4652412" y="910590"/>
                  </a:lnTo>
                  <a:lnTo>
                    <a:pt x="4053459" y="910590"/>
                  </a:lnTo>
                  <a:lnTo>
                    <a:pt x="3863975" y="909320"/>
                  </a:lnTo>
                  <a:lnTo>
                    <a:pt x="3674745" y="905510"/>
                  </a:lnTo>
                  <a:lnTo>
                    <a:pt x="3486277" y="899160"/>
                  </a:lnTo>
                  <a:lnTo>
                    <a:pt x="3298952" y="890270"/>
                  </a:lnTo>
                  <a:lnTo>
                    <a:pt x="3299079" y="890270"/>
                  </a:lnTo>
                  <a:lnTo>
                    <a:pt x="3113024" y="878840"/>
                  </a:lnTo>
                  <a:lnTo>
                    <a:pt x="2929128" y="866140"/>
                  </a:lnTo>
                  <a:lnTo>
                    <a:pt x="2568067" y="831850"/>
                  </a:lnTo>
                  <a:lnTo>
                    <a:pt x="2391791" y="812800"/>
                  </a:lnTo>
                  <a:lnTo>
                    <a:pt x="2218944" y="791210"/>
                  </a:lnTo>
                  <a:lnTo>
                    <a:pt x="2049780" y="767080"/>
                  </a:lnTo>
                  <a:lnTo>
                    <a:pt x="1884680" y="741680"/>
                  </a:lnTo>
                  <a:lnTo>
                    <a:pt x="1724025" y="715010"/>
                  </a:lnTo>
                  <a:lnTo>
                    <a:pt x="1568196" y="685800"/>
                  </a:lnTo>
                  <a:lnTo>
                    <a:pt x="1417447" y="656590"/>
                  </a:lnTo>
                  <a:lnTo>
                    <a:pt x="1272413" y="624840"/>
                  </a:lnTo>
                  <a:lnTo>
                    <a:pt x="1066165" y="575310"/>
                  </a:lnTo>
                  <a:lnTo>
                    <a:pt x="936498" y="539750"/>
                  </a:lnTo>
                  <a:lnTo>
                    <a:pt x="874268" y="521970"/>
                  </a:lnTo>
                  <a:lnTo>
                    <a:pt x="874395" y="521970"/>
                  </a:lnTo>
                  <a:lnTo>
                    <a:pt x="755142" y="486410"/>
                  </a:lnTo>
                  <a:lnTo>
                    <a:pt x="755269" y="486410"/>
                  </a:lnTo>
                  <a:lnTo>
                    <a:pt x="698373" y="467360"/>
                  </a:lnTo>
                  <a:lnTo>
                    <a:pt x="643509" y="448310"/>
                  </a:lnTo>
                  <a:lnTo>
                    <a:pt x="590677" y="429260"/>
                  </a:lnTo>
                  <a:lnTo>
                    <a:pt x="539750" y="410210"/>
                  </a:lnTo>
                  <a:lnTo>
                    <a:pt x="490728" y="391160"/>
                  </a:lnTo>
                  <a:lnTo>
                    <a:pt x="443992" y="370840"/>
                  </a:lnTo>
                  <a:lnTo>
                    <a:pt x="444119" y="370840"/>
                  </a:lnTo>
                  <a:lnTo>
                    <a:pt x="399415" y="351790"/>
                  </a:lnTo>
                  <a:lnTo>
                    <a:pt x="356743" y="331470"/>
                  </a:lnTo>
                  <a:lnTo>
                    <a:pt x="356997" y="331470"/>
                  </a:lnTo>
                  <a:lnTo>
                    <a:pt x="316611" y="311150"/>
                  </a:lnTo>
                  <a:lnTo>
                    <a:pt x="316865" y="311150"/>
                  </a:lnTo>
                  <a:lnTo>
                    <a:pt x="278638" y="290830"/>
                  </a:lnTo>
                  <a:lnTo>
                    <a:pt x="243078" y="270510"/>
                  </a:lnTo>
                  <a:lnTo>
                    <a:pt x="209804" y="250190"/>
                  </a:lnTo>
                  <a:lnTo>
                    <a:pt x="210058" y="250190"/>
                  </a:lnTo>
                  <a:lnTo>
                    <a:pt x="180773" y="229870"/>
                  </a:lnTo>
                  <a:lnTo>
                    <a:pt x="179197" y="229870"/>
                  </a:lnTo>
                  <a:lnTo>
                    <a:pt x="150622" y="208280"/>
                  </a:lnTo>
                  <a:lnTo>
                    <a:pt x="150876" y="208280"/>
                  </a:lnTo>
                  <a:lnTo>
                    <a:pt x="124714" y="187960"/>
                  </a:lnTo>
                  <a:lnTo>
                    <a:pt x="124968" y="187960"/>
                  </a:lnTo>
                  <a:lnTo>
                    <a:pt x="101473" y="166370"/>
                  </a:lnTo>
                  <a:lnTo>
                    <a:pt x="101727" y="166370"/>
                  </a:lnTo>
                  <a:lnTo>
                    <a:pt x="80899" y="146050"/>
                  </a:lnTo>
                  <a:lnTo>
                    <a:pt x="81153" y="146050"/>
                  </a:lnTo>
                  <a:lnTo>
                    <a:pt x="63940" y="125730"/>
                  </a:lnTo>
                  <a:lnTo>
                    <a:pt x="63246" y="125730"/>
                  </a:lnTo>
                  <a:lnTo>
                    <a:pt x="47625" y="104140"/>
                  </a:lnTo>
                  <a:lnTo>
                    <a:pt x="47879" y="104140"/>
                  </a:lnTo>
                  <a:lnTo>
                    <a:pt x="35806" y="83820"/>
                  </a:lnTo>
                  <a:lnTo>
                    <a:pt x="35306" y="83820"/>
                  </a:lnTo>
                  <a:lnTo>
                    <a:pt x="25273" y="62230"/>
                  </a:lnTo>
                  <a:lnTo>
                    <a:pt x="25527" y="62230"/>
                  </a:lnTo>
                  <a:lnTo>
                    <a:pt x="18713" y="41910"/>
                  </a:lnTo>
                  <a:lnTo>
                    <a:pt x="18415" y="41910"/>
                  </a:lnTo>
                  <a:lnTo>
                    <a:pt x="14231" y="21590"/>
                  </a:lnTo>
                  <a:lnTo>
                    <a:pt x="14097" y="21590"/>
                  </a:lnTo>
                  <a:lnTo>
                    <a:pt x="12700" y="0"/>
                  </a:lnTo>
                  <a:close/>
                </a:path>
                <a:path w="8119745" h="923289">
                  <a:moveTo>
                    <a:pt x="4053522" y="910589"/>
                  </a:moveTo>
                  <a:close/>
                </a:path>
                <a:path w="8119745" h="923289">
                  <a:moveTo>
                    <a:pt x="6689471" y="659130"/>
                  </a:moveTo>
                  <a:lnTo>
                    <a:pt x="6538722" y="689610"/>
                  </a:lnTo>
                  <a:lnTo>
                    <a:pt x="6382893" y="717550"/>
                  </a:lnTo>
                  <a:lnTo>
                    <a:pt x="6222238" y="744220"/>
                  </a:lnTo>
                  <a:lnTo>
                    <a:pt x="6057138" y="769620"/>
                  </a:lnTo>
                  <a:lnTo>
                    <a:pt x="5887974" y="792480"/>
                  </a:lnTo>
                  <a:lnTo>
                    <a:pt x="5715000" y="814070"/>
                  </a:lnTo>
                  <a:lnTo>
                    <a:pt x="5359654" y="850900"/>
                  </a:lnTo>
                  <a:lnTo>
                    <a:pt x="4993894" y="880110"/>
                  </a:lnTo>
                  <a:lnTo>
                    <a:pt x="4807966" y="891540"/>
                  </a:lnTo>
                  <a:lnTo>
                    <a:pt x="4620641" y="899160"/>
                  </a:lnTo>
                  <a:lnTo>
                    <a:pt x="4432173" y="905510"/>
                  </a:lnTo>
                  <a:lnTo>
                    <a:pt x="4243070" y="909320"/>
                  </a:lnTo>
                  <a:lnTo>
                    <a:pt x="4053522" y="910589"/>
                  </a:lnTo>
                  <a:lnTo>
                    <a:pt x="4652422" y="910589"/>
                  </a:lnTo>
                  <a:lnTo>
                    <a:pt x="4808728" y="904240"/>
                  </a:lnTo>
                  <a:lnTo>
                    <a:pt x="4994783" y="892810"/>
                  </a:lnTo>
                  <a:lnTo>
                    <a:pt x="5360797" y="863600"/>
                  </a:lnTo>
                  <a:lnTo>
                    <a:pt x="5716524" y="826770"/>
                  </a:lnTo>
                  <a:lnTo>
                    <a:pt x="5889625" y="805180"/>
                  </a:lnTo>
                  <a:lnTo>
                    <a:pt x="6058916" y="782320"/>
                  </a:lnTo>
                  <a:lnTo>
                    <a:pt x="6224270" y="756920"/>
                  </a:lnTo>
                  <a:lnTo>
                    <a:pt x="6385052" y="730250"/>
                  </a:lnTo>
                  <a:lnTo>
                    <a:pt x="6541135" y="702310"/>
                  </a:lnTo>
                  <a:lnTo>
                    <a:pt x="6746494" y="660400"/>
                  </a:lnTo>
                  <a:lnTo>
                    <a:pt x="6689344" y="660400"/>
                  </a:lnTo>
                  <a:lnTo>
                    <a:pt x="6689471" y="659130"/>
                  </a:lnTo>
                  <a:close/>
                </a:path>
                <a:path w="8119745" h="923289">
                  <a:moveTo>
                    <a:pt x="7790307" y="318770"/>
                  </a:moveTo>
                  <a:lnTo>
                    <a:pt x="7750048" y="339090"/>
                  </a:lnTo>
                  <a:lnTo>
                    <a:pt x="7707503" y="359410"/>
                  </a:lnTo>
                  <a:lnTo>
                    <a:pt x="7662799" y="378460"/>
                  </a:lnTo>
                  <a:lnTo>
                    <a:pt x="7616063" y="397510"/>
                  </a:lnTo>
                  <a:lnTo>
                    <a:pt x="7567168" y="417830"/>
                  </a:lnTo>
                  <a:lnTo>
                    <a:pt x="7516241" y="435610"/>
                  </a:lnTo>
                  <a:lnTo>
                    <a:pt x="7463282" y="454660"/>
                  </a:lnTo>
                  <a:lnTo>
                    <a:pt x="7408418" y="473710"/>
                  </a:lnTo>
                  <a:lnTo>
                    <a:pt x="7351649" y="491490"/>
                  </a:lnTo>
                  <a:lnTo>
                    <a:pt x="7292975" y="509270"/>
                  </a:lnTo>
                  <a:lnTo>
                    <a:pt x="7232650" y="528320"/>
                  </a:lnTo>
                  <a:lnTo>
                    <a:pt x="7170420" y="544830"/>
                  </a:lnTo>
                  <a:lnTo>
                    <a:pt x="7106412" y="562610"/>
                  </a:lnTo>
                  <a:lnTo>
                    <a:pt x="7040753" y="579120"/>
                  </a:lnTo>
                  <a:lnTo>
                    <a:pt x="6973570" y="595630"/>
                  </a:lnTo>
                  <a:lnTo>
                    <a:pt x="6904736" y="612140"/>
                  </a:lnTo>
                  <a:lnTo>
                    <a:pt x="6834505" y="628650"/>
                  </a:lnTo>
                  <a:lnTo>
                    <a:pt x="6689344" y="660400"/>
                  </a:lnTo>
                  <a:lnTo>
                    <a:pt x="6746494" y="660400"/>
                  </a:lnTo>
                  <a:lnTo>
                    <a:pt x="6837299" y="641350"/>
                  </a:lnTo>
                  <a:lnTo>
                    <a:pt x="7043928" y="591820"/>
                  </a:lnTo>
                  <a:lnTo>
                    <a:pt x="7109714" y="575310"/>
                  </a:lnTo>
                  <a:lnTo>
                    <a:pt x="7236206" y="539750"/>
                  </a:lnTo>
                  <a:lnTo>
                    <a:pt x="7355586" y="504190"/>
                  </a:lnTo>
                  <a:lnTo>
                    <a:pt x="7412482" y="485140"/>
                  </a:lnTo>
                  <a:lnTo>
                    <a:pt x="7467600" y="467360"/>
                  </a:lnTo>
                  <a:lnTo>
                    <a:pt x="7520558" y="448310"/>
                  </a:lnTo>
                  <a:lnTo>
                    <a:pt x="7571740" y="429260"/>
                  </a:lnTo>
                  <a:lnTo>
                    <a:pt x="7620889" y="410210"/>
                  </a:lnTo>
                  <a:lnTo>
                    <a:pt x="7712837" y="370840"/>
                  </a:lnTo>
                  <a:lnTo>
                    <a:pt x="7755636" y="350520"/>
                  </a:lnTo>
                  <a:lnTo>
                    <a:pt x="7816477" y="320040"/>
                  </a:lnTo>
                  <a:lnTo>
                    <a:pt x="7790180" y="320040"/>
                  </a:lnTo>
                  <a:lnTo>
                    <a:pt x="7790307" y="318770"/>
                  </a:lnTo>
                  <a:close/>
                </a:path>
                <a:path w="8119745" h="923289">
                  <a:moveTo>
                    <a:pt x="8085341" y="93980"/>
                  </a:moveTo>
                  <a:lnTo>
                    <a:pt x="8071993" y="93980"/>
                  </a:lnTo>
                  <a:lnTo>
                    <a:pt x="8071358" y="95250"/>
                  </a:lnTo>
                  <a:lnTo>
                    <a:pt x="8059039" y="115570"/>
                  </a:lnTo>
                  <a:lnTo>
                    <a:pt x="8059420" y="115570"/>
                  </a:lnTo>
                  <a:lnTo>
                    <a:pt x="8043799" y="135890"/>
                  </a:lnTo>
                  <a:lnTo>
                    <a:pt x="8044053" y="135890"/>
                  </a:lnTo>
                  <a:lnTo>
                    <a:pt x="8025765" y="156210"/>
                  </a:lnTo>
                  <a:lnTo>
                    <a:pt x="8026146" y="156210"/>
                  </a:lnTo>
                  <a:lnTo>
                    <a:pt x="8005191" y="176530"/>
                  </a:lnTo>
                  <a:lnTo>
                    <a:pt x="8005572" y="176530"/>
                  </a:lnTo>
                  <a:lnTo>
                    <a:pt x="7981950" y="198120"/>
                  </a:lnTo>
                  <a:lnTo>
                    <a:pt x="7982204" y="198120"/>
                  </a:lnTo>
                  <a:lnTo>
                    <a:pt x="7956169" y="218440"/>
                  </a:lnTo>
                  <a:lnTo>
                    <a:pt x="7956423" y="218440"/>
                  </a:lnTo>
                  <a:lnTo>
                    <a:pt x="7927848" y="238760"/>
                  </a:lnTo>
                  <a:lnTo>
                    <a:pt x="7896987" y="259080"/>
                  </a:lnTo>
                  <a:lnTo>
                    <a:pt x="7863713" y="279400"/>
                  </a:lnTo>
                  <a:lnTo>
                    <a:pt x="7863967" y="279400"/>
                  </a:lnTo>
                  <a:lnTo>
                    <a:pt x="7828153" y="299720"/>
                  </a:lnTo>
                  <a:lnTo>
                    <a:pt x="7828407" y="299720"/>
                  </a:lnTo>
                  <a:lnTo>
                    <a:pt x="7790180" y="320040"/>
                  </a:lnTo>
                  <a:lnTo>
                    <a:pt x="7816477" y="320040"/>
                  </a:lnTo>
                  <a:lnTo>
                    <a:pt x="7834376" y="311150"/>
                  </a:lnTo>
                  <a:lnTo>
                    <a:pt x="7870317" y="290830"/>
                  </a:lnTo>
                  <a:lnTo>
                    <a:pt x="7935087" y="248920"/>
                  </a:lnTo>
                  <a:lnTo>
                    <a:pt x="7990332" y="207010"/>
                  </a:lnTo>
                  <a:lnTo>
                    <a:pt x="8035290" y="165100"/>
                  </a:lnTo>
                  <a:lnTo>
                    <a:pt x="8069707" y="121920"/>
                  </a:lnTo>
                  <a:lnTo>
                    <a:pt x="8083169" y="100330"/>
                  </a:lnTo>
                  <a:lnTo>
                    <a:pt x="8085341" y="93980"/>
                  </a:lnTo>
                  <a:close/>
                </a:path>
                <a:path w="8119745" h="923289">
                  <a:moveTo>
                    <a:pt x="178943" y="228600"/>
                  </a:moveTo>
                  <a:lnTo>
                    <a:pt x="179197" y="229870"/>
                  </a:lnTo>
                  <a:lnTo>
                    <a:pt x="180773" y="229870"/>
                  </a:lnTo>
                  <a:lnTo>
                    <a:pt x="178943" y="228600"/>
                  </a:lnTo>
                  <a:close/>
                </a:path>
                <a:path w="8119745" h="923289">
                  <a:moveTo>
                    <a:pt x="62865" y="124460"/>
                  </a:moveTo>
                  <a:lnTo>
                    <a:pt x="63246" y="125730"/>
                  </a:lnTo>
                  <a:lnTo>
                    <a:pt x="63940" y="125730"/>
                  </a:lnTo>
                  <a:lnTo>
                    <a:pt x="62865" y="124460"/>
                  </a:lnTo>
                  <a:close/>
                </a:path>
                <a:path w="8119745" h="923289">
                  <a:moveTo>
                    <a:pt x="8114043" y="72390"/>
                  </a:moveTo>
                  <a:lnTo>
                    <a:pt x="8079486" y="72390"/>
                  </a:lnTo>
                  <a:lnTo>
                    <a:pt x="8091424" y="76200"/>
                  </a:lnTo>
                  <a:lnTo>
                    <a:pt x="8087305" y="88238"/>
                  </a:lnTo>
                  <a:lnTo>
                    <a:pt x="8119491" y="96520"/>
                  </a:lnTo>
                  <a:lnTo>
                    <a:pt x="8114043" y="72390"/>
                  </a:lnTo>
                  <a:close/>
                </a:path>
                <a:path w="8119745" h="923289">
                  <a:moveTo>
                    <a:pt x="8071542" y="94730"/>
                  </a:moveTo>
                  <a:lnTo>
                    <a:pt x="8071231" y="95250"/>
                  </a:lnTo>
                  <a:lnTo>
                    <a:pt x="8071542" y="94730"/>
                  </a:lnTo>
                  <a:close/>
                </a:path>
                <a:path w="8119745" h="923289">
                  <a:moveTo>
                    <a:pt x="8071993" y="93980"/>
                  </a:moveTo>
                  <a:lnTo>
                    <a:pt x="8071542" y="94730"/>
                  </a:lnTo>
                  <a:lnTo>
                    <a:pt x="8071358" y="95250"/>
                  </a:lnTo>
                  <a:lnTo>
                    <a:pt x="8071993" y="93980"/>
                  </a:lnTo>
                  <a:close/>
                </a:path>
                <a:path w="8119745" h="923289">
                  <a:moveTo>
                    <a:pt x="8074978" y="85067"/>
                  </a:moveTo>
                  <a:lnTo>
                    <a:pt x="8071542" y="94730"/>
                  </a:lnTo>
                  <a:lnTo>
                    <a:pt x="8071993" y="93980"/>
                  </a:lnTo>
                  <a:lnTo>
                    <a:pt x="8085341" y="93980"/>
                  </a:lnTo>
                  <a:lnTo>
                    <a:pt x="8087305" y="88238"/>
                  </a:lnTo>
                  <a:lnTo>
                    <a:pt x="8074978" y="85067"/>
                  </a:lnTo>
                  <a:close/>
                </a:path>
                <a:path w="8119745" h="923289">
                  <a:moveTo>
                    <a:pt x="8079486" y="72390"/>
                  </a:moveTo>
                  <a:lnTo>
                    <a:pt x="8074978" y="85067"/>
                  </a:lnTo>
                  <a:lnTo>
                    <a:pt x="8087305" y="88238"/>
                  </a:lnTo>
                  <a:lnTo>
                    <a:pt x="8091424" y="76200"/>
                  </a:lnTo>
                  <a:lnTo>
                    <a:pt x="8079486" y="72390"/>
                  </a:lnTo>
                  <a:close/>
                </a:path>
                <a:path w="8119745" h="923289">
                  <a:moveTo>
                    <a:pt x="8100568" y="12700"/>
                  </a:moveTo>
                  <a:lnTo>
                    <a:pt x="8045450" y="77470"/>
                  </a:lnTo>
                  <a:lnTo>
                    <a:pt x="8074978" y="85067"/>
                  </a:lnTo>
                  <a:lnTo>
                    <a:pt x="8079486" y="72390"/>
                  </a:lnTo>
                  <a:lnTo>
                    <a:pt x="8114043" y="72390"/>
                  </a:lnTo>
                  <a:lnTo>
                    <a:pt x="8100568" y="12700"/>
                  </a:lnTo>
                  <a:close/>
                </a:path>
                <a:path w="8119745" h="923289">
                  <a:moveTo>
                    <a:pt x="35052" y="82550"/>
                  </a:moveTo>
                  <a:lnTo>
                    <a:pt x="35306" y="83820"/>
                  </a:lnTo>
                  <a:lnTo>
                    <a:pt x="35806" y="83820"/>
                  </a:lnTo>
                  <a:lnTo>
                    <a:pt x="35052" y="82550"/>
                  </a:lnTo>
                  <a:close/>
                </a:path>
                <a:path w="8119745" h="923289">
                  <a:moveTo>
                    <a:pt x="18288" y="40640"/>
                  </a:moveTo>
                  <a:lnTo>
                    <a:pt x="18415" y="41910"/>
                  </a:lnTo>
                  <a:lnTo>
                    <a:pt x="18713" y="41910"/>
                  </a:lnTo>
                  <a:lnTo>
                    <a:pt x="18288" y="40640"/>
                  </a:lnTo>
                  <a:close/>
                </a:path>
                <a:path w="8119745" h="923289">
                  <a:moveTo>
                    <a:pt x="14035" y="20637"/>
                  </a:moveTo>
                  <a:lnTo>
                    <a:pt x="14097" y="21590"/>
                  </a:lnTo>
                  <a:lnTo>
                    <a:pt x="14231" y="21590"/>
                  </a:lnTo>
                  <a:lnTo>
                    <a:pt x="14035" y="20637"/>
                  </a:lnTo>
                  <a:close/>
                </a:path>
                <a:path w="8119745" h="923289">
                  <a:moveTo>
                    <a:pt x="14014" y="20320"/>
                  </a:moveTo>
                  <a:lnTo>
                    <a:pt x="14035" y="20637"/>
                  </a:lnTo>
                  <a:lnTo>
                    <a:pt x="14014" y="20320"/>
                  </a:lnTo>
                  <a:close/>
                </a:path>
              </a:pathLst>
            </a:custGeom>
            <a:solidFill>
              <a:srgbClr val="ED7660"/>
            </a:solidFill>
          </p:spPr>
          <p:txBody>
            <a:bodyPr wrap="square" lIns="0" tIns="0" rIns="0" bIns="0" rtlCol="0"/>
            <a:lstStyle/>
            <a:p>
              <a:endParaRPr/>
            </a:p>
          </p:txBody>
        </p:sp>
      </p:grpSp>
      <p:sp>
        <p:nvSpPr>
          <p:cNvPr id="18" name="object 18"/>
          <p:cNvSpPr/>
          <p:nvPr/>
        </p:nvSpPr>
        <p:spPr>
          <a:xfrm>
            <a:off x="2036445" y="1609852"/>
            <a:ext cx="8164195" cy="866140"/>
          </a:xfrm>
          <a:custGeom>
            <a:avLst/>
            <a:gdLst/>
            <a:ahLst/>
            <a:cxnLst/>
            <a:rect l="l" t="t" r="r" b="b"/>
            <a:pathLst>
              <a:path w="8164195" h="866139">
                <a:moveTo>
                  <a:pt x="8151780" y="807719"/>
                </a:moveTo>
                <a:lnTo>
                  <a:pt x="8138540" y="807719"/>
                </a:lnTo>
                <a:lnTo>
                  <a:pt x="8145907" y="828039"/>
                </a:lnTo>
                <a:lnTo>
                  <a:pt x="8145653" y="828039"/>
                </a:lnTo>
                <a:lnTo>
                  <a:pt x="8150098" y="847089"/>
                </a:lnTo>
                <a:lnTo>
                  <a:pt x="8151495" y="866139"/>
                </a:lnTo>
                <a:lnTo>
                  <a:pt x="8164068" y="866139"/>
                </a:lnTo>
                <a:lnTo>
                  <a:pt x="8162544" y="845819"/>
                </a:lnTo>
                <a:lnTo>
                  <a:pt x="8157972" y="824229"/>
                </a:lnTo>
                <a:lnTo>
                  <a:pt x="8151780" y="807719"/>
                </a:lnTo>
                <a:close/>
              </a:path>
              <a:path w="8164195" h="866139">
                <a:moveTo>
                  <a:pt x="0" y="769619"/>
                </a:moveTo>
                <a:lnTo>
                  <a:pt x="16382" y="853439"/>
                </a:lnTo>
                <a:lnTo>
                  <a:pt x="68844" y="795019"/>
                </a:lnTo>
                <a:lnTo>
                  <a:pt x="39369" y="795019"/>
                </a:lnTo>
                <a:lnTo>
                  <a:pt x="27305" y="789939"/>
                </a:lnTo>
                <a:lnTo>
                  <a:pt x="31412" y="778315"/>
                </a:lnTo>
                <a:lnTo>
                  <a:pt x="0" y="769619"/>
                </a:lnTo>
                <a:close/>
              </a:path>
              <a:path w="8164195" h="866139">
                <a:moveTo>
                  <a:pt x="8143000" y="788669"/>
                </a:moveTo>
                <a:lnTo>
                  <a:pt x="8128761" y="788669"/>
                </a:lnTo>
                <a:lnTo>
                  <a:pt x="8138922" y="808989"/>
                </a:lnTo>
                <a:lnTo>
                  <a:pt x="8138540" y="807719"/>
                </a:lnTo>
                <a:lnTo>
                  <a:pt x="8151780" y="807719"/>
                </a:lnTo>
                <a:lnTo>
                  <a:pt x="8150352" y="803910"/>
                </a:lnTo>
                <a:lnTo>
                  <a:pt x="8143000" y="788669"/>
                </a:lnTo>
                <a:close/>
              </a:path>
              <a:path w="8164195" h="866139">
                <a:moveTo>
                  <a:pt x="31412" y="778315"/>
                </a:moveTo>
                <a:lnTo>
                  <a:pt x="27305" y="789939"/>
                </a:lnTo>
                <a:lnTo>
                  <a:pt x="39369" y="795019"/>
                </a:lnTo>
                <a:lnTo>
                  <a:pt x="43795" y="781743"/>
                </a:lnTo>
                <a:lnTo>
                  <a:pt x="31412" y="778315"/>
                </a:lnTo>
                <a:close/>
              </a:path>
              <a:path w="8164195" h="866139">
                <a:moveTo>
                  <a:pt x="43795" y="781743"/>
                </a:moveTo>
                <a:lnTo>
                  <a:pt x="39369" y="795019"/>
                </a:lnTo>
                <a:lnTo>
                  <a:pt x="68844" y="795019"/>
                </a:lnTo>
                <a:lnTo>
                  <a:pt x="73406" y="789939"/>
                </a:lnTo>
                <a:lnTo>
                  <a:pt x="43795" y="781743"/>
                </a:lnTo>
                <a:close/>
              </a:path>
              <a:path w="8164195" h="866139">
                <a:moveTo>
                  <a:pt x="8116601" y="749300"/>
                </a:moveTo>
                <a:lnTo>
                  <a:pt x="8100822" y="749300"/>
                </a:lnTo>
                <a:lnTo>
                  <a:pt x="8116443" y="769619"/>
                </a:lnTo>
                <a:lnTo>
                  <a:pt x="8116188" y="769619"/>
                </a:lnTo>
                <a:lnTo>
                  <a:pt x="8129143" y="789939"/>
                </a:lnTo>
                <a:lnTo>
                  <a:pt x="8128761" y="788669"/>
                </a:lnTo>
                <a:lnTo>
                  <a:pt x="8143000" y="788669"/>
                </a:lnTo>
                <a:lnTo>
                  <a:pt x="8139937" y="782319"/>
                </a:lnTo>
                <a:lnTo>
                  <a:pt x="8126603" y="762000"/>
                </a:lnTo>
                <a:lnTo>
                  <a:pt x="8116601" y="749300"/>
                </a:lnTo>
                <a:close/>
              </a:path>
              <a:path w="8164195" h="866139">
                <a:moveTo>
                  <a:pt x="4087114" y="0"/>
                </a:moveTo>
                <a:lnTo>
                  <a:pt x="3896232" y="1270"/>
                </a:lnTo>
                <a:lnTo>
                  <a:pt x="3705859" y="5079"/>
                </a:lnTo>
                <a:lnTo>
                  <a:pt x="3484679" y="12700"/>
                </a:lnTo>
                <a:lnTo>
                  <a:pt x="3327527" y="19050"/>
                </a:lnTo>
                <a:lnTo>
                  <a:pt x="2955163" y="41909"/>
                </a:lnTo>
                <a:lnTo>
                  <a:pt x="2772156" y="57150"/>
                </a:lnTo>
                <a:lnTo>
                  <a:pt x="2414397" y="91439"/>
                </a:lnTo>
                <a:lnTo>
                  <a:pt x="2240280" y="111760"/>
                </a:lnTo>
                <a:lnTo>
                  <a:pt x="2069972" y="133350"/>
                </a:lnTo>
                <a:lnTo>
                  <a:pt x="1741932" y="181610"/>
                </a:lnTo>
                <a:lnTo>
                  <a:pt x="1584959" y="208279"/>
                </a:lnTo>
                <a:lnTo>
                  <a:pt x="1433321" y="236219"/>
                </a:lnTo>
                <a:lnTo>
                  <a:pt x="1287271" y="265429"/>
                </a:lnTo>
                <a:lnTo>
                  <a:pt x="1079246" y="311150"/>
                </a:lnTo>
                <a:lnTo>
                  <a:pt x="1013206" y="327660"/>
                </a:lnTo>
                <a:lnTo>
                  <a:pt x="948690" y="342900"/>
                </a:lnTo>
                <a:lnTo>
                  <a:pt x="885952" y="359410"/>
                </a:lnTo>
                <a:lnTo>
                  <a:pt x="708660" y="410210"/>
                </a:lnTo>
                <a:lnTo>
                  <a:pt x="653288" y="427989"/>
                </a:lnTo>
                <a:lnTo>
                  <a:pt x="599821" y="445769"/>
                </a:lnTo>
                <a:lnTo>
                  <a:pt x="548386" y="463550"/>
                </a:lnTo>
                <a:lnTo>
                  <a:pt x="499110" y="481329"/>
                </a:lnTo>
                <a:lnTo>
                  <a:pt x="406654" y="518160"/>
                </a:lnTo>
                <a:lnTo>
                  <a:pt x="322834" y="554989"/>
                </a:lnTo>
                <a:lnTo>
                  <a:pt x="284353" y="574039"/>
                </a:lnTo>
                <a:lnTo>
                  <a:pt x="248285" y="593089"/>
                </a:lnTo>
                <a:lnTo>
                  <a:pt x="214375" y="612139"/>
                </a:lnTo>
                <a:lnTo>
                  <a:pt x="154050" y="651510"/>
                </a:lnTo>
                <a:lnTo>
                  <a:pt x="103631" y="690879"/>
                </a:lnTo>
                <a:lnTo>
                  <a:pt x="63627" y="730250"/>
                </a:lnTo>
                <a:lnTo>
                  <a:pt x="34036" y="770889"/>
                </a:lnTo>
                <a:lnTo>
                  <a:pt x="31412" y="778315"/>
                </a:lnTo>
                <a:lnTo>
                  <a:pt x="43795" y="781743"/>
                </a:lnTo>
                <a:lnTo>
                  <a:pt x="45296" y="777239"/>
                </a:lnTo>
                <a:lnTo>
                  <a:pt x="45085" y="777239"/>
                </a:lnTo>
                <a:lnTo>
                  <a:pt x="45719" y="775969"/>
                </a:lnTo>
                <a:lnTo>
                  <a:pt x="45948" y="775969"/>
                </a:lnTo>
                <a:lnTo>
                  <a:pt x="58038" y="758189"/>
                </a:lnTo>
                <a:lnTo>
                  <a:pt x="57657" y="758189"/>
                </a:lnTo>
                <a:lnTo>
                  <a:pt x="73406" y="739139"/>
                </a:lnTo>
                <a:lnTo>
                  <a:pt x="73025" y="739139"/>
                </a:lnTo>
                <a:lnTo>
                  <a:pt x="91440" y="720089"/>
                </a:lnTo>
                <a:lnTo>
                  <a:pt x="91059" y="720089"/>
                </a:lnTo>
                <a:lnTo>
                  <a:pt x="112141" y="699769"/>
                </a:lnTo>
                <a:lnTo>
                  <a:pt x="113363" y="699769"/>
                </a:lnTo>
                <a:lnTo>
                  <a:pt x="135509" y="680719"/>
                </a:lnTo>
                <a:lnTo>
                  <a:pt x="135255" y="680719"/>
                </a:lnTo>
                <a:lnTo>
                  <a:pt x="161544" y="661669"/>
                </a:lnTo>
                <a:lnTo>
                  <a:pt x="161290" y="661669"/>
                </a:lnTo>
                <a:lnTo>
                  <a:pt x="189992" y="642619"/>
                </a:lnTo>
                <a:lnTo>
                  <a:pt x="189737" y="642619"/>
                </a:lnTo>
                <a:lnTo>
                  <a:pt x="220980" y="623569"/>
                </a:lnTo>
                <a:lnTo>
                  <a:pt x="220725" y="623569"/>
                </a:lnTo>
                <a:lnTo>
                  <a:pt x="254381" y="604519"/>
                </a:lnTo>
                <a:lnTo>
                  <a:pt x="290194" y="585469"/>
                </a:lnTo>
                <a:lnTo>
                  <a:pt x="328422" y="567689"/>
                </a:lnTo>
                <a:lnTo>
                  <a:pt x="328168" y="567689"/>
                </a:lnTo>
                <a:lnTo>
                  <a:pt x="368935" y="548639"/>
                </a:lnTo>
                <a:lnTo>
                  <a:pt x="368807" y="548639"/>
                </a:lnTo>
                <a:lnTo>
                  <a:pt x="411606" y="529589"/>
                </a:lnTo>
                <a:lnTo>
                  <a:pt x="456565" y="511810"/>
                </a:lnTo>
                <a:lnTo>
                  <a:pt x="456438" y="511810"/>
                </a:lnTo>
                <a:lnTo>
                  <a:pt x="503555" y="494029"/>
                </a:lnTo>
                <a:lnTo>
                  <a:pt x="552704" y="476250"/>
                </a:lnTo>
                <a:lnTo>
                  <a:pt x="604012" y="458469"/>
                </a:lnTo>
                <a:lnTo>
                  <a:pt x="657225" y="440689"/>
                </a:lnTo>
                <a:lnTo>
                  <a:pt x="712469" y="422910"/>
                </a:lnTo>
                <a:lnTo>
                  <a:pt x="769493" y="406400"/>
                </a:lnTo>
                <a:lnTo>
                  <a:pt x="828548" y="388619"/>
                </a:lnTo>
                <a:lnTo>
                  <a:pt x="889381" y="372110"/>
                </a:lnTo>
                <a:lnTo>
                  <a:pt x="1016254" y="339089"/>
                </a:lnTo>
                <a:lnTo>
                  <a:pt x="1219072" y="293369"/>
                </a:lnTo>
                <a:lnTo>
                  <a:pt x="1289812" y="278129"/>
                </a:lnTo>
                <a:lnTo>
                  <a:pt x="1435862" y="248919"/>
                </a:lnTo>
                <a:lnTo>
                  <a:pt x="1435734" y="248919"/>
                </a:lnTo>
                <a:lnTo>
                  <a:pt x="1587245" y="220979"/>
                </a:lnTo>
                <a:lnTo>
                  <a:pt x="1744091" y="194310"/>
                </a:lnTo>
                <a:lnTo>
                  <a:pt x="1905634" y="168910"/>
                </a:lnTo>
                <a:lnTo>
                  <a:pt x="1914377" y="168910"/>
                </a:lnTo>
                <a:lnTo>
                  <a:pt x="2071751" y="146050"/>
                </a:lnTo>
                <a:lnTo>
                  <a:pt x="2241804" y="124460"/>
                </a:lnTo>
                <a:lnTo>
                  <a:pt x="2415794" y="104139"/>
                </a:lnTo>
                <a:lnTo>
                  <a:pt x="2593085" y="86360"/>
                </a:lnTo>
                <a:lnTo>
                  <a:pt x="2773299" y="69850"/>
                </a:lnTo>
                <a:lnTo>
                  <a:pt x="2773172" y="69850"/>
                </a:lnTo>
                <a:lnTo>
                  <a:pt x="2956052" y="54610"/>
                </a:lnTo>
                <a:lnTo>
                  <a:pt x="3141218" y="43179"/>
                </a:lnTo>
                <a:lnTo>
                  <a:pt x="3328162" y="31750"/>
                </a:lnTo>
                <a:lnTo>
                  <a:pt x="3516629" y="24129"/>
                </a:lnTo>
                <a:lnTo>
                  <a:pt x="3706241" y="17779"/>
                </a:lnTo>
                <a:lnTo>
                  <a:pt x="3896359" y="13970"/>
                </a:lnTo>
                <a:lnTo>
                  <a:pt x="4087050" y="12700"/>
                </a:lnTo>
                <a:lnTo>
                  <a:pt x="4685048" y="12700"/>
                </a:lnTo>
                <a:lnTo>
                  <a:pt x="4658106" y="11429"/>
                </a:lnTo>
                <a:lnTo>
                  <a:pt x="4468368" y="5079"/>
                </a:lnTo>
                <a:lnTo>
                  <a:pt x="4277995" y="1270"/>
                </a:lnTo>
                <a:lnTo>
                  <a:pt x="4087114" y="0"/>
                </a:lnTo>
                <a:close/>
              </a:path>
              <a:path w="8164195" h="866139">
                <a:moveTo>
                  <a:pt x="45719" y="775969"/>
                </a:moveTo>
                <a:lnTo>
                  <a:pt x="45085" y="777239"/>
                </a:lnTo>
                <a:lnTo>
                  <a:pt x="45500" y="776629"/>
                </a:lnTo>
                <a:lnTo>
                  <a:pt x="45719" y="775969"/>
                </a:lnTo>
                <a:close/>
              </a:path>
              <a:path w="8164195" h="866139">
                <a:moveTo>
                  <a:pt x="45500" y="776629"/>
                </a:moveTo>
                <a:lnTo>
                  <a:pt x="45085" y="777239"/>
                </a:lnTo>
                <a:lnTo>
                  <a:pt x="45296" y="777239"/>
                </a:lnTo>
                <a:lnTo>
                  <a:pt x="45500" y="776629"/>
                </a:lnTo>
                <a:close/>
              </a:path>
              <a:path w="8164195" h="866139">
                <a:moveTo>
                  <a:pt x="45948" y="775969"/>
                </a:moveTo>
                <a:lnTo>
                  <a:pt x="45719" y="775969"/>
                </a:lnTo>
                <a:lnTo>
                  <a:pt x="45500" y="776629"/>
                </a:lnTo>
                <a:lnTo>
                  <a:pt x="45948" y="775969"/>
                </a:lnTo>
                <a:close/>
              </a:path>
              <a:path w="8164195" h="866139">
                <a:moveTo>
                  <a:pt x="4685048" y="12700"/>
                </a:moveTo>
                <a:lnTo>
                  <a:pt x="4087050" y="12700"/>
                </a:lnTo>
                <a:lnTo>
                  <a:pt x="4277868" y="13970"/>
                </a:lnTo>
                <a:lnTo>
                  <a:pt x="4468113" y="17779"/>
                </a:lnTo>
                <a:lnTo>
                  <a:pt x="4657598" y="24129"/>
                </a:lnTo>
                <a:lnTo>
                  <a:pt x="4846065" y="33020"/>
                </a:lnTo>
                <a:lnTo>
                  <a:pt x="5033009" y="43179"/>
                </a:lnTo>
                <a:lnTo>
                  <a:pt x="5218176" y="55879"/>
                </a:lnTo>
                <a:lnTo>
                  <a:pt x="5400929" y="69850"/>
                </a:lnTo>
                <a:lnTo>
                  <a:pt x="5758433" y="105410"/>
                </a:lnTo>
                <a:lnTo>
                  <a:pt x="5932424" y="125729"/>
                </a:lnTo>
                <a:lnTo>
                  <a:pt x="6268593" y="171450"/>
                </a:lnTo>
                <a:lnTo>
                  <a:pt x="6268465" y="171450"/>
                </a:lnTo>
                <a:lnTo>
                  <a:pt x="6430263" y="196850"/>
                </a:lnTo>
                <a:lnTo>
                  <a:pt x="6586982" y="223519"/>
                </a:lnTo>
                <a:lnTo>
                  <a:pt x="6738493" y="252729"/>
                </a:lnTo>
                <a:lnTo>
                  <a:pt x="6738365" y="252729"/>
                </a:lnTo>
                <a:lnTo>
                  <a:pt x="6884415" y="281939"/>
                </a:lnTo>
                <a:lnTo>
                  <a:pt x="7024370" y="312419"/>
                </a:lnTo>
                <a:lnTo>
                  <a:pt x="7092060" y="328929"/>
                </a:lnTo>
                <a:lnTo>
                  <a:pt x="7157974" y="344169"/>
                </a:lnTo>
                <a:lnTo>
                  <a:pt x="7284847" y="377189"/>
                </a:lnTo>
                <a:lnTo>
                  <a:pt x="7345680" y="394969"/>
                </a:lnTo>
                <a:lnTo>
                  <a:pt x="7404734" y="411479"/>
                </a:lnTo>
                <a:lnTo>
                  <a:pt x="7461758" y="429260"/>
                </a:lnTo>
                <a:lnTo>
                  <a:pt x="7517003" y="447039"/>
                </a:lnTo>
                <a:lnTo>
                  <a:pt x="7570215" y="464819"/>
                </a:lnTo>
                <a:lnTo>
                  <a:pt x="7621524" y="482600"/>
                </a:lnTo>
                <a:lnTo>
                  <a:pt x="7670673" y="500379"/>
                </a:lnTo>
                <a:lnTo>
                  <a:pt x="7717662" y="519429"/>
                </a:lnTo>
                <a:lnTo>
                  <a:pt x="7762621" y="537210"/>
                </a:lnTo>
                <a:lnTo>
                  <a:pt x="7805420" y="556260"/>
                </a:lnTo>
                <a:lnTo>
                  <a:pt x="7845933" y="575310"/>
                </a:lnTo>
                <a:lnTo>
                  <a:pt x="7884033" y="594360"/>
                </a:lnTo>
                <a:lnTo>
                  <a:pt x="7919847" y="613410"/>
                </a:lnTo>
                <a:lnTo>
                  <a:pt x="7953375" y="632460"/>
                </a:lnTo>
                <a:lnTo>
                  <a:pt x="7953121" y="632460"/>
                </a:lnTo>
                <a:lnTo>
                  <a:pt x="7984362" y="652779"/>
                </a:lnTo>
                <a:lnTo>
                  <a:pt x="8012810" y="671829"/>
                </a:lnTo>
                <a:lnTo>
                  <a:pt x="8038973" y="690879"/>
                </a:lnTo>
                <a:lnTo>
                  <a:pt x="8038591" y="690879"/>
                </a:lnTo>
                <a:lnTo>
                  <a:pt x="8062213" y="711200"/>
                </a:lnTo>
                <a:lnTo>
                  <a:pt x="8061959" y="711200"/>
                </a:lnTo>
                <a:lnTo>
                  <a:pt x="8083041" y="730250"/>
                </a:lnTo>
                <a:lnTo>
                  <a:pt x="8082660" y="730250"/>
                </a:lnTo>
                <a:lnTo>
                  <a:pt x="8101076" y="750569"/>
                </a:lnTo>
                <a:lnTo>
                  <a:pt x="8100822" y="749300"/>
                </a:lnTo>
                <a:lnTo>
                  <a:pt x="8116601" y="749300"/>
                </a:lnTo>
                <a:lnTo>
                  <a:pt x="8070596" y="701039"/>
                </a:lnTo>
                <a:lnTo>
                  <a:pt x="8020177" y="661669"/>
                </a:lnTo>
                <a:lnTo>
                  <a:pt x="7925943" y="601979"/>
                </a:lnTo>
                <a:lnTo>
                  <a:pt x="7889748" y="582929"/>
                </a:lnTo>
                <a:lnTo>
                  <a:pt x="7851394" y="563879"/>
                </a:lnTo>
                <a:lnTo>
                  <a:pt x="7810500" y="544829"/>
                </a:lnTo>
                <a:lnTo>
                  <a:pt x="7767574" y="525779"/>
                </a:lnTo>
                <a:lnTo>
                  <a:pt x="7675118" y="488950"/>
                </a:lnTo>
                <a:lnTo>
                  <a:pt x="7574280" y="452119"/>
                </a:lnTo>
                <a:lnTo>
                  <a:pt x="7520939" y="434339"/>
                </a:lnTo>
                <a:lnTo>
                  <a:pt x="7465440" y="416560"/>
                </a:lnTo>
                <a:lnTo>
                  <a:pt x="7408290" y="400050"/>
                </a:lnTo>
                <a:lnTo>
                  <a:pt x="7349108" y="382269"/>
                </a:lnTo>
                <a:lnTo>
                  <a:pt x="7225410" y="349250"/>
                </a:lnTo>
                <a:lnTo>
                  <a:pt x="7027163" y="299719"/>
                </a:lnTo>
                <a:lnTo>
                  <a:pt x="6886956" y="269239"/>
                </a:lnTo>
                <a:lnTo>
                  <a:pt x="6740779" y="240029"/>
                </a:lnTo>
                <a:lnTo>
                  <a:pt x="6432169" y="184150"/>
                </a:lnTo>
                <a:lnTo>
                  <a:pt x="6270371" y="158750"/>
                </a:lnTo>
                <a:lnTo>
                  <a:pt x="5933948" y="113029"/>
                </a:lnTo>
                <a:lnTo>
                  <a:pt x="5759831" y="92710"/>
                </a:lnTo>
                <a:lnTo>
                  <a:pt x="5401945" y="57150"/>
                </a:lnTo>
                <a:lnTo>
                  <a:pt x="5033772" y="30479"/>
                </a:lnTo>
                <a:lnTo>
                  <a:pt x="4685048" y="12700"/>
                </a:lnTo>
                <a:close/>
              </a:path>
              <a:path w="8164195" h="866139">
                <a:moveTo>
                  <a:pt x="113363" y="699769"/>
                </a:moveTo>
                <a:lnTo>
                  <a:pt x="112141" y="699769"/>
                </a:lnTo>
                <a:lnTo>
                  <a:pt x="111887" y="701039"/>
                </a:lnTo>
                <a:lnTo>
                  <a:pt x="113363" y="699769"/>
                </a:lnTo>
                <a:close/>
              </a:path>
              <a:path w="8164195" h="866139">
                <a:moveTo>
                  <a:pt x="1914377" y="168910"/>
                </a:moveTo>
                <a:lnTo>
                  <a:pt x="1905634" y="168910"/>
                </a:lnTo>
                <a:lnTo>
                  <a:pt x="1905634" y="170179"/>
                </a:lnTo>
                <a:lnTo>
                  <a:pt x="1914377" y="168910"/>
                </a:lnTo>
                <a:close/>
              </a:path>
            </a:pathLst>
          </a:custGeom>
          <a:solidFill>
            <a:srgbClr val="2CC3B4"/>
          </a:solidFill>
        </p:spPr>
        <p:txBody>
          <a:bodyPr wrap="square" lIns="0" tIns="0" rIns="0" bIns="0" rtlCol="0"/>
          <a:lstStyle/>
          <a:p>
            <a:endParaRPr/>
          </a:p>
        </p:txBody>
      </p:sp>
      <p:sp>
        <p:nvSpPr>
          <p:cNvPr id="19" name="object 19"/>
          <p:cNvSpPr txBox="1">
            <a:spLocks noGrp="1"/>
          </p:cNvSpPr>
          <p:nvPr>
            <p:ph type="title"/>
          </p:nvPr>
        </p:nvSpPr>
        <p:spPr>
          <a:prstGeom prst="rect">
            <a:avLst/>
          </a:prstGeom>
        </p:spPr>
        <p:txBody>
          <a:bodyPr vert="horz" wrap="square" lIns="0" tIns="781304" rIns="0" bIns="0" rtlCol="0">
            <a:spAutoFit/>
          </a:bodyPr>
          <a:lstStyle/>
          <a:p>
            <a:pPr marL="3688079">
              <a:lnSpc>
                <a:spcPct val="100000"/>
              </a:lnSpc>
              <a:spcBef>
                <a:spcPts val="100"/>
              </a:spcBef>
            </a:pPr>
            <a:r>
              <a:rPr sz="1800" spc="90" dirty="0">
                <a:latin typeface="Calibri"/>
                <a:cs typeface="Calibri"/>
              </a:rPr>
              <a:t>Reverse</a:t>
            </a:r>
            <a:r>
              <a:rPr sz="1800" spc="20" dirty="0">
                <a:latin typeface="Calibri"/>
                <a:cs typeface="Calibri"/>
              </a:rPr>
              <a:t> </a:t>
            </a:r>
            <a:r>
              <a:rPr sz="1800" spc="100" dirty="0">
                <a:latin typeface="Calibri"/>
                <a:cs typeface="Calibri"/>
              </a:rPr>
              <a:t>process:</a:t>
            </a:r>
            <a:r>
              <a:rPr sz="1800" spc="35" dirty="0">
                <a:latin typeface="Calibri"/>
                <a:cs typeface="Calibri"/>
              </a:rPr>
              <a:t> </a:t>
            </a:r>
            <a:r>
              <a:rPr sz="1800" b="1" spc="130" dirty="0">
                <a:latin typeface="Calibri"/>
                <a:cs typeface="Calibri"/>
              </a:rPr>
              <a:t>Neural</a:t>
            </a:r>
            <a:r>
              <a:rPr sz="1800" b="1" spc="50" dirty="0">
                <a:latin typeface="Calibri"/>
                <a:cs typeface="Calibri"/>
              </a:rPr>
              <a:t> </a:t>
            </a:r>
            <a:r>
              <a:rPr sz="1800" b="1" spc="130" dirty="0">
                <a:latin typeface="Calibri"/>
                <a:cs typeface="Calibri"/>
              </a:rPr>
              <a:t>network</a:t>
            </a:r>
            <a:endParaRPr sz="1800">
              <a:latin typeface="Calibri"/>
              <a:cs typeface="Calibri"/>
            </a:endParaRPr>
          </a:p>
        </p:txBody>
      </p:sp>
      <p:sp>
        <p:nvSpPr>
          <p:cNvPr id="20" name="object 20"/>
          <p:cNvSpPr txBox="1"/>
          <p:nvPr/>
        </p:nvSpPr>
        <p:spPr>
          <a:xfrm>
            <a:off x="4839080" y="5817819"/>
            <a:ext cx="2485390" cy="299720"/>
          </a:xfrm>
          <a:prstGeom prst="rect">
            <a:avLst/>
          </a:prstGeom>
        </p:spPr>
        <p:txBody>
          <a:bodyPr vert="horz" wrap="square" lIns="0" tIns="12700" rIns="0" bIns="0" rtlCol="0">
            <a:spAutoFit/>
          </a:bodyPr>
          <a:lstStyle/>
          <a:p>
            <a:pPr marL="12700">
              <a:lnSpc>
                <a:spcPct val="100000"/>
              </a:lnSpc>
              <a:spcBef>
                <a:spcPts val="100"/>
              </a:spcBef>
            </a:pPr>
            <a:r>
              <a:rPr sz="1800" spc="75" dirty="0">
                <a:latin typeface="Calibri"/>
                <a:cs typeface="Calibri"/>
              </a:rPr>
              <a:t>Forward</a:t>
            </a:r>
            <a:r>
              <a:rPr sz="1800" spc="55" dirty="0">
                <a:latin typeface="Calibri"/>
                <a:cs typeface="Calibri"/>
              </a:rPr>
              <a:t> </a:t>
            </a:r>
            <a:r>
              <a:rPr sz="1800" spc="100" dirty="0">
                <a:latin typeface="Calibri"/>
                <a:cs typeface="Calibri"/>
              </a:rPr>
              <a:t>process:</a:t>
            </a:r>
            <a:r>
              <a:rPr sz="1800" spc="50" dirty="0">
                <a:latin typeface="Calibri"/>
                <a:cs typeface="Calibri"/>
              </a:rPr>
              <a:t> </a:t>
            </a:r>
            <a:r>
              <a:rPr sz="1800" b="1" spc="140" dirty="0">
                <a:latin typeface="Calibri"/>
                <a:cs typeface="Calibri"/>
              </a:rPr>
              <a:t>Fixed</a:t>
            </a:r>
            <a:endParaRPr sz="1800">
              <a:latin typeface="Calibri"/>
              <a:cs typeface="Calibri"/>
            </a:endParaRPr>
          </a:p>
        </p:txBody>
      </p:sp>
      <p:sp>
        <p:nvSpPr>
          <p:cNvPr id="24" name="Date Placeholder 23">
            <a:extLst>
              <a:ext uri="{FF2B5EF4-FFF2-40B4-BE49-F238E27FC236}">
                <a16:creationId xmlns:a16="http://schemas.microsoft.com/office/drawing/2014/main" id="{787CD5E0-C4EF-3730-F5DE-ECC534C9579F}"/>
              </a:ext>
            </a:extLst>
          </p:cNvPr>
          <p:cNvSpPr>
            <a:spLocks noGrp="1"/>
          </p:cNvSpPr>
          <p:nvPr>
            <p:ph type="dt" sz="half" idx="6"/>
          </p:nvPr>
        </p:nvSpPr>
        <p:spPr/>
        <p:txBody>
          <a:bodyPr/>
          <a:lstStyle/>
          <a:p>
            <a:r>
              <a:rPr lang="en-US"/>
              <a:t>Monday, April 15, 2024</a:t>
            </a:r>
          </a:p>
        </p:txBody>
      </p:sp>
      <p:sp>
        <p:nvSpPr>
          <p:cNvPr id="25" name="Footer Placeholder 24">
            <a:extLst>
              <a:ext uri="{FF2B5EF4-FFF2-40B4-BE49-F238E27FC236}">
                <a16:creationId xmlns:a16="http://schemas.microsoft.com/office/drawing/2014/main" id="{B44DBFCD-4DFC-EBC4-0DB5-4340A34BC2BC}"/>
              </a:ext>
            </a:extLst>
          </p:cNvPr>
          <p:cNvSpPr>
            <a:spLocks noGrp="1"/>
          </p:cNvSpPr>
          <p:nvPr>
            <p:ph type="ftr" sz="quarter" idx="5"/>
          </p:nvPr>
        </p:nvSpPr>
        <p:spPr/>
        <p:txBody>
          <a:bodyPr/>
          <a:lstStyle/>
          <a:p>
            <a:r>
              <a:rPr lang="en-IN"/>
              <a:t>Diffusion Models - Raunak Sarbajna</a:t>
            </a:r>
          </a:p>
        </p:txBody>
      </p:sp>
      <p:sp>
        <p:nvSpPr>
          <p:cNvPr id="26" name="Slide Number Placeholder 25">
            <a:extLst>
              <a:ext uri="{FF2B5EF4-FFF2-40B4-BE49-F238E27FC236}">
                <a16:creationId xmlns:a16="http://schemas.microsoft.com/office/drawing/2014/main" id="{E683D650-9565-C83A-7DE1-4C6C81FF5C4A}"/>
              </a:ext>
            </a:extLst>
          </p:cNvPr>
          <p:cNvSpPr>
            <a:spLocks noGrp="1"/>
          </p:cNvSpPr>
          <p:nvPr>
            <p:ph type="sldNum" sz="quarter" idx="7"/>
          </p:nvPr>
        </p:nvSpPr>
        <p:spPr/>
        <p:txBody>
          <a:bodyPr/>
          <a:lstStyle/>
          <a:p>
            <a:fld id="{B6F15528-21DE-4FAA-801E-634DDDAF4B2B}" type="slidenum">
              <a:rPr lang="en-IN" smtClean="0"/>
              <a:t>16</a:t>
            </a:fld>
            <a:endParaRPr lang="en-IN"/>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328117" rIns="0" bIns="0" rtlCol="0">
            <a:spAutoFit/>
          </a:bodyPr>
          <a:lstStyle/>
          <a:p>
            <a:pPr marL="12700">
              <a:lnSpc>
                <a:spcPct val="100000"/>
              </a:lnSpc>
              <a:spcBef>
                <a:spcPts val="105"/>
              </a:spcBef>
            </a:pPr>
            <a:r>
              <a:rPr spc="-535" dirty="0"/>
              <a:t>The</a:t>
            </a:r>
            <a:r>
              <a:rPr spc="-25" dirty="0"/>
              <a:t> </a:t>
            </a:r>
            <a:r>
              <a:rPr spc="-345" dirty="0"/>
              <a:t>math</a:t>
            </a:r>
            <a:r>
              <a:rPr spc="-10" dirty="0"/>
              <a:t> </a:t>
            </a:r>
            <a:r>
              <a:rPr dirty="0"/>
              <a:t>of</a:t>
            </a:r>
            <a:r>
              <a:rPr spc="80" dirty="0"/>
              <a:t> </a:t>
            </a:r>
            <a:r>
              <a:rPr spc="-175" dirty="0"/>
              <a:t>diffusion</a:t>
            </a:r>
            <a:r>
              <a:rPr spc="-50" dirty="0"/>
              <a:t> </a:t>
            </a:r>
            <a:r>
              <a:rPr spc="-295" dirty="0"/>
              <a:t>models…</a:t>
            </a:r>
            <a:r>
              <a:rPr spc="-45" dirty="0"/>
              <a:t> </a:t>
            </a:r>
            <a:r>
              <a:rPr spc="-145" dirty="0"/>
              <a:t>simplified!</a:t>
            </a:r>
          </a:p>
        </p:txBody>
      </p:sp>
      <p:pic>
        <p:nvPicPr>
          <p:cNvPr id="7" name="Picture 6" descr="A yellow sun with hands on it&#10;&#10;Description automatically generated">
            <a:extLst>
              <a:ext uri="{FF2B5EF4-FFF2-40B4-BE49-F238E27FC236}">
                <a16:creationId xmlns:a16="http://schemas.microsoft.com/office/drawing/2014/main" id="{A10AEFAA-8D34-014F-FE36-979CD39C1AEC}"/>
              </a:ext>
            </a:extLst>
          </p:cNvPr>
          <p:cNvPicPr>
            <a:picLocks noChangeAspect="1"/>
          </p:cNvPicPr>
          <p:nvPr/>
        </p:nvPicPr>
        <p:blipFill rotWithShape="1">
          <a:blip r:embed="rId2">
            <a:extLst>
              <a:ext uri="{28A0092B-C50C-407E-A947-70E740481C1C}">
                <a14:useLocalDpi xmlns:a14="http://schemas.microsoft.com/office/drawing/2010/main" val="0"/>
              </a:ext>
            </a:extLst>
          </a:blip>
          <a:srcRect t="20029"/>
          <a:stretch/>
        </p:blipFill>
        <p:spPr>
          <a:xfrm>
            <a:off x="3352800" y="2362200"/>
            <a:ext cx="4572000" cy="2643187"/>
          </a:xfrm>
          <a:prstGeom prst="rect">
            <a:avLst/>
          </a:prstGeom>
        </p:spPr>
      </p:pic>
      <p:sp>
        <p:nvSpPr>
          <p:cNvPr id="10" name="Date Placeholder 9">
            <a:extLst>
              <a:ext uri="{FF2B5EF4-FFF2-40B4-BE49-F238E27FC236}">
                <a16:creationId xmlns:a16="http://schemas.microsoft.com/office/drawing/2014/main" id="{EDB4532A-1826-FB4C-C5B4-D8D9C57B2423}"/>
              </a:ext>
            </a:extLst>
          </p:cNvPr>
          <p:cNvSpPr>
            <a:spLocks noGrp="1"/>
          </p:cNvSpPr>
          <p:nvPr>
            <p:ph type="dt" sz="half" idx="6"/>
          </p:nvPr>
        </p:nvSpPr>
        <p:spPr/>
        <p:txBody>
          <a:bodyPr/>
          <a:lstStyle/>
          <a:p>
            <a:r>
              <a:rPr lang="en-US"/>
              <a:t>Monday, April 15, 2024</a:t>
            </a:r>
          </a:p>
        </p:txBody>
      </p:sp>
      <p:sp>
        <p:nvSpPr>
          <p:cNvPr id="11" name="Footer Placeholder 10">
            <a:extLst>
              <a:ext uri="{FF2B5EF4-FFF2-40B4-BE49-F238E27FC236}">
                <a16:creationId xmlns:a16="http://schemas.microsoft.com/office/drawing/2014/main" id="{7D6D431E-E636-33A1-1348-EA1C6EB51B73}"/>
              </a:ext>
            </a:extLst>
          </p:cNvPr>
          <p:cNvSpPr>
            <a:spLocks noGrp="1"/>
          </p:cNvSpPr>
          <p:nvPr>
            <p:ph type="ftr" sz="quarter" idx="5"/>
          </p:nvPr>
        </p:nvSpPr>
        <p:spPr/>
        <p:txBody>
          <a:bodyPr/>
          <a:lstStyle/>
          <a:p>
            <a:r>
              <a:rPr lang="en-IN"/>
              <a:t>Diffusion Models - Raunak Sarbajna</a:t>
            </a:r>
          </a:p>
        </p:txBody>
      </p:sp>
      <p:sp>
        <p:nvSpPr>
          <p:cNvPr id="12" name="Slide Number Placeholder 11">
            <a:extLst>
              <a:ext uri="{FF2B5EF4-FFF2-40B4-BE49-F238E27FC236}">
                <a16:creationId xmlns:a16="http://schemas.microsoft.com/office/drawing/2014/main" id="{05A76751-9142-8B0E-DADD-44FE0E04AA8F}"/>
              </a:ext>
            </a:extLst>
          </p:cNvPr>
          <p:cNvSpPr>
            <a:spLocks noGrp="1"/>
          </p:cNvSpPr>
          <p:nvPr>
            <p:ph type="sldNum" sz="quarter" idx="7"/>
          </p:nvPr>
        </p:nvSpPr>
        <p:spPr/>
        <p:txBody>
          <a:bodyPr/>
          <a:lstStyle/>
          <a:p>
            <a:fld id="{B6F15528-21DE-4FAA-801E-634DDDAF4B2B}" type="slidenum">
              <a:rPr lang="en-IN" smtClean="0"/>
              <a:t>17</a:t>
            </a:fld>
            <a:endParaRPr lang="en-IN"/>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7129173-55EE-FE2C-5433-ED30BDE215AA}"/>
              </a:ext>
            </a:extLst>
          </p:cNvPr>
          <p:cNvSpPr txBox="1">
            <a:spLocks/>
          </p:cNvSpPr>
          <p:nvPr/>
        </p:nvSpPr>
        <p:spPr>
          <a:xfrm>
            <a:off x="838200" y="365760"/>
            <a:ext cx="10515600" cy="1325563"/>
          </a:xfrm>
          <a:prstGeom prst="rect">
            <a:avLst/>
          </a:prstGeom>
        </p:spPr>
        <p:txBody>
          <a:bodyPr/>
          <a:lstStyle>
            <a:lvl1pPr>
              <a:defRPr>
                <a:latin typeface="+mj-lt"/>
                <a:ea typeface="+mj-ea"/>
                <a:cs typeface="+mj-cs"/>
              </a:defRPr>
            </a:lvl1pPr>
          </a:lstStyle>
          <a:p>
            <a:r>
              <a:rPr lang="en-US" altLang="zh-CN" sz="4400" dirty="0">
                <a:latin typeface="Arial" panose="020B0604020202020204" pitchFamily="34" charset="0"/>
                <a:cs typeface="Arial" panose="020B0604020202020204" pitchFamily="34" charset="0"/>
              </a:rPr>
              <a:t>Math Formalism: General Diffusion Model</a:t>
            </a:r>
            <a:endParaRPr lang="en-US" sz="44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Content Placeholder 2">
                <a:extLst>
                  <a:ext uri="{FF2B5EF4-FFF2-40B4-BE49-F238E27FC236}">
                    <a16:creationId xmlns:a16="http://schemas.microsoft.com/office/drawing/2014/main" id="{FA6FA806-4D32-60DC-0D4D-C7F7BD39848E}"/>
                  </a:ext>
                </a:extLst>
              </p:cNvPr>
              <p:cNvSpPr txBox="1">
                <a:spLocks/>
              </p:cNvSpPr>
              <p:nvPr/>
            </p:nvSpPr>
            <p:spPr>
              <a:xfrm>
                <a:off x="838200" y="1949450"/>
                <a:ext cx="10515600" cy="4195763"/>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85750" indent="-285750">
                  <a:buFont typeface="Arial" panose="020B0604020202020204" pitchFamily="34" charset="0"/>
                  <a:buChar char="•"/>
                </a:pPr>
                <a:r>
                  <a:rPr lang="en-US" sz="2800" dirty="0"/>
                  <a:t>For a forward diffusion process </a:t>
                </a:r>
              </a:p>
              <a:p>
                <a:pPr/>
                <a14:m>
                  <m:oMathPara xmlns:m="http://schemas.openxmlformats.org/officeDocument/2006/math">
                    <m:oMathParaPr>
                      <m:jc m:val="centerGroup"/>
                    </m:oMathParaPr>
                    <m:oMath xmlns:m="http://schemas.openxmlformats.org/officeDocument/2006/math">
                      <m:r>
                        <a:rPr lang="en-US" sz="2600" i="1" smtClean="0">
                          <a:latin typeface="Cambria Math" panose="02040503050406030204" pitchFamily="18" charset="0"/>
                        </a:rPr>
                        <m:t>𝑑</m:t>
                      </m:r>
                      <m:r>
                        <a:rPr lang="en-US" sz="2600" b="1" i="1" smtClean="0">
                          <a:latin typeface="Cambria Math" panose="02040503050406030204" pitchFamily="18" charset="0"/>
                        </a:rPr>
                        <m:t>𝒙</m:t>
                      </m:r>
                      <m:r>
                        <a:rPr lang="en-US" sz="2600" i="1" smtClean="0">
                          <a:latin typeface="Cambria Math" panose="02040503050406030204" pitchFamily="18" charset="0"/>
                        </a:rPr>
                        <m:t>=</m:t>
                      </m:r>
                      <m:r>
                        <a:rPr lang="en-US" sz="2600" i="1" smtClean="0">
                          <a:latin typeface="Cambria Math" panose="02040503050406030204" pitchFamily="18" charset="0"/>
                        </a:rPr>
                        <m:t>𝑓</m:t>
                      </m:r>
                      <m:d>
                        <m:dPr>
                          <m:ctrlPr>
                            <a:rPr lang="en-US" sz="2600" i="1" smtClean="0">
                              <a:latin typeface="Cambria Math" panose="02040503050406030204" pitchFamily="18" charset="0"/>
                            </a:rPr>
                          </m:ctrlPr>
                        </m:dPr>
                        <m:e>
                          <m:r>
                            <a:rPr lang="en-US" sz="2600" b="1" i="1" smtClean="0">
                              <a:latin typeface="Cambria Math" panose="02040503050406030204" pitchFamily="18" charset="0"/>
                            </a:rPr>
                            <m:t>𝒙</m:t>
                          </m:r>
                          <m:r>
                            <a:rPr lang="en-US" sz="2600" i="1" smtClean="0">
                              <a:latin typeface="Cambria Math" panose="02040503050406030204" pitchFamily="18" charset="0"/>
                            </a:rPr>
                            <m:t>,</m:t>
                          </m:r>
                          <m:r>
                            <a:rPr lang="en-US" sz="2600" i="1" smtClean="0">
                              <a:latin typeface="Cambria Math" panose="02040503050406030204" pitchFamily="18" charset="0"/>
                            </a:rPr>
                            <m:t>𝑡</m:t>
                          </m:r>
                        </m:e>
                      </m:d>
                      <m:r>
                        <a:rPr lang="en-US" sz="2600" i="1" smtClean="0">
                          <a:latin typeface="Cambria Math" panose="02040503050406030204" pitchFamily="18" charset="0"/>
                        </a:rPr>
                        <m:t>𝑑𝑡</m:t>
                      </m:r>
                      <m:r>
                        <a:rPr lang="en-US" sz="2600" i="1" smtClean="0">
                          <a:latin typeface="Cambria Math" panose="02040503050406030204" pitchFamily="18" charset="0"/>
                        </a:rPr>
                        <m:t>+</m:t>
                      </m:r>
                      <m:r>
                        <a:rPr lang="en-US" sz="2600" i="1" smtClean="0">
                          <a:latin typeface="Cambria Math" panose="02040503050406030204" pitchFamily="18" charset="0"/>
                        </a:rPr>
                        <m:t>𝑔</m:t>
                      </m:r>
                      <m:d>
                        <m:dPr>
                          <m:ctrlPr>
                            <a:rPr lang="en-US" sz="2600" i="1" smtClean="0">
                              <a:latin typeface="Cambria Math" panose="02040503050406030204" pitchFamily="18" charset="0"/>
                            </a:rPr>
                          </m:ctrlPr>
                        </m:dPr>
                        <m:e>
                          <m:r>
                            <a:rPr lang="en-US" sz="2600" i="1" smtClean="0">
                              <a:latin typeface="Cambria Math" panose="02040503050406030204" pitchFamily="18" charset="0"/>
                            </a:rPr>
                            <m:t>𝑡</m:t>
                          </m:r>
                        </m:e>
                      </m:d>
                      <m:r>
                        <a:rPr lang="en-US" sz="2600" i="1" smtClean="0">
                          <a:latin typeface="Cambria Math" panose="02040503050406030204" pitchFamily="18" charset="0"/>
                        </a:rPr>
                        <m:t>𝑑</m:t>
                      </m:r>
                      <m:r>
                        <a:rPr lang="en-US" sz="2600" b="1" i="1" smtClean="0">
                          <a:latin typeface="Cambria Math" panose="02040503050406030204" pitchFamily="18" charset="0"/>
                        </a:rPr>
                        <m:t>𝒘</m:t>
                      </m:r>
                    </m:oMath>
                  </m:oMathPara>
                </a14:m>
                <a:endParaRPr lang="en-US" sz="2600" b="1" dirty="0"/>
              </a:p>
              <a:p>
                <a:endParaRPr lang="en-US" dirty="0"/>
              </a:p>
              <a:p>
                <a:pPr marL="285750" indent="-285750">
                  <a:buFont typeface="Arial" panose="020B0604020202020204" pitchFamily="34" charset="0"/>
                  <a:buChar char="•"/>
                </a:pPr>
                <a:r>
                  <a:rPr lang="en-US" sz="2800" dirty="0"/>
                  <a:t>There is a backward diffusion process that reverses the time </a:t>
                </a:r>
              </a:p>
              <a:p>
                <a:pPr/>
                <a14:m>
                  <m:oMathPara xmlns:m="http://schemas.openxmlformats.org/officeDocument/2006/math">
                    <m:oMathParaPr>
                      <m:jc m:val="centerGroup"/>
                    </m:oMathParaPr>
                    <m:oMath xmlns:m="http://schemas.openxmlformats.org/officeDocument/2006/math">
                      <m:r>
                        <a:rPr lang="en-US" sz="2600" i="1" smtClean="0">
                          <a:latin typeface="Cambria Math" panose="02040503050406030204" pitchFamily="18" charset="0"/>
                        </a:rPr>
                        <m:t>𝑑</m:t>
                      </m:r>
                      <m:r>
                        <a:rPr lang="en-US" sz="2600" b="1" i="1" smtClean="0">
                          <a:latin typeface="Cambria Math" panose="02040503050406030204" pitchFamily="18" charset="0"/>
                        </a:rPr>
                        <m:t>𝒙</m:t>
                      </m:r>
                      <m:r>
                        <a:rPr lang="en-US" sz="2600" i="1" smtClean="0">
                          <a:latin typeface="Cambria Math" panose="02040503050406030204" pitchFamily="18" charset="0"/>
                        </a:rPr>
                        <m:t>=</m:t>
                      </m:r>
                      <m:d>
                        <m:dPr>
                          <m:begChr m:val="["/>
                          <m:endChr m:val="]"/>
                          <m:ctrlPr>
                            <a:rPr lang="en-US" sz="2600" i="1" smtClean="0">
                              <a:latin typeface="Cambria Math" panose="02040503050406030204" pitchFamily="18" charset="0"/>
                            </a:rPr>
                          </m:ctrlPr>
                        </m:dPr>
                        <m:e>
                          <m:r>
                            <a:rPr lang="en-US" sz="2600" i="1" smtClean="0">
                              <a:latin typeface="Cambria Math" panose="02040503050406030204" pitchFamily="18" charset="0"/>
                            </a:rPr>
                            <m:t>𝑓</m:t>
                          </m:r>
                          <m:d>
                            <m:dPr>
                              <m:ctrlPr>
                                <a:rPr lang="en-US" sz="2600" i="1" smtClean="0">
                                  <a:latin typeface="Cambria Math" panose="02040503050406030204" pitchFamily="18" charset="0"/>
                                </a:rPr>
                              </m:ctrlPr>
                            </m:dPr>
                            <m:e>
                              <m:r>
                                <a:rPr lang="en-US" sz="2600" i="1" smtClean="0">
                                  <a:latin typeface="Cambria Math" panose="02040503050406030204" pitchFamily="18" charset="0"/>
                                </a:rPr>
                                <m:t>𝑥</m:t>
                              </m:r>
                              <m:r>
                                <a:rPr lang="en-US" sz="2600" i="1" smtClean="0">
                                  <a:latin typeface="Cambria Math" panose="02040503050406030204" pitchFamily="18" charset="0"/>
                                </a:rPr>
                                <m:t>,</m:t>
                              </m:r>
                              <m:r>
                                <a:rPr lang="en-US" sz="2600" i="1" smtClean="0">
                                  <a:latin typeface="Cambria Math" panose="02040503050406030204" pitchFamily="18" charset="0"/>
                                </a:rPr>
                                <m:t>𝑡</m:t>
                              </m:r>
                            </m:e>
                          </m:d>
                          <m:r>
                            <a:rPr lang="en-US" sz="2600" i="1" smtClean="0">
                              <a:latin typeface="Cambria Math" panose="02040503050406030204" pitchFamily="18" charset="0"/>
                            </a:rPr>
                            <m:t>−</m:t>
                          </m:r>
                          <m:r>
                            <a:rPr lang="en-US" sz="2600" i="1" smtClean="0">
                              <a:latin typeface="Cambria Math" panose="02040503050406030204" pitchFamily="18" charset="0"/>
                            </a:rPr>
                            <m:t>𝑔</m:t>
                          </m:r>
                          <m:sSup>
                            <m:sSupPr>
                              <m:ctrlPr>
                                <a:rPr lang="en-US" sz="2600" i="1" smtClean="0">
                                  <a:latin typeface="Cambria Math" panose="02040503050406030204" pitchFamily="18" charset="0"/>
                                </a:rPr>
                              </m:ctrlPr>
                            </m:sSupPr>
                            <m:e>
                              <m:d>
                                <m:dPr>
                                  <m:ctrlPr>
                                    <a:rPr lang="en-US" sz="2600" i="1" smtClean="0">
                                      <a:latin typeface="Cambria Math" panose="02040503050406030204" pitchFamily="18" charset="0"/>
                                    </a:rPr>
                                  </m:ctrlPr>
                                </m:dPr>
                                <m:e>
                                  <m:r>
                                    <a:rPr lang="en-US" sz="2600" i="1" smtClean="0">
                                      <a:latin typeface="Cambria Math" panose="02040503050406030204" pitchFamily="18" charset="0"/>
                                    </a:rPr>
                                    <m:t>𝑡</m:t>
                                  </m:r>
                                </m:e>
                              </m:d>
                            </m:e>
                            <m:sup>
                              <m:r>
                                <a:rPr lang="en-US" sz="2600" i="1" smtClean="0">
                                  <a:latin typeface="Cambria Math" panose="02040503050406030204" pitchFamily="18" charset="0"/>
                                </a:rPr>
                                <m:t>2</m:t>
                              </m:r>
                            </m:sup>
                          </m:sSup>
                          <m:sSub>
                            <m:sSubPr>
                              <m:ctrlPr>
                                <a:rPr lang="en-US" sz="2600" i="1" smtClean="0">
                                  <a:latin typeface="Cambria Math" panose="02040503050406030204" pitchFamily="18" charset="0"/>
                                </a:rPr>
                              </m:ctrlPr>
                            </m:sSubPr>
                            <m:e>
                              <m:r>
                                <m:rPr>
                                  <m:sty m:val="p"/>
                                </m:rPr>
                                <a:rPr lang="en-US" sz="2600" smtClean="0">
                                  <a:latin typeface="Cambria Math" panose="02040503050406030204" pitchFamily="18" charset="0"/>
                                </a:rPr>
                                <m:t>∇</m:t>
                              </m:r>
                            </m:e>
                            <m:sub>
                              <m:r>
                                <a:rPr lang="en-US" sz="2600" i="1" smtClean="0">
                                  <a:latin typeface="Cambria Math" panose="02040503050406030204" pitchFamily="18" charset="0"/>
                                </a:rPr>
                                <m:t>𝑥</m:t>
                              </m:r>
                            </m:sub>
                          </m:sSub>
                          <m:func>
                            <m:funcPr>
                              <m:ctrlPr>
                                <a:rPr lang="en-US" sz="2600" i="1" smtClean="0">
                                  <a:latin typeface="Cambria Math" panose="02040503050406030204" pitchFamily="18" charset="0"/>
                                </a:rPr>
                              </m:ctrlPr>
                            </m:funcPr>
                            <m:fName>
                              <m:r>
                                <m:rPr>
                                  <m:sty m:val="p"/>
                                </m:rPr>
                                <a:rPr lang="en-US" sz="2600" smtClean="0">
                                  <a:latin typeface="Cambria Math" panose="02040503050406030204" pitchFamily="18" charset="0"/>
                                </a:rPr>
                                <m:t>log</m:t>
                              </m:r>
                            </m:fName>
                            <m:e>
                              <m:r>
                                <a:rPr lang="en-US" sz="2600" i="1" smtClean="0">
                                  <a:latin typeface="Cambria Math" panose="02040503050406030204" pitchFamily="18" charset="0"/>
                                </a:rPr>
                                <m:t>𝑝</m:t>
                              </m:r>
                              <m:r>
                                <a:rPr lang="en-US" sz="2600" i="1" smtClean="0">
                                  <a:latin typeface="Cambria Math" panose="02040503050406030204" pitchFamily="18" charset="0"/>
                                </a:rPr>
                                <m:t>(</m:t>
                              </m:r>
                              <m:r>
                                <a:rPr lang="en-US" sz="2600" b="1" i="1" smtClean="0">
                                  <a:latin typeface="Cambria Math" panose="02040503050406030204" pitchFamily="18" charset="0"/>
                                </a:rPr>
                                <m:t>𝒙</m:t>
                              </m:r>
                              <m:r>
                                <a:rPr lang="en-US" sz="2600" i="1" smtClean="0">
                                  <a:latin typeface="Cambria Math" panose="02040503050406030204" pitchFamily="18" charset="0"/>
                                </a:rPr>
                                <m:t>,</m:t>
                              </m:r>
                              <m:r>
                                <a:rPr lang="en-US" sz="2600" i="1" smtClean="0">
                                  <a:latin typeface="Cambria Math" panose="02040503050406030204" pitchFamily="18" charset="0"/>
                                </a:rPr>
                                <m:t>𝑡</m:t>
                              </m:r>
                              <m:r>
                                <a:rPr lang="en-US" sz="2600" i="1" smtClean="0">
                                  <a:latin typeface="Cambria Math" panose="02040503050406030204" pitchFamily="18" charset="0"/>
                                </a:rPr>
                                <m:t>)</m:t>
                              </m:r>
                            </m:e>
                          </m:func>
                        </m:e>
                      </m:d>
                      <m:r>
                        <a:rPr lang="en-US" sz="2600" i="1" smtClean="0">
                          <a:latin typeface="Cambria Math" panose="02040503050406030204" pitchFamily="18" charset="0"/>
                        </a:rPr>
                        <m:t>𝑑𝑡</m:t>
                      </m:r>
                      <m:r>
                        <a:rPr lang="en-US" sz="2600" i="1" smtClean="0">
                          <a:latin typeface="Cambria Math" panose="02040503050406030204" pitchFamily="18" charset="0"/>
                        </a:rPr>
                        <m:t>+</m:t>
                      </m:r>
                      <m:r>
                        <a:rPr lang="en-US" sz="2600" i="1" smtClean="0">
                          <a:latin typeface="Cambria Math" panose="02040503050406030204" pitchFamily="18" charset="0"/>
                        </a:rPr>
                        <m:t>𝑔</m:t>
                      </m:r>
                      <m:d>
                        <m:dPr>
                          <m:ctrlPr>
                            <a:rPr lang="en-US" sz="2600" i="1" smtClean="0">
                              <a:latin typeface="Cambria Math" panose="02040503050406030204" pitchFamily="18" charset="0"/>
                            </a:rPr>
                          </m:ctrlPr>
                        </m:dPr>
                        <m:e>
                          <m:r>
                            <a:rPr lang="en-US" sz="2600" i="1" smtClean="0">
                              <a:latin typeface="Cambria Math" panose="02040503050406030204" pitchFamily="18" charset="0"/>
                            </a:rPr>
                            <m:t>𝑡</m:t>
                          </m:r>
                        </m:e>
                      </m:d>
                      <m:r>
                        <a:rPr lang="en-US" sz="2600" i="1" smtClean="0">
                          <a:latin typeface="Cambria Math" panose="02040503050406030204" pitchFamily="18" charset="0"/>
                        </a:rPr>
                        <m:t>𝑑</m:t>
                      </m:r>
                      <m:r>
                        <a:rPr lang="en-US" sz="2600" b="1" i="1" smtClean="0">
                          <a:latin typeface="Cambria Math" panose="02040503050406030204" pitchFamily="18" charset="0"/>
                        </a:rPr>
                        <m:t>𝒘</m:t>
                      </m:r>
                    </m:oMath>
                  </m:oMathPara>
                </a14:m>
                <a:endParaRPr lang="en-IN" sz="2600" b="1" dirty="0"/>
              </a:p>
              <a:p>
                <a:endParaRPr lang="en-IN" b="1" dirty="0"/>
              </a:p>
              <a:p>
                <a:pPr marL="742950" lvl="1" indent="-285750">
                  <a:buFont typeface="Arial" panose="020B0604020202020204" pitchFamily="34" charset="0"/>
                  <a:buChar char="•"/>
                </a:pPr>
                <a:r>
                  <a:rPr lang="en-US" sz="2800" b="1" i="1" dirty="0"/>
                  <a:t>If</a:t>
                </a:r>
                <a:r>
                  <a:rPr lang="en-US" sz="2800" dirty="0"/>
                  <a:t> we know the </a:t>
                </a:r>
                <a:r>
                  <a:rPr lang="en-US" sz="2800" i="1" dirty="0"/>
                  <a:t>time-dependent</a:t>
                </a:r>
                <a:r>
                  <a:rPr lang="en-US" sz="2800" dirty="0"/>
                  <a:t> score function </a:t>
                </a:r>
                <a14:m>
                  <m:oMath xmlns:m="http://schemas.openxmlformats.org/officeDocument/2006/math">
                    <m:sSub>
                      <m:sSubPr>
                        <m:ctrlPr>
                          <a:rPr lang="en-US" sz="2600" i="1" smtClean="0">
                            <a:latin typeface="Cambria Math" panose="02040503050406030204" pitchFamily="18" charset="0"/>
                          </a:rPr>
                        </m:ctrlPr>
                      </m:sSubPr>
                      <m:e>
                        <m:r>
                          <m:rPr>
                            <m:sty m:val="p"/>
                          </m:rPr>
                          <a:rPr lang="en-US" sz="2600" smtClean="0">
                            <a:latin typeface="Cambria Math" panose="02040503050406030204" pitchFamily="18" charset="0"/>
                          </a:rPr>
                          <m:t>∇</m:t>
                        </m:r>
                      </m:e>
                      <m:sub>
                        <m:r>
                          <a:rPr lang="en-US" sz="2600" i="1" smtClean="0">
                            <a:latin typeface="Cambria Math" panose="02040503050406030204" pitchFamily="18" charset="0"/>
                          </a:rPr>
                          <m:t>𝑥</m:t>
                        </m:r>
                      </m:sub>
                    </m:sSub>
                    <m:func>
                      <m:funcPr>
                        <m:ctrlPr>
                          <a:rPr lang="en-US" sz="2600" i="1" smtClean="0">
                            <a:latin typeface="Cambria Math" panose="02040503050406030204" pitchFamily="18" charset="0"/>
                          </a:rPr>
                        </m:ctrlPr>
                      </m:funcPr>
                      <m:fName>
                        <m:r>
                          <m:rPr>
                            <m:sty m:val="p"/>
                          </m:rPr>
                          <a:rPr lang="en-US" sz="2600" smtClean="0">
                            <a:latin typeface="Cambria Math" panose="02040503050406030204" pitchFamily="18" charset="0"/>
                          </a:rPr>
                          <m:t>log</m:t>
                        </m:r>
                      </m:fName>
                      <m:e>
                        <m:r>
                          <a:rPr lang="en-US" sz="2600" i="1" smtClean="0">
                            <a:latin typeface="Cambria Math" panose="02040503050406030204" pitchFamily="18" charset="0"/>
                          </a:rPr>
                          <m:t>𝑝</m:t>
                        </m:r>
                        <m:r>
                          <a:rPr lang="en-US" sz="2600" i="1" smtClean="0">
                            <a:latin typeface="Cambria Math" panose="02040503050406030204" pitchFamily="18" charset="0"/>
                          </a:rPr>
                          <m:t>(</m:t>
                        </m:r>
                        <m:r>
                          <a:rPr lang="en-US" sz="2600" b="1" i="1" smtClean="0">
                            <a:latin typeface="Cambria Math" panose="02040503050406030204" pitchFamily="18" charset="0"/>
                          </a:rPr>
                          <m:t>𝒙</m:t>
                        </m:r>
                        <m:r>
                          <a:rPr lang="en-US" sz="2600" i="1" smtClean="0">
                            <a:latin typeface="Cambria Math" panose="02040503050406030204" pitchFamily="18" charset="0"/>
                          </a:rPr>
                          <m:t>,</m:t>
                        </m:r>
                        <m:r>
                          <a:rPr lang="en-US" sz="2600" i="1" smtClean="0">
                            <a:latin typeface="Cambria Math" panose="02040503050406030204" pitchFamily="18" charset="0"/>
                          </a:rPr>
                          <m:t>𝑡</m:t>
                        </m:r>
                        <m:r>
                          <a:rPr lang="en-US" sz="2600" i="1" smtClean="0">
                            <a:latin typeface="Cambria Math" panose="02040503050406030204" pitchFamily="18" charset="0"/>
                          </a:rPr>
                          <m:t>)</m:t>
                        </m:r>
                      </m:e>
                    </m:func>
                  </m:oMath>
                </a14:m>
                <a:endParaRPr lang="en-US" sz="2600" dirty="0"/>
              </a:p>
              <a:p>
                <a:pPr marL="1200150" lvl="2" indent="-285750">
                  <a:buFont typeface="Arial" panose="020B0604020202020204" pitchFamily="34" charset="0"/>
                  <a:buChar char="•"/>
                </a:pPr>
                <a:r>
                  <a:rPr lang="en-US" sz="2800" dirty="0"/>
                  <a:t>Then we can reverse the diffusion process.</a:t>
                </a:r>
              </a:p>
              <a:p>
                <a:endParaRPr lang="en-US" dirty="0"/>
              </a:p>
            </p:txBody>
          </p:sp>
        </mc:Choice>
        <mc:Fallback xmlns="">
          <p:sp>
            <p:nvSpPr>
              <p:cNvPr id="5" name="Content Placeholder 2">
                <a:extLst>
                  <a:ext uri="{FF2B5EF4-FFF2-40B4-BE49-F238E27FC236}">
                    <a16:creationId xmlns:a16="http://schemas.microsoft.com/office/drawing/2014/main" id="{FA6FA806-4D32-60DC-0D4D-C7F7BD39848E}"/>
                  </a:ext>
                </a:extLst>
              </p:cNvPr>
              <p:cNvSpPr txBox="1">
                <a:spLocks noRot="1" noChangeAspect="1" noMove="1" noResize="1" noEditPoints="1" noAdjustHandles="1" noChangeArrowheads="1" noChangeShapeType="1" noTextEdit="1"/>
              </p:cNvSpPr>
              <p:nvPr/>
            </p:nvSpPr>
            <p:spPr>
              <a:xfrm>
                <a:off x="838200" y="1949450"/>
                <a:ext cx="10515600" cy="4195763"/>
              </a:xfrm>
              <a:prstGeom prst="rect">
                <a:avLst/>
              </a:prstGeom>
              <a:blipFill>
                <a:blip r:embed="rId2"/>
                <a:stretch>
                  <a:fillRect l="-1043" t="-1453"/>
                </a:stretch>
              </a:blipFill>
            </p:spPr>
            <p:txBody>
              <a:bodyPr/>
              <a:lstStyle/>
              <a:p>
                <a:r>
                  <a:rPr lang="en-IN">
                    <a:noFill/>
                  </a:rPr>
                  <a:t> </a:t>
                </a:r>
              </a:p>
            </p:txBody>
          </p:sp>
        </mc:Fallback>
      </mc:AlternateContent>
      <p:sp>
        <p:nvSpPr>
          <p:cNvPr id="7" name="Date Placeholder 6">
            <a:extLst>
              <a:ext uri="{FF2B5EF4-FFF2-40B4-BE49-F238E27FC236}">
                <a16:creationId xmlns:a16="http://schemas.microsoft.com/office/drawing/2014/main" id="{5C05FA6B-560F-E551-66EC-0CC9BBB58F6D}"/>
              </a:ext>
            </a:extLst>
          </p:cNvPr>
          <p:cNvSpPr>
            <a:spLocks noGrp="1"/>
          </p:cNvSpPr>
          <p:nvPr>
            <p:ph type="dt" sz="half" idx="6"/>
          </p:nvPr>
        </p:nvSpPr>
        <p:spPr/>
        <p:txBody>
          <a:bodyPr/>
          <a:lstStyle/>
          <a:p>
            <a:r>
              <a:rPr lang="en-US"/>
              <a:t>Monday, April 15, 2024</a:t>
            </a:r>
          </a:p>
        </p:txBody>
      </p:sp>
      <p:sp>
        <p:nvSpPr>
          <p:cNvPr id="8" name="Footer Placeholder 7">
            <a:extLst>
              <a:ext uri="{FF2B5EF4-FFF2-40B4-BE49-F238E27FC236}">
                <a16:creationId xmlns:a16="http://schemas.microsoft.com/office/drawing/2014/main" id="{4D826ECE-14ED-0E83-88A5-B7AB50757877}"/>
              </a:ext>
            </a:extLst>
          </p:cNvPr>
          <p:cNvSpPr>
            <a:spLocks noGrp="1"/>
          </p:cNvSpPr>
          <p:nvPr>
            <p:ph type="ftr" sz="quarter" idx="5"/>
          </p:nvPr>
        </p:nvSpPr>
        <p:spPr/>
        <p:txBody>
          <a:bodyPr/>
          <a:lstStyle/>
          <a:p>
            <a:r>
              <a:rPr lang="en-IN"/>
              <a:t>Diffusion Models - Raunak Sarbajna</a:t>
            </a:r>
          </a:p>
        </p:txBody>
      </p:sp>
      <p:sp>
        <p:nvSpPr>
          <p:cNvPr id="9" name="Slide Number Placeholder 8">
            <a:extLst>
              <a:ext uri="{FF2B5EF4-FFF2-40B4-BE49-F238E27FC236}">
                <a16:creationId xmlns:a16="http://schemas.microsoft.com/office/drawing/2014/main" id="{BE8ABA86-4B21-8816-B68E-DF1A2E51F64A}"/>
              </a:ext>
            </a:extLst>
          </p:cNvPr>
          <p:cNvSpPr>
            <a:spLocks noGrp="1"/>
          </p:cNvSpPr>
          <p:nvPr>
            <p:ph type="sldNum" sz="quarter" idx="7"/>
          </p:nvPr>
        </p:nvSpPr>
        <p:spPr/>
        <p:txBody>
          <a:bodyPr/>
          <a:lstStyle/>
          <a:p>
            <a:fld id="{B6F15528-21DE-4FAA-801E-634DDDAF4B2B}" type="slidenum">
              <a:rPr lang="en-IN" smtClean="0"/>
              <a:t>18</a:t>
            </a:fld>
            <a:endParaRPr lang="en-IN"/>
          </a:p>
        </p:txBody>
      </p:sp>
    </p:spTree>
    <p:extLst>
      <p:ext uri="{BB962C8B-B14F-4D97-AF65-F5344CB8AC3E}">
        <p14:creationId xmlns:p14="http://schemas.microsoft.com/office/powerpoint/2010/main" val="12401741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itle 1">
                <a:extLst>
                  <a:ext uri="{FF2B5EF4-FFF2-40B4-BE49-F238E27FC236}">
                    <a16:creationId xmlns:a16="http://schemas.microsoft.com/office/drawing/2014/main" id="{BB70165C-6A25-6F30-E457-39C941449B08}"/>
                  </a:ext>
                </a:extLst>
              </p:cNvPr>
              <p:cNvSpPr txBox="1">
                <a:spLocks/>
              </p:cNvSpPr>
              <p:nvPr/>
            </p:nvSpPr>
            <p:spPr>
              <a:xfrm>
                <a:off x="838200" y="365760"/>
                <a:ext cx="10515600" cy="1325563"/>
              </a:xfrm>
              <a:prstGeom prst="rect">
                <a:avLst/>
              </a:prstGeom>
            </p:spPr>
            <p:txBody>
              <a:bodyPr>
                <a:noAutofit/>
              </a:bodyPr>
              <a:lstStyle>
                <a:lvl1pPr>
                  <a:defRPr>
                    <a:latin typeface="+mj-lt"/>
                    <a:ea typeface="+mj-ea"/>
                    <a:cs typeface="+mj-cs"/>
                  </a:defRPr>
                </a:lvl1pPr>
              </a:lstStyle>
              <a:p>
                <a:r>
                  <a:rPr lang="en-US" sz="4400" dirty="0">
                    <a:latin typeface="Arial" panose="020B0604020202020204" pitchFamily="34" charset="0"/>
                    <a:cs typeface="Arial" panose="020B0604020202020204" pitchFamily="34" charset="0"/>
                  </a:rPr>
                  <a:t>Training a Diffusion Model</a:t>
                </a:r>
                <a14:m>
                  <m:oMath xmlns:m="http://schemas.openxmlformats.org/officeDocument/2006/math">
                    <m:r>
                      <a:rPr lang="en-IN" sz="4400" b="0" i="1" dirty="0" smtClean="0">
                        <a:latin typeface="Cambria Math" panose="02040503050406030204" pitchFamily="18" charset="0"/>
                      </a:rPr>
                      <m:t>:</m:t>
                    </m:r>
                  </m:oMath>
                </a14:m>
                <a:r>
                  <a:rPr lang="en-US" sz="4400" dirty="0">
                    <a:latin typeface="Arial" panose="020B0604020202020204" pitchFamily="34" charset="0"/>
                    <a:cs typeface="Arial" panose="020B0604020202020204" pitchFamily="34" charset="0"/>
                  </a:rPr>
                  <a:t> Learning to denoise</a:t>
                </a:r>
              </a:p>
            </p:txBody>
          </p:sp>
        </mc:Choice>
        <mc:Fallback xmlns="">
          <p:sp>
            <p:nvSpPr>
              <p:cNvPr id="4" name="Title 1">
                <a:extLst>
                  <a:ext uri="{FF2B5EF4-FFF2-40B4-BE49-F238E27FC236}">
                    <a16:creationId xmlns:a16="http://schemas.microsoft.com/office/drawing/2014/main" id="{BB70165C-6A25-6F30-E457-39C941449B08}"/>
                  </a:ext>
                </a:extLst>
              </p:cNvPr>
              <p:cNvSpPr txBox="1">
                <a:spLocks noRot="1" noChangeAspect="1" noMove="1" noResize="1" noEditPoints="1" noAdjustHandles="1" noChangeArrowheads="1" noChangeShapeType="1" noTextEdit="1"/>
              </p:cNvSpPr>
              <p:nvPr/>
            </p:nvSpPr>
            <p:spPr>
              <a:xfrm>
                <a:off x="838200" y="365760"/>
                <a:ext cx="10515600" cy="1325563"/>
              </a:xfrm>
              <a:prstGeom prst="rect">
                <a:avLst/>
              </a:prstGeom>
              <a:blipFill>
                <a:blip r:embed="rId2"/>
                <a:stretch>
                  <a:fillRect l="-2377" t="-9677" b="-29954"/>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5" name="Content Placeholder 2">
                <a:extLst>
                  <a:ext uri="{FF2B5EF4-FFF2-40B4-BE49-F238E27FC236}">
                    <a16:creationId xmlns:a16="http://schemas.microsoft.com/office/drawing/2014/main" id="{CCE73863-3A83-4BDA-C8EE-19A68761DCA6}"/>
                  </a:ext>
                </a:extLst>
              </p:cNvPr>
              <p:cNvSpPr txBox="1">
                <a:spLocks/>
              </p:cNvSpPr>
              <p:nvPr/>
            </p:nvSpPr>
            <p:spPr>
              <a:xfrm>
                <a:off x="838200" y="1949450"/>
                <a:ext cx="10515600" cy="4070350"/>
              </a:xfrm>
              <a:prstGeom prst="rect">
                <a:avLst/>
              </a:prstGeom>
            </p:spPr>
            <p:txBody>
              <a:bodyPr>
                <a:normAutofit fontScale="85000" lnSpcReduction="10000"/>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85750" indent="-285750">
                  <a:buFont typeface="Arial" panose="020B0604020202020204" pitchFamily="34" charset="0"/>
                  <a:buChar char="•"/>
                </a:pPr>
                <a:r>
                  <a:rPr lang="en-US" altLang="zh-CN" sz="2800" dirty="0"/>
                  <a:t>If we can learn </a:t>
                </a:r>
                <a:r>
                  <a:rPr lang="en-US" sz="2800" dirty="0"/>
                  <a:t>a score model </a:t>
                </a:r>
                <a:endParaRPr lang="en-US" sz="2800" i="1" dirty="0">
                  <a:latin typeface="Cambria Math" panose="02040503050406030204" pitchFamily="18" charset="0"/>
                </a:endParaRPr>
              </a:p>
              <a:p>
                <a:pPr lvl="1"/>
                <a14:m>
                  <m:oMathPara xmlns:m="http://schemas.openxmlformats.org/officeDocument/2006/math">
                    <m:oMathParaPr>
                      <m:jc m:val="centerGroup"/>
                    </m:oMathParaPr>
                    <m:oMath xmlns:m="http://schemas.openxmlformats.org/officeDocument/2006/math">
                      <m:sSub>
                        <m:sSubPr>
                          <m:ctrlPr>
                            <a:rPr lang="en-US" sz="2600" i="1" smtClean="0">
                              <a:latin typeface="Cambria Math" panose="02040503050406030204" pitchFamily="18" charset="0"/>
                            </a:rPr>
                          </m:ctrlPr>
                        </m:sSubPr>
                        <m:e>
                          <m:r>
                            <a:rPr lang="en-US" sz="2600" i="1" smtClean="0">
                              <a:latin typeface="Cambria Math" panose="02040503050406030204" pitchFamily="18" charset="0"/>
                            </a:rPr>
                            <m:t>𝑓</m:t>
                          </m:r>
                        </m:e>
                        <m:sub>
                          <m:r>
                            <a:rPr lang="en-US" sz="2600" i="1" smtClean="0">
                              <a:latin typeface="Cambria Math" panose="02040503050406030204" pitchFamily="18" charset="0"/>
                            </a:rPr>
                            <m:t>𝜃</m:t>
                          </m:r>
                        </m:sub>
                      </m:sSub>
                      <m:d>
                        <m:dPr>
                          <m:ctrlPr>
                            <a:rPr lang="en-US" sz="2600" i="1" smtClean="0">
                              <a:latin typeface="Cambria Math" panose="02040503050406030204" pitchFamily="18" charset="0"/>
                            </a:rPr>
                          </m:ctrlPr>
                        </m:dPr>
                        <m:e>
                          <m:r>
                            <a:rPr lang="en-US" sz="2600" i="1" smtClean="0">
                              <a:latin typeface="Cambria Math" panose="02040503050406030204" pitchFamily="18" charset="0"/>
                            </a:rPr>
                            <m:t>𝑥</m:t>
                          </m:r>
                          <m:r>
                            <a:rPr lang="en-US" sz="2600" i="1" smtClean="0">
                              <a:latin typeface="Cambria Math" panose="02040503050406030204" pitchFamily="18" charset="0"/>
                            </a:rPr>
                            <m:t>,</m:t>
                          </m:r>
                          <m:r>
                            <a:rPr lang="en-US" sz="2600" i="1" smtClean="0">
                              <a:latin typeface="Cambria Math" panose="02040503050406030204" pitchFamily="18" charset="0"/>
                            </a:rPr>
                            <m:t>𝑡</m:t>
                          </m:r>
                        </m:e>
                      </m:d>
                      <m:r>
                        <a:rPr lang="en-US" sz="2600" i="1" smtClean="0">
                          <a:latin typeface="Cambria Math" panose="02040503050406030204" pitchFamily="18" charset="0"/>
                        </a:rPr>
                        <m:t>≈</m:t>
                      </m:r>
                      <m:r>
                        <m:rPr>
                          <m:sty m:val="p"/>
                        </m:rPr>
                        <a:rPr lang="en-US" sz="2600" smtClean="0">
                          <a:latin typeface="Cambria Math" panose="02040503050406030204" pitchFamily="18" charset="0"/>
                        </a:rPr>
                        <m:t>∇</m:t>
                      </m:r>
                      <m:func>
                        <m:funcPr>
                          <m:ctrlPr>
                            <a:rPr lang="en-US" sz="2600" i="1" smtClean="0">
                              <a:latin typeface="Cambria Math" panose="02040503050406030204" pitchFamily="18" charset="0"/>
                            </a:rPr>
                          </m:ctrlPr>
                        </m:funcPr>
                        <m:fName>
                          <m:r>
                            <m:rPr>
                              <m:sty m:val="p"/>
                            </m:rPr>
                            <a:rPr lang="en-US" sz="2600" smtClean="0">
                              <a:latin typeface="Cambria Math" panose="02040503050406030204" pitchFamily="18" charset="0"/>
                            </a:rPr>
                            <m:t>log</m:t>
                          </m:r>
                        </m:fName>
                        <m:e>
                          <m:r>
                            <a:rPr lang="en-US" sz="2600" i="1" smtClean="0">
                              <a:latin typeface="Cambria Math" panose="02040503050406030204" pitchFamily="18" charset="0"/>
                            </a:rPr>
                            <m:t>𝑝</m:t>
                          </m:r>
                          <m:r>
                            <a:rPr lang="en-US" sz="2600" i="1" smtClean="0">
                              <a:latin typeface="Cambria Math" panose="02040503050406030204" pitchFamily="18" charset="0"/>
                            </a:rPr>
                            <m:t>(</m:t>
                          </m:r>
                          <m:r>
                            <a:rPr lang="en-US" sz="2600" i="1" smtClean="0">
                              <a:latin typeface="Cambria Math" panose="02040503050406030204" pitchFamily="18" charset="0"/>
                            </a:rPr>
                            <m:t>𝑥</m:t>
                          </m:r>
                          <m:r>
                            <a:rPr lang="en-US" sz="2600" i="1" smtClean="0">
                              <a:latin typeface="Cambria Math" panose="02040503050406030204" pitchFamily="18" charset="0"/>
                            </a:rPr>
                            <m:t>,</m:t>
                          </m:r>
                          <m:r>
                            <a:rPr lang="en-US" sz="2600" i="1" smtClean="0">
                              <a:latin typeface="Cambria Math" panose="02040503050406030204" pitchFamily="18" charset="0"/>
                            </a:rPr>
                            <m:t>𝑡</m:t>
                          </m:r>
                          <m:r>
                            <a:rPr lang="en-US" sz="2600" i="1" smtClean="0">
                              <a:latin typeface="Cambria Math" panose="02040503050406030204" pitchFamily="18" charset="0"/>
                            </a:rPr>
                            <m:t>)</m:t>
                          </m:r>
                        </m:e>
                      </m:func>
                    </m:oMath>
                  </m:oMathPara>
                </a14:m>
                <a:endParaRPr lang="en-US" dirty="0"/>
              </a:p>
              <a:p>
                <a:pPr lvl="1"/>
                <a:r>
                  <a:rPr lang="en-US" sz="2800" dirty="0"/>
                  <a:t>Then we can denoise samples, by running the reverse diffusion equation</a:t>
                </a:r>
                <a:r>
                  <a:rPr lang="en-US" dirty="0"/>
                  <a:t>. </a:t>
                </a:r>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rPr>
                          <m:t>𝑥</m:t>
                        </m:r>
                      </m:e>
                      <m:sub>
                        <m:r>
                          <a:rPr lang="en-US" i="1" smtClean="0">
                            <a:latin typeface="Cambria Math" panose="02040503050406030204" pitchFamily="18" charset="0"/>
                          </a:rPr>
                          <m:t>𝑡</m:t>
                        </m:r>
                      </m:sub>
                    </m:sSub>
                    <m:r>
                      <a:rPr lang="en-US" i="1" smtClean="0">
                        <a:latin typeface="Cambria Math" panose="02040503050406030204" pitchFamily="18" charset="0"/>
                      </a:rPr>
                      <m:t>→</m:t>
                    </m:r>
                    <m:sSub>
                      <m:sSubPr>
                        <m:ctrlPr>
                          <a:rPr lang="en-US" i="1" smtClean="0">
                            <a:latin typeface="Cambria Math" panose="02040503050406030204" pitchFamily="18" charset="0"/>
                          </a:rPr>
                        </m:ctrlPr>
                      </m:sSubPr>
                      <m:e>
                        <m:r>
                          <a:rPr lang="en-US" i="1" smtClean="0">
                            <a:latin typeface="Cambria Math" panose="02040503050406030204" pitchFamily="18" charset="0"/>
                          </a:rPr>
                          <m:t>𝑥</m:t>
                        </m:r>
                      </m:e>
                      <m:sub>
                        <m:r>
                          <a:rPr lang="en-US" i="1" smtClean="0">
                            <a:latin typeface="Cambria Math" panose="02040503050406030204" pitchFamily="18" charset="0"/>
                          </a:rPr>
                          <m:t>𝑡</m:t>
                        </m:r>
                        <m:r>
                          <a:rPr lang="en-US" i="1" smtClean="0">
                            <a:latin typeface="Cambria Math" panose="02040503050406030204" pitchFamily="18" charset="0"/>
                          </a:rPr>
                          <m:t>−1</m:t>
                        </m:r>
                      </m:sub>
                    </m:sSub>
                  </m:oMath>
                </a14:m>
                <a:endParaRPr lang="en-US" dirty="0"/>
              </a:p>
              <a:p>
                <a:pPr lvl="1"/>
                <a:endParaRPr lang="en-US" dirty="0"/>
              </a:p>
              <a:p>
                <a:pPr marL="285750" indent="-285750">
                  <a:buFont typeface="Arial" panose="020B0604020202020204" pitchFamily="34" charset="0"/>
                  <a:buChar char="•"/>
                </a:pPr>
                <a:r>
                  <a:rPr lang="en-US" sz="2800" dirty="0"/>
                  <a:t>Score model </a:t>
                </a:r>
                <a14:m>
                  <m:oMath xmlns:m="http://schemas.openxmlformats.org/officeDocument/2006/math">
                    <m:sSub>
                      <m:sSubPr>
                        <m:ctrlPr>
                          <a:rPr lang="en-US" sz="2400" i="1" smtClean="0">
                            <a:latin typeface="Cambria Math" panose="02040503050406030204" pitchFamily="18" charset="0"/>
                          </a:rPr>
                        </m:ctrlPr>
                      </m:sSubPr>
                      <m:e>
                        <m:r>
                          <a:rPr lang="en-US" sz="2400" i="1" smtClean="0">
                            <a:latin typeface="Cambria Math" panose="02040503050406030204" pitchFamily="18" charset="0"/>
                          </a:rPr>
                          <m:t>𝑓</m:t>
                        </m:r>
                      </m:e>
                      <m:sub>
                        <m:r>
                          <a:rPr lang="en-US" sz="2400" i="1" smtClean="0">
                            <a:latin typeface="Cambria Math" panose="02040503050406030204" pitchFamily="18" charset="0"/>
                          </a:rPr>
                          <m:t>𝜃</m:t>
                        </m:r>
                      </m:sub>
                    </m:sSub>
                    <m:r>
                      <a:rPr lang="en-US" sz="2400" i="1" smtClean="0">
                        <a:latin typeface="Cambria Math" panose="02040503050406030204" pitchFamily="18" charset="0"/>
                      </a:rPr>
                      <m:t>:</m:t>
                    </m:r>
                    <m:r>
                      <a:rPr lang="en-US" sz="2400" i="1" smtClean="0">
                        <a:latin typeface="Cambria Math" panose="02040503050406030204" pitchFamily="18" charset="0"/>
                      </a:rPr>
                      <m:t>𝒳</m:t>
                    </m:r>
                    <m:r>
                      <a:rPr lang="en-US" sz="2400" i="1" smtClean="0">
                        <a:latin typeface="Cambria Math" panose="02040503050406030204" pitchFamily="18" charset="0"/>
                      </a:rPr>
                      <m:t>×</m:t>
                    </m:r>
                    <m:d>
                      <m:dPr>
                        <m:begChr m:val="["/>
                        <m:endChr m:val="]"/>
                        <m:ctrlPr>
                          <a:rPr lang="en-US" sz="2400" i="1" smtClean="0">
                            <a:latin typeface="Cambria Math" panose="02040503050406030204" pitchFamily="18" charset="0"/>
                          </a:rPr>
                        </m:ctrlPr>
                      </m:dPr>
                      <m:e>
                        <m:r>
                          <a:rPr lang="en-US" sz="2400" i="1" smtClean="0">
                            <a:latin typeface="Cambria Math" panose="02040503050406030204" pitchFamily="18" charset="0"/>
                          </a:rPr>
                          <m:t>0,1</m:t>
                        </m:r>
                      </m:e>
                    </m:d>
                    <m:r>
                      <a:rPr lang="en-US" sz="2400" i="1" smtClean="0">
                        <a:latin typeface="Cambria Math" panose="02040503050406030204" pitchFamily="18" charset="0"/>
                      </a:rPr>
                      <m:t>→</m:t>
                    </m:r>
                    <m:r>
                      <a:rPr lang="en-US" sz="2400" i="1" smtClean="0">
                        <a:latin typeface="Cambria Math" panose="02040503050406030204" pitchFamily="18" charset="0"/>
                      </a:rPr>
                      <m:t>𝒳</m:t>
                    </m:r>
                  </m:oMath>
                </a14:m>
                <a:endParaRPr lang="en-US" sz="2400" dirty="0"/>
              </a:p>
              <a:p>
                <a:pPr lvl="1"/>
                <a:r>
                  <a:rPr lang="en-US" sz="2800" dirty="0"/>
                  <a:t>A time dependent vector field over </a:t>
                </a:r>
                <a14:m>
                  <m:oMath xmlns:m="http://schemas.openxmlformats.org/officeDocument/2006/math">
                    <m:r>
                      <a:rPr lang="en-US" sz="2800" i="1" smtClean="0">
                        <a:latin typeface="Cambria Math" panose="02040503050406030204" pitchFamily="18" charset="0"/>
                      </a:rPr>
                      <m:t>𝑥</m:t>
                    </m:r>
                  </m:oMath>
                </a14:m>
                <a:r>
                  <a:rPr lang="en-US" sz="2800" dirty="0"/>
                  <a:t> space</a:t>
                </a:r>
                <a:r>
                  <a:rPr lang="en-US" dirty="0"/>
                  <a:t>.</a:t>
                </a:r>
              </a:p>
              <a:p>
                <a:pPr lvl="1"/>
                <a:endParaRPr lang="en-US" dirty="0"/>
              </a:p>
              <a:p>
                <a:pPr marL="285750" indent="-285750">
                  <a:buFont typeface="Arial" panose="020B0604020202020204" pitchFamily="34" charset="0"/>
                  <a:buChar char="•"/>
                </a:pPr>
                <a:r>
                  <a:rPr lang="en-US" sz="3000" dirty="0"/>
                  <a:t>Training objective: Infer noise from a noisy sample </a:t>
                </a:r>
              </a:p>
              <a:p>
                <a:pPr lvl="1"/>
                <a14:m>
                  <m:oMathPara xmlns:m="http://schemas.openxmlformats.org/officeDocument/2006/math">
                    <m:oMathParaPr>
                      <m:jc m:val="centerGroup"/>
                    </m:oMathParaPr>
                    <m:oMath xmlns:m="http://schemas.openxmlformats.org/officeDocument/2006/math">
                      <m:r>
                        <a:rPr lang="en-US" sz="2600" i="1" smtClean="0">
                          <a:latin typeface="Cambria Math" panose="02040503050406030204" pitchFamily="18" charset="0"/>
                        </a:rPr>
                        <m:t>𝑥</m:t>
                      </m:r>
                      <m:r>
                        <a:rPr lang="en-US" sz="2600" i="1" smtClean="0">
                          <a:latin typeface="Cambria Math" panose="02040503050406030204" pitchFamily="18" charset="0"/>
                        </a:rPr>
                        <m:t>∼</m:t>
                      </m:r>
                      <m:r>
                        <a:rPr lang="en-US" sz="2600" i="1" smtClean="0">
                          <a:latin typeface="Cambria Math" panose="02040503050406030204" pitchFamily="18" charset="0"/>
                        </a:rPr>
                        <m:t>𝑝</m:t>
                      </m:r>
                      <m:d>
                        <m:dPr>
                          <m:ctrlPr>
                            <a:rPr lang="en-US" sz="2600" i="1" smtClean="0">
                              <a:latin typeface="Cambria Math" panose="02040503050406030204" pitchFamily="18" charset="0"/>
                            </a:rPr>
                          </m:ctrlPr>
                        </m:dPr>
                        <m:e>
                          <m:r>
                            <a:rPr lang="en-US" sz="2600" i="1" smtClean="0">
                              <a:latin typeface="Cambria Math" panose="02040503050406030204" pitchFamily="18" charset="0"/>
                            </a:rPr>
                            <m:t>𝑥</m:t>
                          </m:r>
                        </m:e>
                      </m:d>
                      <m:r>
                        <a:rPr lang="en-US" sz="2600" i="1" smtClean="0">
                          <a:latin typeface="Cambria Math" panose="02040503050406030204" pitchFamily="18" charset="0"/>
                        </a:rPr>
                        <m:t>, </m:t>
                      </m:r>
                      <m:r>
                        <a:rPr lang="en-US" sz="2600" i="1" smtClean="0">
                          <a:latin typeface="Cambria Math" panose="02040503050406030204" pitchFamily="18" charset="0"/>
                        </a:rPr>
                        <m:t>𝜖</m:t>
                      </m:r>
                      <m:r>
                        <a:rPr lang="en-US" sz="2600" i="1" smtClean="0">
                          <a:latin typeface="Cambria Math" panose="02040503050406030204" pitchFamily="18" charset="0"/>
                        </a:rPr>
                        <m:t>∼</m:t>
                      </m:r>
                      <m:r>
                        <a:rPr lang="en-US" sz="2600" i="1" smtClean="0">
                          <a:latin typeface="Cambria Math" panose="02040503050406030204" pitchFamily="18" charset="0"/>
                        </a:rPr>
                        <m:t>𝒩</m:t>
                      </m:r>
                      <m:d>
                        <m:dPr>
                          <m:ctrlPr>
                            <a:rPr lang="en-US" sz="2600" i="1" smtClean="0">
                              <a:latin typeface="Cambria Math" panose="02040503050406030204" pitchFamily="18" charset="0"/>
                            </a:rPr>
                          </m:ctrlPr>
                        </m:dPr>
                        <m:e>
                          <m:r>
                            <a:rPr lang="en-US" sz="2600" i="1" smtClean="0">
                              <a:latin typeface="Cambria Math" panose="02040503050406030204" pitchFamily="18" charset="0"/>
                            </a:rPr>
                            <m:t>0,</m:t>
                          </m:r>
                          <m:r>
                            <a:rPr lang="en-US" sz="2600" i="1" smtClean="0">
                              <a:latin typeface="Cambria Math" panose="02040503050406030204" pitchFamily="18" charset="0"/>
                            </a:rPr>
                            <m:t>𝐼</m:t>
                          </m:r>
                        </m:e>
                      </m:d>
                      <m:r>
                        <a:rPr lang="en-US" sz="2600" i="1" smtClean="0">
                          <a:latin typeface="Cambria Math" panose="02040503050406030204" pitchFamily="18" charset="0"/>
                        </a:rPr>
                        <m:t>,</m:t>
                      </m:r>
                      <m:r>
                        <a:rPr lang="en-US" sz="2600" i="1" smtClean="0">
                          <a:latin typeface="Cambria Math" panose="02040503050406030204" pitchFamily="18" charset="0"/>
                        </a:rPr>
                        <m:t>𝑡</m:t>
                      </m:r>
                      <m:r>
                        <a:rPr lang="en-US" sz="2600" i="1" smtClean="0">
                          <a:latin typeface="Cambria Math" panose="02040503050406030204" pitchFamily="18" charset="0"/>
                        </a:rPr>
                        <m:t>∈[0,1]</m:t>
                      </m:r>
                    </m:oMath>
                  </m:oMathPara>
                </a14:m>
                <a:endParaRPr lang="en-US" sz="2600" dirty="0"/>
              </a:p>
              <a:p>
                <a:pPr lvl="1"/>
                <a14:m>
                  <m:oMathPara xmlns:m="http://schemas.openxmlformats.org/officeDocument/2006/math">
                    <m:oMathParaPr>
                      <m:jc m:val="centerGroup"/>
                    </m:oMathParaPr>
                    <m:oMath xmlns:m="http://schemas.openxmlformats.org/officeDocument/2006/math">
                      <m:func>
                        <m:funcPr>
                          <m:ctrlPr>
                            <a:rPr lang="en-US" sz="2600" i="1" smtClean="0">
                              <a:latin typeface="Cambria Math" panose="02040503050406030204" pitchFamily="18" charset="0"/>
                            </a:rPr>
                          </m:ctrlPr>
                        </m:funcPr>
                        <m:fName>
                          <m:r>
                            <m:rPr>
                              <m:sty m:val="p"/>
                            </m:rPr>
                            <a:rPr lang="en-US" sz="2600" smtClean="0">
                              <a:latin typeface="Cambria Math" panose="02040503050406030204" pitchFamily="18" charset="0"/>
                            </a:rPr>
                            <m:t>min</m:t>
                          </m:r>
                        </m:fName>
                        <m:e>
                          <m:sSubSup>
                            <m:sSubSupPr>
                              <m:ctrlPr>
                                <a:rPr lang="en-US" sz="2600" i="1">
                                  <a:latin typeface="Cambria Math" panose="02040503050406030204" pitchFamily="18" charset="0"/>
                                </a:rPr>
                              </m:ctrlPr>
                            </m:sSubSupPr>
                            <m:e>
                              <m:d>
                                <m:dPr>
                                  <m:begChr m:val="‖"/>
                                  <m:endChr m:val="‖"/>
                                  <m:ctrlPr>
                                    <a:rPr lang="en-US" sz="2600" i="1">
                                      <a:latin typeface="Cambria Math" panose="02040503050406030204" pitchFamily="18" charset="0"/>
                                    </a:rPr>
                                  </m:ctrlPr>
                                </m:dPr>
                                <m:e>
                                  <m:r>
                                    <a:rPr lang="en-US" sz="2600" i="1">
                                      <a:latin typeface="Cambria Math" panose="02040503050406030204" pitchFamily="18" charset="0"/>
                                    </a:rPr>
                                    <m:t>𝜖</m:t>
                                  </m:r>
                                  <m:r>
                                    <a:rPr lang="en-US" sz="2600" i="1" smtClean="0">
                                      <a:latin typeface="Cambria Math" panose="02040503050406030204" pitchFamily="18" charset="0"/>
                                    </a:rPr>
                                    <m:t>+</m:t>
                                  </m:r>
                                  <m:sSub>
                                    <m:sSubPr>
                                      <m:ctrlPr>
                                        <a:rPr lang="en-US" sz="2600" i="1" smtClean="0">
                                          <a:latin typeface="Cambria Math" panose="02040503050406030204" pitchFamily="18" charset="0"/>
                                        </a:rPr>
                                      </m:ctrlPr>
                                    </m:sSubPr>
                                    <m:e>
                                      <m:r>
                                        <a:rPr lang="en-US" sz="2600" i="1">
                                          <a:latin typeface="Cambria Math" panose="02040503050406030204" pitchFamily="18" charset="0"/>
                                        </a:rPr>
                                        <m:t>𝑓</m:t>
                                      </m:r>
                                    </m:e>
                                    <m:sub>
                                      <m:r>
                                        <a:rPr lang="en-US" sz="2600" i="1" smtClean="0">
                                          <a:latin typeface="Cambria Math" panose="02040503050406030204" pitchFamily="18" charset="0"/>
                                        </a:rPr>
                                        <m:t>𝜃</m:t>
                                      </m:r>
                                    </m:sub>
                                  </m:sSub>
                                  <m:d>
                                    <m:dPr>
                                      <m:ctrlPr>
                                        <a:rPr lang="en-US" sz="2600" i="1">
                                          <a:latin typeface="Cambria Math" panose="02040503050406030204" pitchFamily="18" charset="0"/>
                                        </a:rPr>
                                      </m:ctrlPr>
                                    </m:dPr>
                                    <m:e>
                                      <m:r>
                                        <a:rPr lang="en-US" sz="2600" i="1">
                                          <a:latin typeface="Cambria Math" panose="02040503050406030204" pitchFamily="18" charset="0"/>
                                        </a:rPr>
                                        <m:t>𝑥</m:t>
                                      </m:r>
                                      <m:r>
                                        <a:rPr lang="en-US" sz="2600" i="1">
                                          <a:latin typeface="Cambria Math" panose="02040503050406030204" pitchFamily="18" charset="0"/>
                                        </a:rPr>
                                        <m:t>+</m:t>
                                      </m:r>
                                      <m:sSup>
                                        <m:sSupPr>
                                          <m:ctrlPr>
                                            <a:rPr lang="en-US" sz="2600" i="1">
                                              <a:latin typeface="Cambria Math" panose="02040503050406030204" pitchFamily="18" charset="0"/>
                                            </a:rPr>
                                          </m:ctrlPr>
                                        </m:sSupPr>
                                        <m:e>
                                          <m:r>
                                            <a:rPr lang="en-US" sz="2600" i="1">
                                              <a:latin typeface="Cambria Math" panose="02040503050406030204" pitchFamily="18" charset="0"/>
                                            </a:rPr>
                                            <m:t>𝜎</m:t>
                                          </m:r>
                                        </m:e>
                                        <m:sup>
                                          <m:r>
                                            <a:rPr lang="en-US" sz="2600" i="1">
                                              <a:latin typeface="Cambria Math" panose="02040503050406030204" pitchFamily="18" charset="0"/>
                                            </a:rPr>
                                            <m:t>𝑡</m:t>
                                          </m:r>
                                        </m:sup>
                                      </m:sSup>
                                      <m:r>
                                        <a:rPr lang="en-US" sz="2600" i="1">
                                          <a:latin typeface="Cambria Math" panose="02040503050406030204" pitchFamily="18" charset="0"/>
                                        </a:rPr>
                                        <m:t>𝜖</m:t>
                                      </m:r>
                                      <m:r>
                                        <a:rPr lang="en-US" sz="2600" i="1" smtClean="0">
                                          <a:latin typeface="Cambria Math" panose="02040503050406030204" pitchFamily="18" charset="0"/>
                                        </a:rPr>
                                        <m:t>,</m:t>
                                      </m:r>
                                      <m:r>
                                        <a:rPr lang="en-US" sz="2600" i="1" smtClean="0">
                                          <a:latin typeface="Cambria Math" panose="02040503050406030204" pitchFamily="18" charset="0"/>
                                        </a:rPr>
                                        <m:t>𝑡</m:t>
                                      </m:r>
                                    </m:e>
                                  </m:d>
                                </m:e>
                              </m:d>
                            </m:e>
                            <m:sub>
                              <m:r>
                                <a:rPr lang="en-US" sz="2600" i="1">
                                  <a:latin typeface="Cambria Math" panose="02040503050406030204" pitchFamily="18" charset="0"/>
                                </a:rPr>
                                <m:t>2</m:t>
                              </m:r>
                            </m:sub>
                            <m:sup>
                              <m:r>
                                <a:rPr lang="en-US" sz="2600" i="1">
                                  <a:latin typeface="Cambria Math" panose="02040503050406030204" pitchFamily="18" charset="0"/>
                                </a:rPr>
                                <m:t>2</m:t>
                              </m:r>
                            </m:sup>
                          </m:sSubSup>
                          <m:r>
                            <m:rPr>
                              <m:nor/>
                            </m:rPr>
                            <a:rPr lang="en-US" sz="2600" dirty="0"/>
                            <m:t> </m:t>
                          </m:r>
                        </m:e>
                      </m:func>
                    </m:oMath>
                  </m:oMathPara>
                </a14:m>
                <a:endParaRPr lang="en-US" dirty="0"/>
              </a:p>
              <a:p>
                <a:pPr marL="742950" lvl="1" indent="-285750">
                  <a:buFont typeface="Arial" panose="020B0604020202020204" pitchFamily="34" charset="0"/>
                  <a:buChar char="•"/>
                </a:pPr>
                <a:r>
                  <a:rPr lang="en-US" sz="3000" dirty="0"/>
                  <a:t>Add Gaussian noise </a:t>
                </a:r>
                <a14:m>
                  <m:oMath xmlns:m="http://schemas.openxmlformats.org/officeDocument/2006/math">
                    <m:r>
                      <a:rPr lang="en-US" sz="3000" i="1" smtClean="0">
                        <a:latin typeface="Cambria Math" panose="02040503050406030204" pitchFamily="18" charset="0"/>
                      </a:rPr>
                      <m:t>𝜖</m:t>
                    </m:r>
                  </m:oMath>
                </a14:m>
                <a:r>
                  <a:rPr lang="en-US" sz="3000" dirty="0"/>
                  <a:t> to an image </a:t>
                </a:r>
                <a14:m>
                  <m:oMath xmlns:m="http://schemas.openxmlformats.org/officeDocument/2006/math">
                    <m:r>
                      <a:rPr lang="en-US" sz="3000" i="1" smtClean="0">
                        <a:latin typeface="Cambria Math" panose="02040503050406030204" pitchFamily="18" charset="0"/>
                      </a:rPr>
                      <m:t>𝑥</m:t>
                    </m:r>
                  </m:oMath>
                </a14:m>
                <a:r>
                  <a:rPr lang="en-US" sz="3000" dirty="0"/>
                  <a:t> with scale </a:t>
                </a:r>
                <a14:m>
                  <m:oMath xmlns:m="http://schemas.openxmlformats.org/officeDocument/2006/math">
                    <m:sSup>
                      <m:sSupPr>
                        <m:ctrlPr>
                          <a:rPr lang="en-US" sz="3000" i="1">
                            <a:latin typeface="Cambria Math" panose="02040503050406030204" pitchFamily="18" charset="0"/>
                          </a:rPr>
                        </m:ctrlPr>
                      </m:sSupPr>
                      <m:e>
                        <m:r>
                          <a:rPr lang="en-US" sz="3000" i="1">
                            <a:latin typeface="Cambria Math" panose="02040503050406030204" pitchFamily="18" charset="0"/>
                          </a:rPr>
                          <m:t>𝜎</m:t>
                        </m:r>
                      </m:e>
                      <m:sup>
                        <m:r>
                          <a:rPr lang="en-US" sz="3000" i="1">
                            <a:latin typeface="Cambria Math" panose="02040503050406030204" pitchFamily="18" charset="0"/>
                          </a:rPr>
                          <m:t>𝑡</m:t>
                        </m:r>
                      </m:sup>
                    </m:sSup>
                  </m:oMath>
                </a14:m>
                <a:r>
                  <a:rPr lang="en-US" sz="3000" dirty="0"/>
                  <a:t>, learn to infer the noise </a:t>
                </a:r>
                <a14:m>
                  <m:oMath xmlns:m="http://schemas.openxmlformats.org/officeDocument/2006/math">
                    <m:r>
                      <a:rPr lang="en-US" sz="3000" i="1" smtClean="0">
                        <a:latin typeface="Cambria Math" panose="02040503050406030204" pitchFamily="18" charset="0"/>
                      </a:rPr>
                      <m:t>𝜎</m:t>
                    </m:r>
                  </m:oMath>
                </a14:m>
                <a:r>
                  <a:rPr lang="en-US" sz="3000" dirty="0"/>
                  <a:t>. </a:t>
                </a:r>
              </a:p>
              <a:p>
                <a:pPr lvl="1"/>
                <a:endParaRPr lang="en-US" dirty="0"/>
              </a:p>
            </p:txBody>
          </p:sp>
        </mc:Choice>
        <mc:Fallback xmlns="">
          <p:sp>
            <p:nvSpPr>
              <p:cNvPr id="5" name="Content Placeholder 2">
                <a:extLst>
                  <a:ext uri="{FF2B5EF4-FFF2-40B4-BE49-F238E27FC236}">
                    <a16:creationId xmlns:a16="http://schemas.microsoft.com/office/drawing/2014/main" id="{CCE73863-3A83-4BDA-C8EE-19A68761DCA6}"/>
                  </a:ext>
                </a:extLst>
              </p:cNvPr>
              <p:cNvSpPr txBox="1">
                <a:spLocks noRot="1" noChangeAspect="1" noMove="1" noResize="1" noEditPoints="1" noAdjustHandles="1" noChangeArrowheads="1" noChangeShapeType="1" noTextEdit="1"/>
              </p:cNvSpPr>
              <p:nvPr/>
            </p:nvSpPr>
            <p:spPr>
              <a:xfrm>
                <a:off x="838200" y="1949450"/>
                <a:ext cx="10515600" cy="4070350"/>
              </a:xfrm>
              <a:prstGeom prst="rect">
                <a:avLst/>
              </a:prstGeom>
              <a:blipFill>
                <a:blip r:embed="rId3"/>
                <a:stretch>
                  <a:fillRect l="-928" t="-2096"/>
                </a:stretch>
              </a:blipFill>
            </p:spPr>
            <p:txBody>
              <a:bodyPr/>
              <a:lstStyle/>
              <a:p>
                <a:r>
                  <a:rPr lang="en-IN">
                    <a:noFill/>
                  </a:rPr>
                  <a:t> </a:t>
                </a:r>
              </a:p>
            </p:txBody>
          </p:sp>
        </mc:Fallback>
      </mc:AlternateContent>
      <p:sp>
        <p:nvSpPr>
          <p:cNvPr id="7" name="Date Placeholder 6">
            <a:extLst>
              <a:ext uri="{FF2B5EF4-FFF2-40B4-BE49-F238E27FC236}">
                <a16:creationId xmlns:a16="http://schemas.microsoft.com/office/drawing/2014/main" id="{0ED640C1-BE28-AF90-5838-63E7E0C5730C}"/>
              </a:ext>
            </a:extLst>
          </p:cNvPr>
          <p:cNvSpPr>
            <a:spLocks noGrp="1"/>
          </p:cNvSpPr>
          <p:nvPr>
            <p:ph type="dt" sz="half" idx="6"/>
          </p:nvPr>
        </p:nvSpPr>
        <p:spPr/>
        <p:txBody>
          <a:bodyPr/>
          <a:lstStyle/>
          <a:p>
            <a:r>
              <a:rPr lang="en-US"/>
              <a:t>Monday, April 15, 2024</a:t>
            </a:r>
          </a:p>
        </p:txBody>
      </p:sp>
      <p:sp>
        <p:nvSpPr>
          <p:cNvPr id="8" name="Footer Placeholder 7">
            <a:extLst>
              <a:ext uri="{FF2B5EF4-FFF2-40B4-BE49-F238E27FC236}">
                <a16:creationId xmlns:a16="http://schemas.microsoft.com/office/drawing/2014/main" id="{5E2FE029-39C6-8452-AB40-80328BD90F42}"/>
              </a:ext>
            </a:extLst>
          </p:cNvPr>
          <p:cNvSpPr>
            <a:spLocks noGrp="1"/>
          </p:cNvSpPr>
          <p:nvPr>
            <p:ph type="ftr" sz="quarter" idx="5"/>
          </p:nvPr>
        </p:nvSpPr>
        <p:spPr/>
        <p:txBody>
          <a:bodyPr/>
          <a:lstStyle/>
          <a:p>
            <a:r>
              <a:rPr lang="en-IN"/>
              <a:t>Diffusion Models - Raunak Sarbajna</a:t>
            </a:r>
          </a:p>
        </p:txBody>
      </p:sp>
      <p:sp>
        <p:nvSpPr>
          <p:cNvPr id="9" name="Slide Number Placeholder 8">
            <a:extLst>
              <a:ext uri="{FF2B5EF4-FFF2-40B4-BE49-F238E27FC236}">
                <a16:creationId xmlns:a16="http://schemas.microsoft.com/office/drawing/2014/main" id="{E95D2CD0-D73C-577D-06A3-8337E4878875}"/>
              </a:ext>
            </a:extLst>
          </p:cNvPr>
          <p:cNvSpPr>
            <a:spLocks noGrp="1"/>
          </p:cNvSpPr>
          <p:nvPr>
            <p:ph type="sldNum" sz="quarter" idx="7"/>
          </p:nvPr>
        </p:nvSpPr>
        <p:spPr/>
        <p:txBody>
          <a:bodyPr/>
          <a:lstStyle/>
          <a:p>
            <a:fld id="{B6F15528-21DE-4FAA-801E-634DDDAF4B2B}" type="slidenum">
              <a:rPr lang="en-IN" smtClean="0"/>
              <a:t>19</a:t>
            </a:fld>
            <a:endParaRPr lang="en-IN"/>
          </a:p>
        </p:txBody>
      </p:sp>
    </p:spTree>
    <p:extLst>
      <p:ext uri="{BB962C8B-B14F-4D97-AF65-F5344CB8AC3E}">
        <p14:creationId xmlns:p14="http://schemas.microsoft.com/office/powerpoint/2010/main" val="6227402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lang="en-IN" sz="4000" spc="-409"/>
              <a:t>Topics</a:t>
            </a:r>
            <a:r>
              <a:rPr lang="en-IN" sz="4000" spc="-10"/>
              <a:t> </a:t>
            </a:r>
            <a:r>
              <a:rPr lang="en-IN" sz="4000" spc="-130"/>
              <a:t>and</a:t>
            </a:r>
            <a:r>
              <a:rPr lang="en-IN" sz="4000" spc="-114"/>
              <a:t> </a:t>
            </a:r>
            <a:r>
              <a:rPr lang="en-IN" sz="4000" spc="-270"/>
              <a:t>Prerequisites</a:t>
            </a:r>
            <a:endParaRPr lang="en-IN" sz="4000"/>
          </a:p>
        </p:txBody>
      </p:sp>
      <p:sp>
        <p:nvSpPr>
          <p:cNvPr id="3" name="object 3"/>
          <p:cNvSpPr txBox="1">
            <a:spLocks noGrp="1"/>
          </p:cNvSpPr>
          <p:nvPr>
            <p:ph sz="half" idx="2"/>
          </p:nvPr>
        </p:nvSpPr>
        <p:spPr>
          <a:xfrm>
            <a:off x="618236" y="1714881"/>
            <a:ext cx="4756785" cy="2609048"/>
          </a:xfrm>
          <a:prstGeom prst="rect">
            <a:avLst/>
          </a:prstGeom>
        </p:spPr>
        <p:txBody>
          <a:bodyPr vert="horz" wrap="square" lIns="0" tIns="13335" rIns="0" bIns="0" rtlCol="0">
            <a:spAutoFit/>
          </a:bodyPr>
          <a:lstStyle/>
          <a:p>
            <a:pPr marL="12700">
              <a:lnSpc>
                <a:spcPct val="100000"/>
              </a:lnSpc>
              <a:spcBef>
                <a:spcPts val="105"/>
              </a:spcBef>
            </a:pPr>
            <a:r>
              <a:rPr lang="en-US" spc="95" dirty="0"/>
              <a:t>Topics</a:t>
            </a:r>
            <a:r>
              <a:rPr lang="en-US" spc="20" dirty="0"/>
              <a:t> </a:t>
            </a:r>
            <a:r>
              <a:rPr lang="en-US" spc="100" dirty="0"/>
              <a:t>discussed</a:t>
            </a:r>
          </a:p>
          <a:p>
            <a:pPr marL="299085" indent="-286385">
              <a:lnSpc>
                <a:spcPct val="100000"/>
              </a:lnSpc>
              <a:spcBef>
                <a:spcPts val="1680"/>
              </a:spcBef>
              <a:buFont typeface="Arial"/>
              <a:buChar char="•"/>
              <a:tabLst>
                <a:tab pos="299085" algn="l"/>
              </a:tabLst>
            </a:pPr>
            <a:r>
              <a:rPr lang="en-US" b="0" dirty="0">
                <a:latin typeface="Calibri"/>
                <a:cs typeface="Calibri"/>
              </a:rPr>
              <a:t>Latent</a:t>
            </a:r>
            <a:r>
              <a:rPr lang="en-US" b="0" spc="60" dirty="0">
                <a:latin typeface="Calibri"/>
                <a:cs typeface="Calibri"/>
              </a:rPr>
              <a:t> </a:t>
            </a:r>
            <a:r>
              <a:rPr lang="en-US" b="0" spc="55" dirty="0">
                <a:latin typeface="Calibri"/>
                <a:cs typeface="Calibri"/>
              </a:rPr>
              <a:t>Diffusion</a:t>
            </a:r>
            <a:r>
              <a:rPr lang="en-US" b="0" spc="70" dirty="0">
                <a:latin typeface="Calibri"/>
                <a:cs typeface="Calibri"/>
              </a:rPr>
              <a:t> </a:t>
            </a:r>
            <a:r>
              <a:rPr lang="en-US" b="0" spc="80" dirty="0">
                <a:latin typeface="Calibri"/>
                <a:cs typeface="Calibri"/>
              </a:rPr>
              <a:t>Models</a:t>
            </a:r>
            <a:r>
              <a:rPr lang="en-US" b="0" spc="60" dirty="0">
                <a:latin typeface="Calibri"/>
                <a:cs typeface="Calibri"/>
              </a:rPr>
              <a:t> (Stable</a:t>
            </a:r>
            <a:r>
              <a:rPr lang="en-US" b="0" spc="95" dirty="0">
                <a:latin typeface="Calibri"/>
                <a:cs typeface="Calibri"/>
              </a:rPr>
              <a:t> </a:t>
            </a:r>
            <a:r>
              <a:rPr lang="en-US" b="0" spc="50" dirty="0">
                <a:latin typeface="Calibri"/>
                <a:cs typeface="Calibri"/>
              </a:rPr>
              <a:t>Diffusion)</a:t>
            </a:r>
            <a:r>
              <a:rPr lang="en-US" b="0" spc="65" dirty="0">
                <a:latin typeface="Calibri"/>
                <a:cs typeface="Calibri"/>
              </a:rPr>
              <a:t> </a:t>
            </a:r>
          </a:p>
          <a:p>
            <a:pPr marL="299085" indent="-286385">
              <a:lnSpc>
                <a:spcPct val="100000"/>
              </a:lnSpc>
              <a:spcBef>
                <a:spcPts val="1680"/>
              </a:spcBef>
              <a:buFont typeface="Arial"/>
              <a:buChar char="•"/>
              <a:tabLst>
                <a:tab pos="299085" algn="l"/>
              </a:tabLst>
            </a:pPr>
            <a:r>
              <a:rPr lang="en-US" b="0" dirty="0">
                <a:latin typeface="Calibri"/>
                <a:cs typeface="Calibri"/>
              </a:rPr>
              <a:t>Math </a:t>
            </a:r>
            <a:r>
              <a:rPr lang="en-US" b="0" spc="70" dirty="0">
                <a:latin typeface="Calibri"/>
                <a:cs typeface="Calibri"/>
              </a:rPr>
              <a:t>behind </a:t>
            </a:r>
            <a:r>
              <a:rPr lang="en-US" b="0" spc="50" dirty="0">
                <a:latin typeface="Calibri"/>
                <a:cs typeface="Calibri"/>
              </a:rPr>
              <a:t>diffusion </a:t>
            </a:r>
            <a:r>
              <a:rPr lang="en-US" b="0" spc="95" dirty="0">
                <a:latin typeface="Calibri"/>
                <a:cs typeface="Calibri"/>
              </a:rPr>
              <a:t>models</a:t>
            </a:r>
            <a:r>
              <a:rPr lang="en-US" b="0" spc="90" dirty="0">
                <a:latin typeface="Calibri"/>
                <a:cs typeface="Calibri"/>
              </a:rPr>
              <a:t> </a:t>
            </a:r>
            <a:r>
              <a:rPr lang="en-US" b="0" spc="65" dirty="0">
                <a:latin typeface="Calibri"/>
                <a:cs typeface="Calibri"/>
              </a:rPr>
              <a:t>as</a:t>
            </a:r>
            <a:r>
              <a:rPr lang="en-US" b="0" spc="90" dirty="0">
                <a:latin typeface="Calibri"/>
                <a:cs typeface="Calibri"/>
              </a:rPr>
              <a:t> </a:t>
            </a:r>
            <a:r>
              <a:rPr lang="en-US" b="0" spc="80" dirty="0">
                <a:latin typeface="Calibri"/>
                <a:cs typeface="Calibri"/>
              </a:rPr>
              <a:t>defined</a:t>
            </a:r>
            <a:r>
              <a:rPr lang="en-US" b="0" spc="45" dirty="0">
                <a:latin typeface="Calibri"/>
                <a:cs typeface="Calibri"/>
              </a:rPr>
              <a:t> </a:t>
            </a:r>
            <a:r>
              <a:rPr lang="en-US" b="0" dirty="0">
                <a:latin typeface="Calibri"/>
                <a:cs typeface="Calibri"/>
              </a:rPr>
              <a:t>in</a:t>
            </a:r>
            <a:r>
              <a:rPr lang="en-US" b="0" spc="85" dirty="0">
                <a:latin typeface="Calibri"/>
                <a:cs typeface="Calibri"/>
              </a:rPr>
              <a:t> </a:t>
            </a:r>
            <a:r>
              <a:rPr lang="en-US" b="0" spc="50" dirty="0">
                <a:latin typeface="Calibri"/>
                <a:cs typeface="Calibri"/>
              </a:rPr>
              <a:t>the</a:t>
            </a:r>
            <a:r>
              <a:rPr lang="en-US" b="0" spc="75" dirty="0">
                <a:latin typeface="Calibri"/>
                <a:cs typeface="Calibri"/>
              </a:rPr>
              <a:t> </a:t>
            </a:r>
            <a:r>
              <a:rPr lang="en-US" b="0" spc="105" dirty="0">
                <a:latin typeface="Calibri"/>
                <a:cs typeface="Calibri"/>
              </a:rPr>
              <a:t>DDPM </a:t>
            </a:r>
            <a:r>
              <a:rPr lang="en-US" b="0" spc="95" dirty="0">
                <a:latin typeface="Calibri"/>
                <a:cs typeface="Calibri"/>
              </a:rPr>
              <a:t>paper</a:t>
            </a:r>
            <a:r>
              <a:rPr lang="en-US" b="0" spc="25" dirty="0">
                <a:latin typeface="Calibri"/>
                <a:cs typeface="Calibri"/>
              </a:rPr>
              <a:t> </a:t>
            </a:r>
          </a:p>
          <a:p>
            <a:pPr marL="299085" indent="-286385">
              <a:lnSpc>
                <a:spcPct val="100000"/>
              </a:lnSpc>
              <a:spcBef>
                <a:spcPts val="1680"/>
              </a:spcBef>
              <a:buFont typeface="Arial"/>
              <a:buChar char="•"/>
              <a:tabLst>
                <a:tab pos="299085" algn="l"/>
              </a:tabLst>
            </a:pPr>
            <a:r>
              <a:rPr lang="en-US" b="0" spc="25" dirty="0"/>
              <a:t>U-Net</a:t>
            </a:r>
            <a:endParaRPr lang="en-US" b="0" spc="25" dirty="0">
              <a:latin typeface="Calibri"/>
              <a:cs typeface="Calibri"/>
            </a:endParaRPr>
          </a:p>
          <a:p>
            <a:pPr marL="299085" indent="-286385">
              <a:lnSpc>
                <a:spcPct val="100000"/>
              </a:lnSpc>
              <a:spcBef>
                <a:spcPts val="1680"/>
              </a:spcBef>
              <a:buFont typeface="Arial"/>
              <a:buChar char="•"/>
              <a:tabLst>
                <a:tab pos="299085" algn="l"/>
              </a:tabLst>
            </a:pPr>
            <a:r>
              <a:rPr lang="en-US" b="0" spc="55" dirty="0">
                <a:latin typeface="Calibri"/>
                <a:cs typeface="Calibri"/>
              </a:rPr>
              <a:t>Classifier-</a:t>
            </a:r>
            <a:r>
              <a:rPr lang="en-US" b="0" spc="65" dirty="0">
                <a:latin typeface="Calibri"/>
                <a:cs typeface="Calibri"/>
              </a:rPr>
              <a:t>Free</a:t>
            </a:r>
            <a:r>
              <a:rPr lang="en-US" b="0" spc="45" dirty="0">
                <a:latin typeface="Calibri"/>
                <a:cs typeface="Calibri"/>
              </a:rPr>
              <a:t> </a:t>
            </a:r>
            <a:r>
              <a:rPr lang="en-US" b="0" spc="85" dirty="0">
                <a:latin typeface="Calibri"/>
                <a:cs typeface="Calibri"/>
              </a:rPr>
              <a:t>Guidance</a:t>
            </a:r>
          </a:p>
          <a:p>
            <a:pPr marL="299085" indent="-286385">
              <a:lnSpc>
                <a:spcPct val="100000"/>
              </a:lnSpc>
              <a:buFont typeface="Arial"/>
              <a:buChar char="•"/>
              <a:tabLst>
                <a:tab pos="299085" algn="l"/>
              </a:tabLst>
            </a:pPr>
            <a:r>
              <a:rPr lang="en-US" b="0" dirty="0">
                <a:latin typeface="Calibri"/>
                <a:cs typeface="Calibri"/>
              </a:rPr>
              <a:t>Text</a:t>
            </a:r>
            <a:r>
              <a:rPr lang="en-US" b="0" spc="45" dirty="0">
                <a:latin typeface="Calibri"/>
                <a:cs typeface="Calibri"/>
              </a:rPr>
              <a:t> </a:t>
            </a:r>
            <a:r>
              <a:rPr lang="en-US" b="0" spc="-140" dirty="0">
                <a:latin typeface="Calibri"/>
                <a:cs typeface="Calibri"/>
              </a:rPr>
              <a:t>–</a:t>
            </a:r>
            <a:r>
              <a:rPr lang="en-US" b="0" spc="75" dirty="0">
                <a:latin typeface="Calibri"/>
                <a:cs typeface="Calibri"/>
              </a:rPr>
              <a:t> </a:t>
            </a:r>
            <a:r>
              <a:rPr lang="en-US" b="0" dirty="0">
                <a:latin typeface="Calibri"/>
                <a:cs typeface="Calibri"/>
              </a:rPr>
              <a:t>to</a:t>
            </a:r>
            <a:r>
              <a:rPr lang="en-US" b="0" spc="65" dirty="0">
                <a:latin typeface="Calibri"/>
                <a:cs typeface="Calibri"/>
              </a:rPr>
              <a:t> </a:t>
            </a:r>
            <a:r>
              <a:rPr lang="en-US" b="0" spc="-140" dirty="0">
                <a:latin typeface="Calibri"/>
                <a:cs typeface="Calibri"/>
              </a:rPr>
              <a:t>–</a:t>
            </a:r>
            <a:r>
              <a:rPr lang="en-US" b="0" spc="75" dirty="0">
                <a:latin typeface="Calibri"/>
                <a:cs typeface="Calibri"/>
              </a:rPr>
              <a:t> </a:t>
            </a:r>
            <a:r>
              <a:rPr lang="en-US" b="0" spc="80" dirty="0">
                <a:latin typeface="Calibri"/>
                <a:cs typeface="Calibri"/>
              </a:rPr>
              <a:t>Image</a:t>
            </a:r>
          </a:p>
          <a:p>
            <a:pPr marL="299085" indent="-286385">
              <a:lnSpc>
                <a:spcPct val="100000"/>
              </a:lnSpc>
              <a:buFont typeface="Arial"/>
              <a:buChar char="•"/>
              <a:tabLst>
                <a:tab pos="299085" algn="l"/>
              </a:tabLst>
            </a:pPr>
            <a:r>
              <a:rPr lang="en-US" b="0" spc="100" dirty="0">
                <a:latin typeface="Calibri"/>
                <a:cs typeface="Calibri"/>
              </a:rPr>
              <a:t>Image</a:t>
            </a:r>
            <a:r>
              <a:rPr lang="en-US" b="0" spc="65" dirty="0">
                <a:latin typeface="Calibri"/>
                <a:cs typeface="Calibri"/>
              </a:rPr>
              <a:t> </a:t>
            </a:r>
            <a:r>
              <a:rPr lang="en-US" b="0" spc="-140" dirty="0">
                <a:latin typeface="Calibri"/>
                <a:cs typeface="Calibri"/>
              </a:rPr>
              <a:t>–</a:t>
            </a:r>
            <a:r>
              <a:rPr lang="en-US" b="0" spc="55" dirty="0">
                <a:latin typeface="Calibri"/>
                <a:cs typeface="Calibri"/>
              </a:rPr>
              <a:t> </a:t>
            </a:r>
            <a:r>
              <a:rPr lang="en-US" b="0" dirty="0">
                <a:latin typeface="Calibri"/>
                <a:cs typeface="Calibri"/>
              </a:rPr>
              <a:t>to</a:t>
            </a:r>
            <a:r>
              <a:rPr lang="en-US" b="0" spc="30" dirty="0">
                <a:latin typeface="Calibri"/>
                <a:cs typeface="Calibri"/>
              </a:rPr>
              <a:t> </a:t>
            </a:r>
            <a:r>
              <a:rPr lang="en-US" b="0" spc="-140" dirty="0">
                <a:latin typeface="Calibri"/>
                <a:cs typeface="Calibri"/>
              </a:rPr>
              <a:t>–</a:t>
            </a:r>
            <a:r>
              <a:rPr lang="en-US" b="0" spc="55" dirty="0">
                <a:latin typeface="Calibri"/>
                <a:cs typeface="Calibri"/>
              </a:rPr>
              <a:t> </a:t>
            </a:r>
            <a:r>
              <a:rPr lang="en-US" b="0" spc="80" dirty="0">
                <a:latin typeface="Calibri"/>
                <a:cs typeface="Calibri"/>
              </a:rPr>
              <a:t>Image</a:t>
            </a:r>
          </a:p>
        </p:txBody>
      </p:sp>
      <p:sp>
        <p:nvSpPr>
          <p:cNvPr id="4" name="object 4"/>
          <p:cNvSpPr txBox="1"/>
          <p:nvPr/>
        </p:nvSpPr>
        <p:spPr>
          <a:xfrm>
            <a:off x="6216777" y="1714881"/>
            <a:ext cx="1154430" cy="239395"/>
          </a:xfrm>
          <a:prstGeom prst="rect">
            <a:avLst/>
          </a:prstGeom>
        </p:spPr>
        <p:txBody>
          <a:bodyPr vert="horz" wrap="square" lIns="0" tIns="13335" rIns="0" bIns="0" rtlCol="0">
            <a:spAutoFit/>
          </a:bodyPr>
          <a:lstStyle/>
          <a:p>
            <a:pPr marL="12700">
              <a:lnSpc>
                <a:spcPct val="100000"/>
              </a:lnSpc>
              <a:spcBef>
                <a:spcPts val="105"/>
              </a:spcBef>
            </a:pPr>
            <a:r>
              <a:rPr sz="1400" b="1" spc="75" dirty="0">
                <a:latin typeface="Calibri"/>
                <a:cs typeface="Calibri"/>
              </a:rPr>
              <a:t>Prerequisites</a:t>
            </a:r>
            <a:endParaRPr sz="1400">
              <a:latin typeface="Calibri"/>
              <a:cs typeface="Calibri"/>
            </a:endParaRPr>
          </a:p>
        </p:txBody>
      </p:sp>
      <p:sp>
        <p:nvSpPr>
          <p:cNvPr id="6" name="object 6"/>
          <p:cNvSpPr txBox="1"/>
          <p:nvPr/>
        </p:nvSpPr>
        <p:spPr>
          <a:xfrm>
            <a:off x="6216777" y="2133600"/>
            <a:ext cx="4695190" cy="1103507"/>
          </a:xfrm>
          <a:prstGeom prst="rect">
            <a:avLst/>
          </a:prstGeom>
        </p:spPr>
        <p:txBody>
          <a:bodyPr vert="horz" wrap="square" lIns="0" tIns="13335" rIns="0" bIns="0" rtlCol="0">
            <a:spAutoFit/>
          </a:bodyPr>
          <a:lstStyle/>
          <a:p>
            <a:pPr marL="299085" marR="5080" indent="-287020">
              <a:lnSpc>
                <a:spcPct val="100000"/>
              </a:lnSpc>
              <a:spcBef>
                <a:spcPts val="105"/>
              </a:spcBef>
              <a:buFont typeface="Arial"/>
              <a:buChar char="•"/>
              <a:tabLst>
                <a:tab pos="299085" algn="l"/>
              </a:tabLst>
            </a:pPr>
            <a:r>
              <a:rPr sz="1400" spc="75" dirty="0">
                <a:latin typeface="Calibri"/>
                <a:cs typeface="Calibri"/>
              </a:rPr>
              <a:t>Basics</a:t>
            </a:r>
            <a:r>
              <a:rPr sz="1400" spc="125" dirty="0">
                <a:latin typeface="Calibri"/>
                <a:cs typeface="Calibri"/>
              </a:rPr>
              <a:t> </a:t>
            </a:r>
            <a:r>
              <a:rPr sz="1400" dirty="0">
                <a:latin typeface="Calibri"/>
                <a:cs typeface="Calibri"/>
              </a:rPr>
              <a:t>of</a:t>
            </a:r>
            <a:r>
              <a:rPr sz="1400" spc="160" dirty="0">
                <a:latin typeface="Calibri"/>
                <a:cs typeface="Calibri"/>
              </a:rPr>
              <a:t> </a:t>
            </a:r>
            <a:r>
              <a:rPr sz="1400" spc="60" dirty="0">
                <a:latin typeface="Calibri"/>
                <a:cs typeface="Calibri"/>
              </a:rPr>
              <a:t>probability</a:t>
            </a:r>
            <a:r>
              <a:rPr sz="1400" spc="100" dirty="0">
                <a:latin typeface="Calibri"/>
                <a:cs typeface="Calibri"/>
              </a:rPr>
              <a:t> </a:t>
            </a:r>
            <a:r>
              <a:rPr sz="1400" spc="95" dirty="0">
                <a:latin typeface="Calibri"/>
                <a:cs typeface="Calibri"/>
              </a:rPr>
              <a:t>and</a:t>
            </a:r>
            <a:r>
              <a:rPr sz="1400" spc="114" dirty="0">
                <a:latin typeface="Calibri"/>
                <a:cs typeface="Calibri"/>
              </a:rPr>
              <a:t> </a:t>
            </a:r>
            <a:r>
              <a:rPr sz="1400" dirty="0">
                <a:latin typeface="Calibri"/>
                <a:cs typeface="Calibri"/>
              </a:rPr>
              <a:t>statistics</a:t>
            </a:r>
            <a:r>
              <a:rPr sz="1400" spc="100" dirty="0">
                <a:latin typeface="Calibri"/>
                <a:cs typeface="Calibri"/>
              </a:rPr>
              <a:t> </a:t>
            </a:r>
            <a:r>
              <a:rPr sz="1400" spc="-10" dirty="0">
                <a:latin typeface="Calibri"/>
                <a:cs typeface="Calibri"/>
              </a:rPr>
              <a:t>(multivariate </a:t>
            </a:r>
            <a:r>
              <a:rPr sz="1400" spc="70" dirty="0">
                <a:latin typeface="Calibri"/>
                <a:cs typeface="Calibri"/>
              </a:rPr>
              <a:t>gaussian,</a:t>
            </a:r>
            <a:r>
              <a:rPr sz="1400" spc="30" dirty="0">
                <a:latin typeface="Calibri"/>
                <a:cs typeface="Calibri"/>
              </a:rPr>
              <a:t> </a:t>
            </a:r>
            <a:r>
              <a:rPr sz="1400" spc="60" dirty="0">
                <a:latin typeface="Calibri"/>
                <a:cs typeface="Calibri"/>
              </a:rPr>
              <a:t>conditional</a:t>
            </a:r>
            <a:r>
              <a:rPr sz="1400" spc="35" dirty="0">
                <a:latin typeface="Calibri"/>
                <a:cs typeface="Calibri"/>
              </a:rPr>
              <a:t> </a:t>
            </a:r>
            <a:r>
              <a:rPr sz="1400" spc="50" dirty="0">
                <a:latin typeface="Calibri"/>
                <a:cs typeface="Calibri"/>
              </a:rPr>
              <a:t>probability,</a:t>
            </a:r>
            <a:r>
              <a:rPr sz="1400" spc="-20" dirty="0">
                <a:latin typeface="Calibri"/>
                <a:cs typeface="Calibri"/>
              </a:rPr>
              <a:t> </a:t>
            </a:r>
            <a:r>
              <a:rPr sz="1400" spc="65" dirty="0">
                <a:latin typeface="Calibri"/>
                <a:cs typeface="Calibri"/>
              </a:rPr>
              <a:t>marginal</a:t>
            </a:r>
            <a:r>
              <a:rPr sz="1400" spc="75" dirty="0">
                <a:latin typeface="Calibri"/>
                <a:cs typeface="Calibri"/>
              </a:rPr>
              <a:t> </a:t>
            </a:r>
            <a:r>
              <a:rPr sz="1400" spc="40" dirty="0">
                <a:latin typeface="Calibri"/>
                <a:cs typeface="Calibri"/>
              </a:rPr>
              <a:t>probability, </a:t>
            </a:r>
            <a:r>
              <a:rPr sz="1400" spc="60" dirty="0">
                <a:latin typeface="Calibri"/>
                <a:cs typeface="Calibri"/>
              </a:rPr>
              <a:t>likelihood,</a:t>
            </a:r>
            <a:r>
              <a:rPr sz="1400" spc="-15" dirty="0">
                <a:latin typeface="Calibri"/>
                <a:cs typeface="Calibri"/>
              </a:rPr>
              <a:t> </a:t>
            </a:r>
            <a:r>
              <a:rPr sz="1400" spc="50" dirty="0">
                <a:latin typeface="Calibri"/>
                <a:cs typeface="Calibri"/>
              </a:rPr>
              <a:t>Bayes’</a:t>
            </a:r>
            <a:r>
              <a:rPr sz="1400" spc="60" dirty="0">
                <a:latin typeface="Calibri"/>
                <a:cs typeface="Calibri"/>
              </a:rPr>
              <a:t> </a:t>
            </a:r>
            <a:r>
              <a:rPr sz="1400" spc="-10" dirty="0">
                <a:latin typeface="Calibri"/>
                <a:cs typeface="Calibri"/>
              </a:rPr>
              <a:t>rule).</a:t>
            </a:r>
            <a:endParaRPr lang="en-IN" sz="1400" spc="-10" dirty="0">
              <a:latin typeface="Calibri"/>
              <a:cs typeface="Calibri"/>
            </a:endParaRPr>
          </a:p>
          <a:p>
            <a:pPr marL="299085" marR="5080" indent="-287020">
              <a:lnSpc>
                <a:spcPct val="100000"/>
              </a:lnSpc>
              <a:spcBef>
                <a:spcPts val="105"/>
              </a:spcBef>
              <a:buFont typeface="Arial"/>
              <a:buChar char="•"/>
              <a:tabLst>
                <a:tab pos="299085" algn="l"/>
              </a:tabLst>
            </a:pPr>
            <a:r>
              <a:rPr lang="en-IN" sz="1400" spc="75" dirty="0">
                <a:latin typeface="Calibri"/>
                <a:cs typeface="Calibri"/>
              </a:rPr>
              <a:t>B</a:t>
            </a:r>
            <a:r>
              <a:rPr sz="1400" spc="75" dirty="0" err="1">
                <a:latin typeface="Calibri"/>
                <a:cs typeface="Calibri"/>
              </a:rPr>
              <a:t>asics</a:t>
            </a:r>
            <a:r>
              <a:rPr sz="1400" spc="65" dirty="0">
                <a:latin typeface="Calibri"/>
                <a:cs typeface="Calibri"/>
              </a:rPr>
              <a:t> </a:t>
            </a:r>
            <a:r>
              <a:rPr sz="1400" dirty="0">
                <a:latin typeface="Calibri"/>
                <a:cs typeface="Calibri"/>
              </a:rPr>
              <a:t>of</a:t>
            </a:r>
            <a:r>
              <a:rPr sz="1400" spc="90" dirty="0">
                <a:latin typeface="Calibri"/>
                <a:cs typeface="Calibri"/>
              </a:rPr>
              <a:t> </a:t>
            </a:r>
            <a:r>
              <a:rPr sz="1400" spc="45" dirty="0">
                <a:latin typeface="Calibri"/>
                <a:cs typeface="Calibri"/>
              </a:rPr>
              <a:t>PyTorch </a:t>
            </a:r>
            <a:r>
              <a:rPr sz="1400" spc="90" dirty="0">
                <a:latin typeface="Calibri"/>
                <a:cs typeface="Calibri"/>
              </a:rPr>
              <a:t>and</a:t>
            </a:r>
            <a:r>
              <a:rPr sz="1400" spc="45" dirty="0">
                <a:latin typeface="Calibri"/>
                <a:cs typeface="Calibri"/>
              </a:rPr>
              <a:t> </a:t>
            </a:r>
            <a:r>
              <a:rPr sz="1400" spc="55" dirty="0">
                <a:latin typeface="Calibri"/>
                <a:cs typeface="Calibri"/>
              </a:rPr>
              <a:t>neural</a:t>
            </a:r>
            <a:r>
              <a:rPr sz="1400" spc="40" dirty="0">
                <a:latin typeface="Calibri"/>
                <a:cs typeface="Calibri"/>
              </a:rPr>
              <a:t> networks</a:t>
            </a:r>
            <a:endParaRPr sz="1400" dirty="0">
              <a:latin typeface="Calibri"/>
              <a:cs typeface="Calibri"/>
            </a:endParaRPr>
          </a:p>
          <a:p>
            <a:pPr marL="299085" indent="-286385">
              <a:lnSpc>
                <a:spcPct val="100000"/>
              </a:lnSpc>
              <a:buFont typeface="Arial"/>
              <a:buChar char="•"/>
              <a:tabLst>
                <a:tab pos="299085" algn="l"/>
              </a:tabLst>
            </a:pPr>
            <a:r>
              <a:rPr sz="1400" spc="90" dirty="0">
                <a:latin typeface="Calibri"/>
                <a:cs typeface="Calibri"/>
              </a:rPr>
              <a:t>How</a:t>
            </a:r>
            <a:r>
              <a:rPr sz="1400" spc="45" dirty="0">
                <a:latin typeface="Calibri"/>
                <a:cs typeface="Calibri"/>
              </a:rPr>
              <a:t> </a:t>
            </a:r>
            <a:r>
              <a:rPr sz="1400" spc="60" dirty="0">
                <a:latin typeface="Calibri"/>
                <a:cs typeface="Calibri"/>
              </a:rPr>
              <a:t>convolution</a:t>
            </a:r>
            <a:r>
              <a:rPr sz="1400" spc="25" dirty="0">
                <a:latin typeface="Calibri"/>
                <a:cs typeface="Calibri"/>
              </a:rPr>
              <a:t> </a:t>
            </a:r>
            <a:r>
              <a:rPr sz="1400" spc="50" dirty="0">
                <a:latin typeface="Calibri"/>
                <a:cs typeface="Calibri"/>
              </a:rPr>
              <a:t>layers</a:t>
            </a:r>
            <a:r>
              <a:rPr sz="1400" spc="60" dirty="0">
                <a:latin typeface="Calibri"/>
                <a:cs typeface="Calibri"/>
              </a:rPr>
              <a:t> </a:t>
            </a:r>
            <a:r>
              <a:rPr sz="1400" spc="35" dirty="0">
                <a:latin typeface="Calibri"/>
                <a:cs typeface="Calibri"/>
              </a:rPr>
              <a:t>work</a:t>
            </a:r>
            <a:endParaRPr sz="1400" dirty="0">
              <a:latin typeface="Calibri"/>
              <a:cs typeface="Calibri"/>
            </a:endParaRPr>
          </a:p>
        </p:txBody>
      </p:sp>
      <p:sp>
        <p:nvSpPr>
          <p:cNvPr id="13" name="Date Placeholder 12">
            <a:extLst>
              <a:ext uri="{FF2B5EF4-FFF2-40B4-BE49-F238E27FC236}">
                <a16:creationId xmlns:a16="http://schemas.microsoft.com/office/drawing/2014/main" id="{8F57EB88-C55B-79D9-A294-04177060954E}"/>
              </a:ext>
            </a:extLst>
          </p:cNvPr>
          <p:cNvSpPr>
            <a:spLocks noGrp="1"/>
          </p:cNvSpPr>
          <p:nvPr>
            <p:ph type="dt" sz="half" idx="6"/>
          </p:nvPr>
        </p:nvSpPr>
        <p:spPr/>
        <p:txBody>
          <a:bodyPr/>
          <a:lstStyle/>
          <a:p>
            <a:r>
              <a:rPr lang="en-US"/>
              <a:t>Monday, April 15, 2024</a:t>
            </a:r>
          </a:p>
        </p:txBody>
      </p:sp>
      <p:sp>
        <p:nvSpPr>
          <p:cNvPr id="14" name="Footer Placeholder 13">
            <a:extLst>
              <a:ext uri="{FF2B5EF4-FFF2-40B4-BE49-F238E27FC236}">
                <a16:creationId xmlns:a16="http://schemas.microsoft.com/office/drawing/2014/main" id="{6DF32542-E3BB-A241-692E-FEDADAAE3F47}"/>
              </a:ext>
            </a:extLst>
          </p:cNvPr>
          <p:cNvSpPr>
            <a:spLocks noGrp="1"/>
          </p:cNvSpPr>
          <p:nvPr>
            <p:ph type="ftr" sz="quarter" idx="5"/>
          </p:nvPr>
        </p:nvSpPr>
        <p:spPr/>
        <p:txBody>
          <a:bodyPr/>
          <a:lstStyle/>
          <a:p>
            <a:r>
              <a:rPr lang="en-IN"/>
              <a:t>Diffusion Models - Raunak Sarbajna</a:t>
            </a:r>
          </a:p>
        </p:txBody>
      </p:sp>
      <p:sp>
        <p:nvSpPr>
          <p:cNvPr id="15" name="Slide Number Placeholder 14">
            <a:extLst>
              <a:ext uri="{FF2B5EF4-FFF2-40B4-BE49-F238E27FC236}">
                <a16:creationId xmlns:a16="http://schemas.microsoft.com/office/drawing/2014/main" id="{E55F56B2-7A5C-0082-FC1A-B616B1E09E3D}"/>
              </a:ext>
            </a:extLst>
          </p:cNvPr>
          <p:cNvSpPr>
            <a:spLocks noGrp="1"/>
          </p:cNvSpPr>
          <p:nvPr>
            <p:ph type="sldNum" sz="quarter" idx="7"/>
          </p:nvPr>
        </p:nvSpPr>
        <p:spPr/>
        <p:txBody>
          <a:bodyPr/>
          <a:lstStyle/>
          <a:p>
            <a:fld id="{B6F15528-21DE-4FAA-801E-634DDDAF4B2B}" type="slidenum">
              <a:rPr lang="en-IN" smtClean="0"/>
              <a:t>2</a:t>
            </a:fld>
            <a:endParaRPr lang="en-IN"/>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0AD17FB-62C4-08E1-3CB9-4FF27162D974}"/>
              </a:ext>
            </a:extLst>
          </p:cNvPr>
          <p:cNvSpPr txBox="1">
            <a:spLocks/>
          </p:cNvSpPr>
          <p:nvPr/>
        </p:nvSpPr>
        <p:spPr>
          <a:xfrm>
            <a:off x="838200" y="365760"/>
            <a:ext cx="10515600" cy="1325563"/>
          </a:xfrm>
          <a:prstGeom prst="rect">
            <a:avLst/>
          </a:prstGeom>
        </p:spPr>
        <p:txBody>
          <a:bodyPr/>
          <a:lstStyle>
            <a:lvl1pPr>
              <a:defRPr>
                <a:latin typeface="+mj-lt"/>
                <a:ea typeface="+mj-ea"/>
                <a:cs typeface="+mj-cs"/>
              </a:defRPr>
            </a:lvl1pPr>
          </a:lstStyle>
          <a:p>
            <a:r>
              <a:rPr lang="en-US" sz="4400" dirty="0">
                <a:latin typeface="Arial" panose="020B0604020202020204" pitchFamily="34" charset="0"/>
                <a:cs typeface="Arial" panose="020B0604020202020204" pitchFamily="34" charset="0"/>
              </a:rPr>
              <a:t>Conditional denoising</a:t>
            </a:r>
          </a:p>
        </p:txBody>
      </p:sp>
      <mc:AlternateContent xmlns:mc="http://schemas.openxmlformats.org/markup-compatibility/2006" xmlns:a14="http://schemas.microsoft.com/office/drawing/2010/main">
        <mc:Choice Requires="a14">
          <p:sp>
            <p:nvSpPr>
              <p:cNvPr id="5" name="Content Placeholder 2">
                <a:extLst>
                  <a:ext uri="{FF2B5EF4-FFF2-40B4-BE49-F238E27FC236}">
                    <a16:creationId xmlns:a16="http://schemas.microsoft.com/office/drawing/2014/main" id="{3B923E7B-9049-4759-1972-DE45272B23E1}"/>
                  </a:ext>
                </a:extLst>
              </p:cNvPr>
              <p:cNvSpPr txBox="1">
                <a:spLocks/>
              </p:cNvSpPr>
              <p:nvPr/>
            </p:nvSpPr>
            <p:spPr>
              <a:xfrm>
                <a:off x="838200" y="1949450"/>
                <a:ext cx="10515600" cy="4195763"/>
              </a:xfrm>
              <a:prstGeom prst="rect">
                <a:avLst/>
              </a:prstGeom>
            </p:spPr>
            <p:txBody>
              <a:bodyPr>
                <a:norm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85750" indent="-285750">
                  <a:buFont typeface="Arial" panose="020B0604020202020204" pitchFamily="34" charset="0"/>
                  <a:buChar char="•"/>
                </a:pPr>
                <a:r>
                  <a:rPr lang="en-US" sz="2800" dirty="0"/>
                  <a:t>Infer noise from a noised sample, based on a condition </a:t>
                </a:r>
                <a14:m>
                  <m:oMath xmlns:m="http://schemas.openxmlformats.org/officeDocument/2006/math">
                    <m:r>
                      <a:rPr lang="en-US" sz="2800" i="1" smtClean="0">
                        <a:latin typeface="Cambria Math" panose="02040503050406030204" pitchFamily="18" charset="0"/>
                      </a:rPr>
                      <m:t>𝑦</m:t>
                    </m:r>
                  </m:oMath>
                </a14:m>
                <a:endParaRPr lang="en-US" sz="2800" dirty="0"/>
              </a:p>
              <a:p>
                <a:pPr lvl="1"/>
                <a14:m>
                  <m:oMathPara xmlns:m="http://schemas.openxmlformats.org/officeDocument/2006/math">
                    <m:oMathParaPr>
                      <m:jc m:val="centerGroup"/>
                    </m:oMathParaPr>
                    <m:oMath xmlns:m="http://schemas.openxmlformats.org/officeDocument/2006/math">
                      <m:r>
                        <a:rPr lang="en-US" sz="2600" i="1" smtClean="0">
                          <a:latin typeface="Cambria Math" panose="02040503050406030204" pitchFamily="18" charset="0"/>
                        </a:rPr>
                        <m:t>𝑥</m:t>
                      </m:r>
                      <m:r>
                        <a:rPr lang="en-US" sz="2600" i="1" smtClean="0">
                          <a:latin typeface="Cambria Math" panose="02040503050406030204" pitchFamily="18" charset="0"/>
                        </a:rPr>
                        <m:t>,</m:t>
                      </m:r>
                      <m:r>
                        <a:rPr lang="en-US" sz="2600" i="1" smtClean="0">
                          <a:latin typeface="Cambria Math" panose="02040503050406030204" pitchFamily="18" charset="0"/>
                        </a:rPr>
                        <m:t>𝑦</m:t>
                      </m:r>
                      <m:r>
                        <a:rPr lang="en-US" sz="2600" i="1" smtClean="0">
                          <a:latin typeface="Cambria Math" panose="02040503050406030204" pitchFamily="18" charset="0"/>
                        </a:rPr>
                        <m:t>∼</m:t>
                      </m:r>
                      <m:r>
                        <a:rPr lang="en-US" sz="2600" i="1" smtClean="0">
                          <a:latin typeface="Cambria Math" panose="02040503050406030204" pitchFamily="18" charset="0"/>
                        </a:rPr>
                        <m:t>𝑝</m:t>
                      </m:r>
                      <m:d>
                        <m:dPr>
                          <m:ctrlPr>
                            <a:rPr lang="en-US" sz="2600" i="1" smtClean="0">
                              <a:latin typeface="Cambria Math" panose="02040503050406030204" pitchFamily="18" charset="0"/>
                            </a:rPr>
                          </m:ctrlPr>
                        </m:dPr>
                        <m:e>
                          <m:r>
                            <a:rPr lang="en-US" sz="2600" i="1" smtClean="0">
                              <a:latin typeface="Cambria Math" panose="02040503050406030204" pitchFamily="18" charset="0"/>
                            </a:rPr>
                            <m:t>𝑥</m:t>
                          </m:r>
                          <m:r>
                            <a:rPr lang="en-US" sz="2600" i="1" smtClean="0">
                              <a:latin typeface="Cambria Math" panose="02040503050406030204" pitchFamily="18" charset="0"/>
                            </a:rPr>
                            <m:t>,</m:t>
                          </m:r>
                          <m:r>
                            <a:rPr lang="en-US" sz="2600" i="1" smtClean="0">
                              <a:latin typeface="Cambria Math" panose="02040503050406030204" pitchFamily="18" charset="0"/>
                            </a:rPr>
                            <m:t>𝑦</m:t>
                          </m:r>
                        </m:e>
                      </m:d>
                      <m:r>
                        <a:rPr lang="en-US" sz="2600" i="1" smtClean="0">
                          <a:latin typeface="Cambria Math" panose="02040503050406030204" pitchFamily="18" charset="0"/>
                        </a:rPr>
                        <m:t>, </m:t>
                      </m:r>
                      <m:r>
                        <a:rPr lang="en-US" sz="2600" i="1" smtClean="0">
                          <a:latin typeface="Cambria Math" panose="02040503050406030204" pitchFamily="18" charset="0"/>
                        </a:rPr>
                        <m:t>𝜖</m:t>
                      </m:r>
                      <m:r>
                        <a:rPr lang="en-US" sz="2600" i="1" smtClean="0">
                          <a:latin typeface="Cambria Math" panose="02040503050406030204" pitchFamily="18" charset="0"/>
                        </a:rPr>
                        <m:t>∼</m:t>
                      </m:r>
                      <m:r>
                        <a:rPr lang="en-US" sz="2600" i="1" smtClean="0">
                          <a:latin typeface="Cambria Math" panose="02040503050406030204" pitchFamily="18" charset="0"/>
                        </a:rPr>
                        <m:t>𝒩</m:t>
                      </m:r>
                      <m:d>
                        <m:dPr>
                          <m:ctrlPr>
                            <a:rPr lang="en-US" sz="2600" i="1" smtClean="0">
                              <a:latin typeface="Cambria Math" panose="02040503050406030204" pitchFamily="18" charset="0"/>
                            </a:rPr>
                          </m:ctrlPr>
                        </m:dPr>
                        <m:e>
                          <m:r>
                            <a:rPr lang="en-US" sz="2600" i="1" smtClean="0">
                              <a:latin typeface="Cambria Math" panose="02040503050406030204" pitchFamily="18" charset="0"/>
                            </a:rPr>
                            <m:t>0,</m:t>
                          </m:r>
                          <m:r>
                            <a:rPr lang="en-US" sz="2600" i="1" smtClean="0">
                              <a:latin typeface="Cambria Math" panose="02040503050406030204" pitchFamily="18" charset="0"/>
                            </a:rPr>
                            <m:t>𝐼</m:t>
                          </m:r>
                        </m:e>
                      </m:d>
                      <m:r>
                        <a:rPr lang="en-US" sz="2600" i="1" smtClean="0">
                          <a:latin typeface="Cambria Math" panose="02040503050406030204" pitchFamily="18" charset="0"/>
                        </a:rPr>
                        <m:t>,</m:t>
                      </m:r>
                      <m:r>
                        <a:rPr lang="en-US" sz="2600" i="1" smtClean="0">
                          <a:latin typeface="Cambria Math" panose="02040503050406030204" pitchFamily="18" charset="0"/>
                        </a:rPr>
                        <m:t>𝑡</m:t>
                      </m:r>
                      <m:r>
                        <a:rPr lang="en-US" sz="2600" i="1" smtClean="0">
                          <a:latin typeface="Cambria Math" panose="02040503050406030204" pitchFamily="18" charset="0"/>
                        </a:rPr>
                        <m:t>∈[0,1]</m:t>
                      </m:r>
                    </m:oMath>
                  </m:oMathPara>
                </a14:m>
                <a:endParaRPr lang="en-US" sz="2600" dirty="0"/>
              </a:p>
              <a:p>
                <a:pPr lvl="1"/>
                <a14:m>
                  <m:oMathPara xmlns:m="http://schemas.openxmlformats.org/officeDocument/2006/math">
                    <m:oMathParaPr>
                      <m:jc m:val="centerGroup"/>
                    </m:oMathParaPr>
                    <m:oMath xmlns:m="http://schemas.openxmlformats.org/officeDocument/2006/math">
                      <m:func>
                        <m:funcPr>
                          <m:ctrlPr>
                            <a:rPr lang="en-US" sz="2600" i="1" smtClean="0">
                              <a:latin typeface="Cambria Math" panose="02040503050406030204" pitchFamily="18" charset="0"/>
                            </a:rPr>
                          </m:ctrlPr>
                        </m:funcPr>
                        <m:fName>
                          <m:r>
                            <m:rPr>
                              <m:sty m:val="p"/>
                            </m:rPr>
                            <a:rPr lang="en-US" sz="2600" smtClean="0">
                              <a:latin typeface="Cambria Math" panose="02040503050406030204" pitchFamily="18" charset="0"/>
                            </a:rPr>
                            <m:t>min</m:t>
                          </m:r>
                        </m:fName>
                        <m:e>
                          <m:sSubSup>
                            <m:sSubSupPr>
                              <m:ctrlPr>
                                <a:rPr lang="en-US" sz="2600" i="1">
                                  <a:latin typeface="Cambria Math" panose="02040503050406030204" pitchFamily="18" charset="0"/>
                                </a:rPr>
                              </m:ctrlPr>
                            </m:sSubSupPr>
                            <m:e>
                              <m:d>
                                <m:dPr>
                                  <m:begChr m:val="‖"/>
                                  <m:endChr m:val="‖"/>
                                  <m:ctrlPr>
                                    <a:rPr lang="en-US" sz="2600" i="1">
                                      <a:latin typeface="Cambria Math" panose="02040503050406030204" pitchFamily="18" charset="0"/>
                                    </a:rPr>
                                  </m:ctrlPr>
                                </m:dPr>
                                <m:e>
                                  <m:r>
                                    <a:rPr lang="en-US" sz="2600" i="1">
                                      <a:latin typeface="Cambria Math" panose="02040503050406030204" pitchFamily="18" charset="0"/>
                                    </a:rPr>
                                    <m:t>𝜖</m:t>
                                  </m:r>
                                  <m:r>
                                    <a:rPr lang="en-US" sz="2600" i="1">
                                      <a:latin typeface="Cambria Math" panose="02040503050406030204" pitchFamily="18" charset="0"/>
                                    </a:rPr>
                                    <m:t>−</m:t>
                                  </m:r>
                                  <m:sSub>
                                    <m:sSubPr>
                                      <m:ctrlPr>
                                        <a:rPr lang="en-US" sz="2600" i="1" smtClean="0">
                                          <a:latin typeface="Cambria Math" panose="02040503050406030204" pitchFamily="18" charset="0"/>
                                        </a:rPr>
                                      </m:ctrlPr>
                                    </m:sSubPr>
                                    <m:e>
                                      <m:r>
                                        <a:rPr lang="en-US" sz="2600" i="1">
                                          <a:latin typeface="Cambria Math" panose="02040503050406030204" pitchFamily="18" charset="0"/>
                                        </a:rPr>
                                        <m:t>𝑓</m:t>
                                      </m:r>
                                    </m:e>
                                    <m:sub>
                                      <m:r>
                                        <a:rPr lang="en-US" sz="2600" i="1" smtClean="0">
                                          <a:latin typeface="Cambria Math" panose="02040503050406030204" pitchFamily="18" charset="0"/>
                                        </a:rPr>
                                        <m:t>𝜃</m:t>
                                      </m:r>
                                    </m:sub>
                                  </m:sSub>
                                  <m:d>
                                    <m:dPr>
                                      <m:ctrlPr>
                                        <a:rPr lang="en-US" sz="2600" i="1">
                                          <a:latin typeface="Cambria Math" panose="02040503050406030204" pitchFamily="18" charset="0"/>
                                        </a:rPr>
                                      </m:ctrlPr>
                                    </m:dPr>
                                    <m:e>
                                      <m:r>
                                        <a:rPr lang="en-US" sz="2600" i="1">
                                          <a:latin typeface="Cambria Math" panose="02040503050406030204" pitchFamily="18" charset="0"/>
                                        </a:rPr>
                                        <m:t>𝑥</m:t>
                                      </m:r>
                                      <m:r>
                                        <a:rPr lang="en-US" sz="2600" i="1">
                                          <a:latin typeface="Cambria Math" panose="02040503050406030204" pitchFamily="18" charset="0"/>
                                        </a:rPr>
                                        <m:t>+</m:t>
                                      </m:r>
                                      <m:sSup>
                                        <m:sSupPr>
                                          <m:ctrlPr>
                                            <a:rPr lang="en-US" sz="2600" i="1">
                                              <a:latin typeface="Cambria Math" panose="02040503050406030204" pitchFamily="18" charset="0"/>
                                            </a:rPr>
                                          </m:ctrlPr>
                                        </m:sSupPr>
                                        <m:e>
                                          <m:r>
                                            <a:rPr lang="en-US" sz="2600" i="1">
                                              <a:latin typeface="Cambria Math" panose="02040503050406030204" pitchFamily="18" charset="0"/>
                                            </a:rPr>
                                            <m:t>𝜎</m:t>
                                          </m:r>
                                        </m:e>
                                        <m:sup>
                                          <m:r>
                                            <a:rPr lang="en-US" sz="2600" i="1">
                                              <a:latin typeface="Cambria Math" panose="02040503050406030204" pitchFamily="18" charset="0"/>
                                            </a:rPr>
                                            <m:t>𝑡</m:t>
                                          </m:r>
                                        </m:sup>
                                      </m:sSup>
                                      <m:r>
                                        <a:rPr lang="en-US" sz="2600" i="1">
                                          <a:latin typeface="Cambria Math" panose="02040503050406030204" pitchFamily="18" charset="0"/>
                                        </a:rPr>
                                        <m:t>𝜖</m:t>
                                      </m:r>
                                      <m:r>
                                        <a:rPr lang="en-US" sz="2600" i="1" smtClean="0">
                                          <a:latin typeface="Cambria Math" panose="02040503050406030204" pitchFamily="18" charset="0"/>
                                        </a:rPr>
                                        <m:t>,</m:t>
                                      </m:r>
                                      <m:r>
                                        <a:rPr lang="en-US" sz="2600" i="1" smtClean="0">
                                          <a:latin typeface="Cambria Math" panose="02040503050406030204" pitchFamily="18" charset="0"/>
                                        </a:rPr>
                                        <m:t>𝑦</m:t>
                                      </m:r>
                                      <m:r>
                                        <a:rPr lang="en-US" sz="2600" i="1" smtClean="0">
                                          <a:latin typeface="Cambria Math" panose="02040503050406030204" pitchFamily="18" charset="0"/>
                                        </a:rPr>
                                        <m:t>,</m:t>
                                      </m:r>
                                      <m:r>
                                        <a:rPr lang="en-US" sz="2600" i="1" smtClean="0">
                                          <a:latin typeface="Cambria Math" panose="02040503050406030204" pitchFamily="18" charset="0"/>
                                        </a:rPr>
                                        <m:t>𝑡</m:t>
                                      </m:r>
                                    </m:e>
                                  </m:d>
                                </m:e>
                              </m:d>
                            </m:e>
                            <m:sub>
                              <m:r>
                                <a:rPr lang="en-US" sz="2600" i="1">
                                  <a:latin typeface="Cambria Math" panose="02040503050406030204" pitchFamily="18" charset="0"/>
                                </a:rPr>
                                <m:t>2</m:t>
                              </m:r>
                            </m:sub>
                            <m:sup>
                              <m:r>
                                <a:rPr lang="en-US" sz="2600" i="1">
                                  <a:latin typeface="Cambria Math" panose="02040503050406030204" pitchFamily="18" charset="0"/>
                                </a:rPr>
                                <m:t>2</m:t>
                              </m:r>
                            </m:sup>
                          </m:sSubSup>
                          <m:r>
                            <m:rPr>
                              <m:nor/>
                            </m:rPr>
                            <a:rPr lang="en-US" sz="2600" dirty="0"/>
                            <m:t> </m:t>
                          </m:r>
                        </m:e>
                      </m:func>
                    </m:oMath>
                  </m:oMathPara>
                </a14:m>
                <a:endParaRPr lang="en-US" sz="2600" dirty="0"/>
              </a:p>
              <a:p>
                <a:endParaRPr lang="en-US" dirty="0"/>
              </a:p>
              <a:p>
                <a:pPr marL="285750" indent="-285750">
                  <a:buFont typeface="Arial" panose="020B0604020202020204" pitchFamily="34" charset="0"/>
                  <a:buChar char="•"/>
                </a:pPr>
                <a:r>
                  <a:rPr lang="en-US" sz="2800" dirty="0"/>
                  <a:t>Conditional score model </a:t>
                </a:r>
                <a14:m>
                  <m:oMath xmlns:m="http://schemas.openxmlformats.org/officeDocument/2006/math">
                    <m:sSub>
                      <m:sSubPr>
                        <m:ctrlPr>
                          <a:rPr lang="en-US" sz="2600" i="1" smtClean="0">
                            <a:latin typeface="Cambria Math" panose="02040503050406030204" pitchFamily="18" charset="0"/>
                          </a:rPr>
                        </m:ctrlPr>
                      </m:sSubPr>
                      <m:e>
                        <m:r>
                          <a:rPr lang="en-US" sz="2600" i="1" smtClean="0">
                            <a:latin typeface="Cambria Math" panose="02040503050406030204" pitchFamily="18" charset="0"/>
                          </a:rPr>
                          <m:t>𝑓</m:t>
                        </m:r>
                      </m:e>
                      <m:sub>
                        <m:r>
                          <a:rPr lang="en-US" sz="2600" i="1" smtClean="0">
                            <a:latin typeface="Cambria Math" panose="02040503050406030204" pitchFamily="18" charset="0"/>
                          </a:rPr>
                          <m:t>𝜃</m:t>
                        </m:r>
                      </m:sub>
                    </m:sSub>
                    <m:r>
                      <a:rPr lang="en-US" sz="2600" i="1" smtClean="0">
                        <a:latin typeface="Cambria Math" panose="02040503050406030204" pitchFamily="18" charset="0"/>
                      </a:rPr>
                      <m:t>:</m:t>
                    </m:r>
                    <m:r>
                      <a:rPr lang="en-US" sz="2600" i="1" smtClean="0">
                        <a:latin typeface="Cambria Math" panose="02040503050406030204" pitchFamily="18" charset="0"/>
                      </a:rPr>
                      <m:t>𝒳</m:t>
                    </m:r>
                    <m:r>
                      <a:rPr lang="en-US" sz="2600" i="1" smtClean="0">
                        <a:latin typeface="Cambria Math" panose="02040503050406030204" pitchFamily="18" charset="0"/>
                      </a:rPr>
                      <m:t>×</m:t>
                    </m:r>
                    <m:r>
                      <a:rPr lang="en-US" sz="2600" i="1" smtClean="0">
                        <a:latin typeface="Cambria Math" panose="02040503050406030204" pitchFamily="18" charset="0"/>
                      </a:rPr>
                      <m:t>𝒴</m:t>
                    </m:r>
                    <m:r>
                      <a:rPr lang="en-US" sz="2600" i="1">
                        <a:latin typeface="Cambria Math" panose="02040503050406030204" pitchFamily="18" charset="0"/>
                      </a:rPr>
                      <m:t>×</m:t>
                    </m:r>
                    <m:d>
                      <m:dPr>
                        <m:begChr m:val="["/>
                        <m:endChr m:val="]"/>
                        <m:ctrlPr>
                          <a:rPr lang="en-US" sz="2600" i="1">
                            <a:latin typeface="Cambria Math" panose="02040503050406030204" pitchFamily="18" charset="0"/>
                          </a:rPr>
                        </m:ctrlPr>
                      </m:dPr>
                      <m:e>
                        <m:r>
                          <a:rPr lang="en-US" sz="2600" i="1">
                            <a:latin typeface="Cambria Math" panose="02040503050406030204" pitchFamily="18" charset="0"/>
                          </a:rPr>
                          <m:t>0,1</m:t>
                        </m:r>
                      </m:e>
                    </m:d>
                    <m:r>
                      <a:rPr lang="en-US" sz="2600" i="1" smtClean="0">
                        <a:latin typeface="Cambria Math" panose="02040503050406030204" pitchFamily="18" charset="0"/>
                      </a:rPr>
                      <m:t>→</m:t>
                    </m:r>
                    <m:r>
                      <a:rPr lang="en-US" sz="2600" i="1" smtClean="0">
                        <a:latin typeface="Cambria Math" panose="02040503050406030204" pitchFamily="18" charset="0"/>
                      </a:rPr>
                      <m:t>𝒳</m:t>
                    </m:r>
                  </m:oMath>
                </a14:m>
                <a:endParaRPr lang="en-US" sz="2600" dirty="0"/>
              </a:p>
              <a:p>
                <a:pPr marL="742950" lvl="1" indent="-285750">
                  <a:buFont typeface="Arial" panose="020B0604020202020204" pitchFamily="34" charset="0"/>
                  <a:buChar char="•"/>
                </a:pPr>
                <a:r>
                  <a:rPr lang="en-US" sz="2800" dirty="0"/>
                  <a:t>Use U-net as to model image to image mapping </a:t>
                </a:r>
              </a:p>
              <a:p>
                <a:pPr marL="742950" lvl="1" indent="-285750">
                  <a:buFont typeface="Arial" panose="020B0604020202020204" pitchFamily="34" charset="0"/>
                  <a:buChar char="•"/>
                </a:pPr>
                <a:r>
                  <a:rPr lang="en-US" sz="2800" dirty="0"/>
                  <a:t>Modulate the U-net with condition (text prompt).  </a:t>
                </a:r>
              </a:p>
              <a:p>
                <a:pPr lvl="1"/>
                <a:endParaRPr lang="en-US" dirty="0"/>
              </a:p>
            </p:txBody>
          </p:sp>
        </mc:Choice>
        <mc:Fallback xmlns="">
          <p:sp>
            <p:nvSpPr>
              <p:cNvPr id="5" name="Content Placeholder 2">
                <a:extLst>
                  <a:ext uri="{FF2B5EF4-FFF2-40B4-BE49-F238E27FC236}">
                    <a16:creationId xmlns:a16="http://schemas.microsoft.com/office/drawing/2014/main" id="{3B923E7B-9049-4759-1972-DE45272B23E1}"/>
                  </a:ext>
                </a:extLst>
              </p:cNvPr>
              <p:cNvSpPr txBox="1">
                <a:spLocks noRot="1" noChangeAspect="1" noMove="1" noResize="1" noEditPoints="1" noAdjustHandles="1" noChangeArrowheads="1" noChangeShapeType="1" noTextEdit="1"/>
              </p:cNvSpPr>
              <p:nvPr/>
            </p:nvSpPr>
            <p:spPr>
              <a:xfrm>
                <a:off x="838200" y="1949450"/>
                <a:ext cx="10515600" cy="4195763"/>
              </a:xfrm>
              <a:prstGeom prst="rect">
                <a:avLst/>
              </a:prstGeom>
              <a:blipFill>
                <a:blip r:embed="rId2"/>
                <a:stretch>
                  <a:fillRect l="-1043" t="-1453"/>
                </a:stretch>
              </a:blipFill>
            </p:spPr>
            <p:txBody>
              <a:bodyPr/>
              <a:lstStyle/>
              <a:p>
                <a:r>
                  <a:rPr lang="en-IN">
                    <a:noFill/>
                  </a:rPr>
                  <a:t> </a:t>
                </a:r>
              </a:p>
            </p:txBody>
          </p:sp>
        </mc:Fallback>
      </mc:AlternateContent>
      <p:sp>
        <p:nvSpPr>
          <p:cNvPr id="7" name="Date Placeholder 6">
            <a:extLst>
              <a:ext uri="{FF2B5EF4-FFF2-40B4-BE49-F238E27FC236}">
                <a16:creationId xmlns:a16="http://schemas.microsoft.com/office/drawing/2014/main" id="{82C06B6D-5B7E-2096-1D2D-295802445381}"/>
              </a:ext>
            </a:extLst>
          </p:cNvPr>
          <p:cNvSpPr>
            <a:spLocks noGrp="1"/>
          </p:cNvSpPr>
          <p:nvPr>
            <p:ph type="dt" sz="half" idx="6"/>
          </p:nvPr>
        </p:nvSpPr>
        <p:spPr/>
        <p:txBody>
          <a:bodyPr/>
          <a:lstStyle/>
          <a:p>
            <a:r>
              <a:rPr lang="en-US"/>
              <a:t>Monday, April 15, 2024</a:t>
            </a:r>
          </a:p>
        </p:txBody>
      </p:sp>
      <p:sp>
        <p:nvSpPr>
          <p:cNvPr id="8" name="Footer Placeholder 7">
            <a:extLst>
              <a:ext uri="{FF2B5EF4-FFF2-40B4-BE49-F238E27FC236}">
                <a16:creationId xmlns:a16="http://schemas.microsoft.com/office/drawing/2014/main" id="{53E7CCDB-7FA8-3CDE-BE59-4CCEFF280151}"/>
              </a:ext>
            </a:extLst>
          </p:cNvPr>
          <p:cNvSpPr>
            <a:spLocks noGrp="1"/>
          </p:cNvSpPr>
          <p:nvPr>
            <p:ph type="ftr" sz="quarter" idx="5"/>
          </p:nvPr>
        </p:nvSpPr>
        <p:spPr/>
        <p:txBody>
          <a:bodyPr/>
          <a:lstStyle/>
          <a:p>
            <a:r>
              <a:rPr lang="en-IN"/>
              <a:t>Diffusion Models - Raunak Sarbajna</a:t>
            </a:r>
          </a:p>
        </p:txBody>
      </p:sp>
      <p:sp>
        <p:nvSpPr>
          <p:cNvPr id="9" name="Slide Number Placeholder 8">
            <a:extLst>
              <a:ext uri="{FF2B5EF4-FFF2-40B4-BE49-F238E27FC236}">
                <a16:creationId xmlns:a16="http://schemas.microsoft.com/office/drawing/2014/main" id="{787B4DFA-4279-DE3D-0FC0-80193D6F94F7}"/>
              </a:ext>
            </a:extLst>
          </p:cNvPr>
          <p:cNvSpPr>
            <a:spLocks noGrp="1"/>
          </p:cNvSpPr>
          <p:nvPr>
            <p:ph type="sldNum" sz="quarter" idx="7"/>
          </p:nvPr>
        </p:nvSpPr>
        <p:spPr/>
        <p:txBody>
          <a:bodyPr/>
          <a:lstStyle/>
          <a:p>
            <a:fld id="{B6F15528-21DE-4FAA-801E-634DDDAF4B2B}" type="slidenum">
              <a:rPr lang="en-IN" smtClean="0"/>
              <a:t>20</a:t>
            </a:fld>
            <a:endParaRPr lang="en-IN"/>
          </a:p>
        </p:txBody>
      </p:sp>
    </p:spTree>
    <p:extLst>
      <p:ext uri="{BB962C8B-B14F-4D97-AF65-F5344CB8AC3E}">
        <p14:creationId xmlns:p14="http://schemas.microsoft.com/office/powerpoint/2010/main" val="32500288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A5334FC-DB4B-1943-3EE3-A660C8C98871}"/>
              </a:ext>
            </a:extLst>
          </p:cNvPr>
          <p:cNvSpPr txBox="1">
            <a:spLocks/>
          </p:cNvSpPr>
          <p:nvPr/>
        </p:nvSpPr>
        <p:spPr>
          <a:xfrm>
            <a:off x="838200" y="365761"/>
            <a:ext cx="10515600" cy="1050260"/>
          </a:xfrm>
          <a:prstGeom prst="rect">
            <a:avLst/>
          </a:prstGeom>
        </p:spPr>
        <p:txBody>
          <a:bodyPr>
            <a:normAutofit/>
          </a:bodyPr>
          <a:lstStyle>
            <a:lvl1pPr>
              <a:defRPr>
                <a:latin typeface="+mj-lt"/>
                <a:ea typeface="+mj-ea"/>
                <a:cs typeface="+mj-cs"/>
              </a:defRPr>
            </a:lvl1pPr>
          </a:lstStyle>
          <a:p>
            <a:r>
              <a:rPr lang="en-US" sz="4400" dirty="0">
                <a:latin typeface="Arial" panose="020B0604020202020204" pitchFamily="34" charset="0"/>
                <a:cs typeface="Arial" panose="020B0604020202020204" pitchFamily="34" charset="0"/>
              </a:rPr>
              <a:t>Animation for the Reverse Diffusion</a:t>
            </a:r>
          </a:p>
        </p:txBody>
      </p:sp>
      <p:pic>
        <p:nvPicPr>
          <p:cNvPr id="4" name="Picture 2">
            <a:extLst>
              <a:ext uri="{FF2B5EF4-FFF2-40B4-BE49-F238E27FC236}">
                <a16:creationId xmlns:a16="http://schemas.microsoft.com/office/drawing/2014/main" id="{31BCF985-1E24-7F84-5B1E-4C80AC01F1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8350" y="1143000"/>
            <a:ext cx="4800916" cy="480091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67A219D-516C-3B46-6AC8-B5B45D3965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0058" y="1258827"/>
            <a:ext cx="4924274" cy="480091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7B7CBBC-609B-10B5-72A4-33B78353934F}"/>
              </a:ext>
            </a:extLst>
          </p:cNvPr>
          <p:cNvSpPr txBox="1"/>
          <p:nvPr/>
        </p:nvSpPr>
        <p:spPr>
          <a:xfrm>
            <a:off x="1408690" y="6059744"/>
            <a:ext cx="4010140" cy="365760"/>
          </a:xfrm>
          <a:prstGeom prst="rect">
            <a:avLst/>
          </a:prstGeom>
          <a:noFill/>
        </p:spPr>
        <p:txBody>
          <a:bodyPr wrap="square" rtlCol="0">
            <a:spAutoFit/>
          </a:bodyPr>
          <a:lstStyle/>
          <a:p>
            <a:pPr algn="ctr"/>
            <a:r>
              <a:rPr lang="en-US" b="1" dirty="0">
                <a:solidFill>
                  <a:schemeClr val="tx1"/>
                </a:solidFill>
              </a:rPr>
              <a:t>Score Vector Field</a:t>
            </a:r>
          </a:p>
        </p:txBody>
      </p:sp>
      <p:sp>
        <p:nvSpPr>
          <p:cNvPr id="7" name="TextBox 6">
            <a:extLst>
              <a:ext uri="{FF2B5EF4-FFF2-40B4-BE49-F238E27FC236}">
                <a16:creationId xmlns:a16="http://schemas.microsoft.com/office/drawing/2014/main" id="{88B6C2DC-F115-6A08-8246-48F0FBF6A0B8}"/>
              </a:ext>
            </a:extLst>
          </p:cNvPr>
          <p:cNvSpPr txBox="1"/>
          <p:nvPr/>
        </p:nvSpPr>
        <p:spPr>
          <a:xfrm>
            <a:off x="6297670" y="6041853"/>
            <a:ext cx="5138684" cy="646331"/>
          </a:xfrm>
          <a:prstGeom prst="rect">
            <a:avLst/>
          </a:prstGeom>
          <a:noFill/>
        </p:spPr>
        <p:txBody>
          <a:bodyPr wrap="square" rtlCol="0">
            <a:spAutoFit/>
          </a:bodyPr>
          <a:lstStyle/>
          <a:p>
            <a:pPr algn="ctr"/>
            <a:r>
              <a:rPr lang="en-US" b="1" dirty="0">
                <a:solidFill>
                  <a:schemeClr val="tx1"/>
                </a:solidFill>
              </a:rPr>
              <a:t>Reverse Diffusion guided by the score vector field</a:t>
            </a:r>
          </a:p>
        </p:txBody>
      </p:sp>
      <p:sp>
        <p:nvSpPr>
          <p:cNvPr id="8" name="TextBox 7">
            <a:extLst>
              <a:ext uri="{FF2B5EF4-FFF2-40B4-BE49-F238E27FC236}">
                <a16:creationId xmlns:a16="http://schemas.microsoft.com/office/drawing/2014/main" id="{953079DE-5E42-2A94-BB9A-F8DC78D67803}"/>
              </a:ext>
            </a:extLst>
          </p:cNvPr>
          <p:cNvSpPr txBox="1"/>
          <p:nvPr/>
        </p:nvSpPr>
        <p:spPr>
          <a:xfrm>
            <a:off x="9387840" y="6620083"/>
            <a:ext cx="2804160" cy="276999"/>
          </a:xfrm>
          <a:prstGeom prst="rect">
            <a:avLst/>
          </a:prstGeom>
          <a:noFill/>
        </p:spPr>
        <p:txBody>
          <a:bodyPr wrap="square">
            <a:spAutoFit/>
          </a:bodyPr>
          <a:lstStyle/>
          <a:p>
            <a:r>
              <a:rPr lang="en-US" sz="1200" dirty="0">
                <a:hlinkClick r:id="rId4"/>
              </a:rPr>
              <a:t>https://yang-song.net/blog/2021/score/</a:t>
            </a:r>
            <a:r>
              <a:rPr lang="en-US" sz="1200" dirty="0"/>
              <a:t> </a:t>
            </a:r>
          </a:p>
        </p:txBody>
      </p:sp>
      <p:sp>
        <p:nvSpPr>
          <p:cNvPr id="12" name="Date Placeholder 11">
            <a:extLst>
              <a:ext uri="{FF2B5EF4-FFF2-40B4-BE49-F238E27FC236}">
                <a16:creationId xmlns:a16="http://schemas.microsoft.com/office/drawing/2014/main" id="{0522C0A5-A5C8-B28E-76D4-A3626E6F72C3}"/>
              </a:ext>
            </a:extLst>
          </p:cNvPr>
          <p:cNvSpPr>
            <a:spLocks noGrp="1"/>
          </p:cNvSpPr>
          <p:nvPr>
            <p:ph type="dt" sz="half" idx="6"/>
          </p:nvPr>
        </p:nvSpPr>
        <p:spPr/>
        <p:txBody>
          <a:bodyPr/>
          <a:lstStyle/>
          <a:p>
            <a:r>
              <a:rPr lang="en-US"/>
              <a:t>Monday, April 15, 2024</a:t>
            </a:r>
          </a:p>
        </p:txBody>
      </p:sp>
      <p:sp>
        <p:nvSpPr>
          <p:cNvPr id="13" name="Footer Placeholder 12">
            <a:extLst>
              <a:ext uri="{FF2B5EF4-FFF2-40B4-BE49-F238E27FC236}">
                <a16:creationId xmlns:a16="http://schemas.microsoft.com/office/drawing/2014/main" id="{21B9CE46-DB6C-3441-41C3-B93C11F55D95}"/>
              </a:ext>
            </a:extLst>
          </p:cNvPr>
          <p:cNvSpPr>
            <a:spLocks noGrp="1"/>
          </p:cNvSpPr>
          <p:nvPr>
            <p:ph type="ftr" sz="quarter" idx="5"/>
          </p:nvPr>
        </p:nvSpPr>
        <p:spPr/>
        <p:txBody>
          <a:bodyPr/>
          <a:lstStyle/>
          <a:p>
            <a:r>
              <a:rPr lang="en-IN"/>
              <a:t>Diffusion Models - Raunak Sarbajna</a:t>
            </a:r>
          </a:p>
        </p:txBody>
      </p:sp>
      <p:sp>
        <p:nvSpPr>
          <p:cNvPr id="14" name="Slide Number Placeholder 13">
            <a:extLst>
              <a:ext uri="{FF2B5EF4-FFF2-40B4-BE49-F238E27FC236}">
                <a16:creationId xmlns:a16="http://schemas.microsoft.com/office/drawing/2014/main" id="{CB772258-F29F-065B-6A91-58E917D9B1D7}"/>
              </a:ext>
            </a:extLst>
          </p:cNvPr>
          <p:cNvSpPr>
            <a:spLocks noGrp="1"/>
          </p:cNvSpPr>
          <p:nvPr>
            <p:ph type="sldNum" sz="quarter" idx="7"/>
          </p:nvPr>
        </p:nvSpPr>
        <p:spPr/>
        <p:txBody>
          <a:bodyPr/>
          <a:lstStyle/>
          <a:p>
            <a:fld id="{B6F15528-21DE-4FAA-801E-634DDDAF4B2B}" type="slidenum">
              <a:rPr lang="en-IN" smtClean="0"/>
              <a:t>21</a:t>
            </a:fld>
            <a:endParaRPr lang="en-IN"/>
          </a:p>
        </p:txBody>
      </p:sp>
    </p:spTree>
    <p:extLst>
      <p:ext uri="{BB962C8B-B14F-4D97-AF65-F5344CB8AC3E}">
        <p14:creationId xmlns:p14="http://schemas.microsoft.com/office/powerpoint/2010/main" val="28733112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069873" y="732022"/>
            <a:ext cx="8391980" cy="5161921"/>
            <a:chOff x="1069873" y="732022"/>
            <a:chExt cx="8391980" cy="5161921"/>
          </a:xfrm>
        </p:grpSpPr>
        <p:pic>
          <p:nvPicPr>
            <p:cNvPr id="3" name="object 3"/>
            <p:cNvPicPr/>
            <p:nvPr/>
          </p:nvPicPr>
          <p:blipFill>
            <a:blip r:embed="rId3" cstate="print"/>
            <a:stretch>
              <a:fillRect/>
            </a:stretch>
          </p:blipFill>
          <p:spPr>
            <a:xfrm>
              <a:off x="2601514" y="732022"/>
              <a:ext cx="6860339" cy="5161921"/>
            </a:xfrm>
            <a:prstGeom prst="rect">
              <a:avLst/>
            </a:prstGeom>
          </p:spPr>
        </p:pic>
        <p:sp>
          <p:nvSpPr>
            <p:cNvPr id="4" name="object 4"/>
            <p:cNvSpPr/>
            <p:nvPr/>
          </p:nvSpPr>
          <p:spPr>
            <a:xfrm>
              <a:off x="1069873" y="1118489"/>
              <a:ext cx="1757045" cy="1171575"/>
            </a:xfrm>
            <a:custGeom>
              <a:avLst/>
              <a:gdLst/>
              <a:ahLst/>
              <a:cxnLst/>
              <a:rect l="l" t="t" r="r" b="b"/>
              <a:pathLst>
                <a:path w="1757045" h="1171575">
                  <a:moveTo>
                    <a:pt x="1644116" y="1057275"/>
                  </a:moveTo>
                  <a:lnTo>
                    <a:pt x="1642942" y="1095026"/>
                  </a:lnTo>
                  <a:lnTo>
                    <a:pt x="1662277" y="1096010"/>
                  </a:lnTo>
                  <a:lnTo>
                    <a:pt x="1660372" y="1134110"/>
                  </a:lnTo>
                  <a:lnTo>
                    <a:pt x="1641726" y="1134110"/>
                  </a:lnTo>
                  <a:lnTo>
                    <a:pt x="1640560" y="1171575"/>
                  </a:lnTo>
                  <a:lnTo>
                    <a:pt x="1721616" y="1134110"/>
                  </a:lnTo>
                  <a:lnTo>
                    <a:pt x="1660372" y="1134110"/>
                  </a:lnTo>
                  <a:lnTo>
                    <a:pt x="1641756" y="1133135"/>
                  </a:lnTo>
                  <a:lnTo>
                    <a:pt x="1723724" y="1133135"/>
                  </a:lnTo>
                  <a:lnTo>
                    <a:pt x="1756511" y="1117981"/>
                  </a:lnTo>
                  <a:lnTo>
                    <a:pt x="1644116" y="1057275"/>
                  </a:lnTo>
                  <a:close/>
                </a:path>
                <a:path w="1757045" h="1171575">
                  <a:moveTo>
                    <a:pt x="1642942" y="1095026"/>
                  </a:moveTo>
                  <a:lnTo>
                    <a:pt x="1641756" y="1133135"/>
                  </a:lnTo>
                  <a:lnTo>
                    <a:pt x="1660372" y="1134110"/>
                  </a:lnTo>
                  <a:lnTo>
                    <a:pt x="1662277" y="1096010"/>
                  </a:lnTo>
                  <a:lnTo>
                    <a:pt x="1642942" y="1095026"/>
                  </a:lnTo>
                  <a:close/>
                </a:path>
                <a:path w="1757045" h="1171575">
                  <a:moveTo>
                    <a:pt x="38049" y="0"/>
                  </a:moveTo>
                  <a:lnTo>
                    <a:pt x="0" y="1777"/>
                  </a:lnTo>
                  <a:lnTo>
                    <a:pt x="2514" y="55118"/>
                  </a:lnTo>
                  <a:lnTo>
                    <a:pt x="10287" y="108965"/>
                  </a:lnTo>
                  <a:lnTo>
                    <a:pt x="22859" y="162560"/>
                  </a:lnTo>
                  <a:lnTo>
                    <a:pt x="40195" y="215900"/>
                  </a:lnTo>
                  <a:lnTo>
                    <a:pt x="61988" y="268477"/>
                  </a:lnTo>
                  <a:lnTo>
                    <a:pt x="88214" y="320548"/>
                  </a:lnTo>
                  <a:lnTo>
                    <a:pt x="118579" y="371856"/>
                  </a:lnTo>
                  <a:lnTo>
                    <a:pt x="152946" y="422275"/>
                  </a:lnTo>
                  <a:lnTo>
                    <a:pt x="191134" y="471805"/>
                  </a:lnTo>
                  <a:lnTo>
                    <a:pt x="232892" y="520319"/>
                  </a:lnTo>
                  <a:lnTo>
                    <a:pt x="278231" y="567689"/>
                  </a:lnTo>
                  <a:lnTo>
                    <a:pt x="326872" y="613918"/>
                  </a:lnTo>
                  <a:lnTo>
                    <a:pt x="378688" y="658876"/>
                  </a:lnTo>
                  <a:lnTo>
                    <a:pt x="433679" y="702310"/>
                  </a:lnTo>
                  <a:lnTo>
                    <a:pt x="491337" y="744347"/>
                  </a:lnTo>
                  <a:lnTo>
                    <a:pt x="551789" y="784860"/>
                  </a:lnTo>
                  <a:lnTo>
                    <a:pt x="614654" y="823722"/>
                  </a:lnTo>
                  <a:lnTo>
                    <a:pt x="679932" y="860806"/>
                  </a:lnTo>
                  <a:lnTo>
                    <a:pt x="747496" y="895985"/>
                  </a:lnTo>
                  <a:lnTo>
                    <a:pt x="817092" y="929132"/>
                  </a:lnTo>
                  <a:lnTo>
                    <a:pt x="888593" y="960247"/>
                  </a:lnTo>
                  <a:lnTo>
                    <a:pt x="961872" y="989202"/>
                  </a:lnTo>
                  <a:lnTo>
                    <a:pt x="1036802" y="1015873"/>
                  </a:lnTo>
                  <a:lnTo>
                    <a:pt x="1113129" y="1040257"/>
                  </a:lnTo>
                  <a:lnTo>
                    <a:pt x="1190726" y="1062101"/>
                  </a:lnTo>
                  <a:lnTo>
                    <a:pt x="1269466" y="1081277"/>
                  </a:lnTo>
                  <a:lnTo>
                    <a:pt x="1349095" y="1097914"/>
                  </a:lnTo>
                  <a:lnTo>
                    <a:pt x="1429613" y="1111758"/>
                  </a:lnTo>
                  <a:lnTo>
                    <a:pt x="1510766" y="1122680"/>
                  </a:lnTo>
                  <a:lnTo>
                    <a:pt x="1592427" y="1130553"/>
                  </a:lnTo>
                  <a:lnTo>
                    <a:pt x="1641756" y="1133135"/>
                  </a:lnTo>
                  <a:lnTo>
                    <a:pt x="1642942" y="1095026"/>
                  </a:lnTo>
                  <a:lnTo>
                    <a:pt x="1594840" y="1092581"/>
                  </a:lnTo>
                  <a:lnTo>
                    <a:pt x="1595729" y="1092581"/>
                  </a:lnTo>
                  <a:lnTo>
                    <a:pt x="1516135" y="1084834"/>
                  </a:lnTo>
                  <a:lnTo>
                    <a:pt x="1515465" y="1084834"/>
                  </a:lnTo>
                  <a:lnTo>
                    <a:pt x="1435894" y="1074165"/>
                  </a:lnTo>
                  <a:lnTo>
                    <a:pt x="1435709" y="1074165"/>
                  </a:lnTo>
                  <a:lnTo>
                    <a:pt x="1356566" y="1060577"/>
                  </a:lnTo>
                  <a:lnTo>
                    <a:pt x="1355826" y="1060450"/>
                  </a:lnTo>
                  <a:lnTo>
                    <a:pt x="1277594" y="1044066"/>
                  </a:lnTo>
                  <a:lnTo>
                    <a:pt x="1201165" y="1025398"/>
                  </a:lnTo>
                  <a:lnTo>
                    <a:pt x="1200759" y="1025398"/>
                  </a:lnTo>
                  <a:lnTo>
                    <a:pt x="1123797" y="1003681"/>
                  </a:lnTo>
                  <a:lnTo>
                    <a:pt x="1049410" y="979932"/>
                  </a:lnTo>
                  <a:lnTo>
                    <a:pt x="1049248" y="979932"/>
                  </a:lnTo>
                  <a:lnTo>
                    <a:pt x="975664" y="953643"/>
                  </a:lnTo>
                  <a:lnTo>
                    <a:pt x="903587" y="925195"/>
                  </a:lnTo>
                  <a:lnTo>
                    <a:pt x="903452" y="925195"/>
                  </a:lnTo>
                  <a:lnTo>
                    <a:pt x="832586" y="894334"/>
                  </a:lnTo>
                  <a:lnTo>
                    <a:pt x="764133" y="861695"/>
                  </a:lnTo>
                  <a:lnTo>
                    <a:pt x="764280" y="861695"/>
                  </a:lnTo>
                  <a:lnTo>
                    <a:pt x="698572" y="827532"/>
                  </a:lnTo>
                  <a:lnTo>
                    <a:pt x="698347" y="827532"/>
                  </a:lnTo>
                  <a:lnTo>
                    <a:pt x="634375" y="791210"/>
                  </a:lnTo>
                  <a:lnTo>
                    <a:pt x="633704" y="790828"/>
                  </a:lnTo>
                  <a:lnTo>
                    <a:pt x="572725" y="753110"/>
                  </a:lnTo>
                  <a:lnTo>
                    <a:pt x="512800" y="712977"/>
                  </a:lnTo>
                  <a:lnTo>
                    <a:pt x="456412" y="671830"/>
                  </a:lnTo>
                  <a:lnTo>
                    <a:pt x="456565" y="671830"/>
                  </a:lnTo>
                  <a:lnTo>
                    <a:pt x="402691" y="629285"/>
                  </a:lnTo>
                  <a:lnTo>
                    <a:pt x="352272" y="585470"/>
                  </a:lnTo>
                  <a:lnTo>
                    <a:pt x="305570" y="541020"/>
                  </a:lnTo>
                  <a:lnTo>
                    <a:pt x="304901" y="540385"/>
                  </a:lnTo>
                  <a:lnTo>
                    <a:pt x="260832" y="494411"/>
                  </a:lnTo>
                  <a:lnTo>
                    <a:pt x="220976" y="448056"/>
                  </a:lnTo>
                  <a:lnTo>
                    <a:pt x="220319" y="447294"/>
                  </a:lnTo>
                  <a:lnTo>
                    <a:pt x="184149" y="400303"/>
                  </a:lnTo>
                  <a:lnTo>
                    <a:pt x="183464" y="399414"/>
                  </a:lnTo>
                  <a:lnTo>
                    <a:pt x="151086" y="351916"/>
                  </a:lnTo>
                  <a:lnTo>
                    <a:pt x="150393" y="350900"/>
                  </a:lnTo>
                  <a:lnTo>
                    <a:pt x="122012" y="302895"/>
                  </a:lnTo>
                  <a:lnTo>
                    <a:pt x="121335" y="301751"/>
                  </a:lnTo>
                  <a:lnTo>
                    <a:pt x="96968" y="253237"/>
                  </a:lnTo>
                  <a:lnTo>
                    <a:pt x="96329" y="251968"/>
                  </a:lnTo>
                  <a:lnTo>
                    <a:pt x="76258" y="203453"/>
                  </a:lnTo>
                  <a:lnTo>
                    <a:pt x="75679" y="202057"/>
                  </a:lnTo>
                  <a:lnTo>
                    <a:pt x="59830" y="153162"/>
                  </a:lnTo>
                  <a:lnTo>
                    <a:pt x="59334" y="151637"/>
                  </a:lnTo>
                  <a:lnTo>
                    <a:pt x="47960" y="102743"/>
                  </a:lnTo>
                  <a:lnTo>
                    <a:pt x="47574" y="101091"/>
                  </a:lnTo>
                  <a:lnTo>
                    <a:pt x="40616" y="52324"/>
                  </a:lnTo>
                  <a:lnTo>
                    <a:pt x="40438" y="51383"/>
                  </a:lnTo>
                  <a:lnTo>
                    <a:pt x="40441" y="50546"/>
                  </a:lnTo>
                  <a:lnTo>
                    <a:pt x="38049" y="0"/>
                  </a:lnTo>
                  <a:close/>
                </a:path>
                <a:path w="1757045" h="1171575">
                  <a:moveTo>
                    <a:pt x="1514830" y="1084707"/>
                  </a:moveTo>
                  <a:lnTo>
                    <a:pt x="1515465" y="1084834"/>
                  </a:lnTo>
                  <a:lnTo>
                    <a:pt x="1516135" y="1084834"/>
                  </a:lnTo>
                  <a:lnTo>
                    <a:pt x="1514830" y="1084707"/>
                  </a:lnTo>
                  <a:close/>
                </a:path>
                <a:path w="1757045" h="1171575">
                  <a:moveTo>
                    <a:pt x="1435049" y="1074052"/>
                  </a:moveTo>
                  <a:lnTo>
                    <a:pt x="1435709" y="1074165"/>
                  </a:lnTo>
                  <a:lnTo>
                    <a:pt x="1435894" y="1074165"/>
                  </a:lnTo>
                  <a:lnTo>
                    <a:pt x="1435049" y="1074052"/>
                  </a:lnTo>
                  <a:close/>
                </a:path>
                <a:path w="1757045" h="1171575">
                  <a:moveTo>
                    <a:pt x="1434969" y="1074039"/>
                  </a:moveTo>
                  <a:close/>
                </a:path>
                <a:path w="1757045" h="1171575">
                  <a:moveTo>
                    <a:pt x="1355984" y="1060477"/>
                  </a:moveTo>
                  <a:lnTo>
                    <a:pt x="1356461" y="1060577"/>
                  </a:lnTo>
                  <a:lnTo>
                    <a:pt x="1355984" y="1060477"/>
                  </a:lnTo>
                  <a:close/>
                </a:path>
                <a:path w="1757045" h="1171575">
                  <a:moveTo>
                    <a:pt x="1355854" y="1060450"/>
                  </a:moveTo>
                  <a:lnTo>
                    <a:pt x="1355984" y="1060477"/>
                  </a:lnTo>
                  <a:lnTo>
                    <a:pt x="1355854" y="1060450"/>
                  </a:lnTo>
                  <a:close/>
                </a:path>
                <a:path w="1757045" h="1171575">
                  <a:moveTo>
                    <a:pt x="1277708" y="1044066"/>
                  </a:moveTo>
                  <a:lnTo>
                    <a:pt x="1278229" y="1044194"/>
                  </a:lnTo>
                  <a:lnTo>
                    <a:pt x="1277708" y="1044066"/>
                  </a:lnTo>
                  <a:close/>
                </a:path>
                <a:path w="1757045" h="1171575">
                  <a:moveTo>
                    <a:pt x="1200124" y="1025144"/>
                  </a:moveTo>
                  <a:lnTo>
                    <a:pt x="1200759" y="1025398"/>
                  </a:lnTo>
                  <a:lnTo>
                    <a:pt x="1201165" y="1025398"/>
                  </a:lnTo>
                  <a:lnTo>
                    <a:pt x="1200124" y="1025144"/>
                  </a:lnTo>
                  <a:close/>
                </a:path>
                <a:path w="1757045" h="1171575">
                  <a:moveTo>
                    <a:pt x="1123907" y="1003681"/>
                  </a:moveTo>
                  <a:lnTo>
                    <a:pt x="1124305" y="1003808"/>
                  </a:lnTo>
                  <a:lnTo>
                    <a:pt x="1123907" y="1003681"/>
                  </a:lnTo>
                  <a:close/>
                </a:path>
                <a:path w="1757045" h="1171575">
                  <a:moveTo>
                    <a:pt x="1048613" y="979677"/>
                  </a:moveTo>
                  <a:lnTo>
                    <a:pt x="1049248" y="979932"/>
                  </a:lnTo>
                  <a:lnTo>
                    <a:pt x="1049410" y="979932"/>
                  </a:lnTo>
                  <a:lnTo>
                    <a:pt x="1048613" y="979677"/>
                  </a:lnTo>
                  <a:close/>
                </a:path>
                <a:path w="1757045" h="1171575">
                  <a:moveTo>
                    <a:pt x="974953" y="953388"/>
                  </a:moveTo>
                  <a:lnTo>
                    <a:pt x="975588" y="953643"/>
                  </a:lnTo>
                  <a:lnTo>
                    <a:pt x="974953" y="953388"/>
                  </a:lnTo>
                  <a:close/>
                </a:path>
                <a:path w="1757045" h="1171575">
                  <a:moveTo>
                    <a:pt x="902944" y="924940"/>
                  </a:moveTo>
                  <a:lnTo>
                    <a:pt x="903452" y="925195"/>
                  </a:lnTo>
                  <a:lnTo>
                    <a:pt x="903587" y="925195"/>
                  </a:lnTo>
                  <a:lnTo>
                    <a:pt x="902944" y="924940"/>
                  </a:lnTo>
                  <a:close/>
                </a:path>
                <a:path w="1757045" h="1171575">
                  <a:moveTo>
                    <a:pt x="832688" y="894334"/>
                  </a:moveTo>
                  <a:lnTo>
                    <a:pt x="833221" y="894588"/>
                  </a:lnTo>
                  <a:lnTo>
                    <a:pt x="832688" y="894334"/>
                  </a:lnTo>
                  <a:close/>
                </a:path>
                <a:path w="1757045" h="1171575">
                  <a:moveTo>
                    <a:pt x="764280" y="861695"/>
                  </a:moveTo>
                  <a:lnTo>
                    <a:pt x="764133" y="861695"/>
                  </a:lnTo>
                  <a:lnTo>
                    <a:pt x="764768" y="861949"/>
                  </a:lnTo>
                  <a:lnTo>
                    <a:pt x="764280" y="861695"/>
                  </a:lnTo>
                  <a:close/>
                </a:path>
                <a:path w="1757045" h="1171575">
                  <a:moveTo>
                    <a:pt x="697839" y="827151"/>
                  </a:moveTo>
                  <a:lnTo>
                    <a:pt x="698347" y="827532"/>
                  </a:lnTo>
                  <a:lnTo>
                    <a:pt x="698572" y="827532"/>
                  </a:lnTo>
                  <a:lnTo>
                    <a:pt x="697839" y="827151"/>
                  </a:lnTo>
                  <a:close/>
                </a:path>
                <a:path w="1757045" h="1171575">
                  <a:moveTo>
                    <a:pt x="633935" y="790959"/>
                  </a:moveTo>
                  <a:lnTo>
                    <a:pt x="634339" y="791210"/>
                  </a:lnTo>
                  <a:lnTo>
                    <a:pt x="633935" y="790959"/>
                  </a:lnTo>
                  <a:close/>
                </a:path>
                <a:path w="1757045" h="1171575">
                  <a:moveTo>
                    <a:pt x="633723" y="790828"/>
                  </a:moveTo>
                  <a:lnTo>
                    <a:pt x="633935" y="790959"/>
                  </a:lnTo>
                  <a:lnTo>
                    <a:pt x="633723" y="790828"/>
                  </a:lnTo>
                  <a:close/>
                </a:path>
                <a:path w="1757045" h="1171575">
                  <a:moveTo>
                    <a:pt x="572109" y="752728"/>
                  </a:moveTo>
                  <a:lnTo>
                    <a:pt x="572617" y="753110"/>
                  </a:lnTo>
                  <a:lnTo>
                    <a:pt x="572109" y="752728"/>
                  </a:lnTo>
                  <a:close/>
                </a:path>
                <a:path w="1757045" h="1171575">
                  <a:moveTo>
                    <a:pt x="512912" y="712977"/>
                  </a:moveTo>
                  <a:lnTo>
                    <a:pt x="513435" y="713359"/>
                  </a:lnTo>
                  <a:lnTo>
                    <a:pt x="512912" y="712977"/>
                  </a:lnTo>
                  <a:close/>
                </a:path>
                <a:path w="1757045" h="1171575">
                  <a:moveTo>
                    <a:pt x="456565" y="671830"/>
                  </a:moveTo>
                  <a:lnTo>
                    <a:pt x="456412" y="671830"/>
                  </a:lnTo>
                  <a:lnTo>
                    <a:pt x="457047" y="672211"/>
                  </a:lnTo>
                  <a:lnTo>
                    <a:pt x="456565" y="671830"/>
                  </a:lnTo>
                  <a:close/>
                </a:path>
                <a:path w="1757045" h="1171575">
                  <a:moveTo>
                    <a:pt x="403243" y="629720"/>
                  </a:moveTo>
                  <a:close/>
                </a:path>
                <a:path w="1757045" h="1171575">
                  <a:moveTo>
                    <a:pt x="402741" y="629285"/>
                  </a:moveTo>
                  <a:lnTo>
                    <a:pt x="403243" y="629720"/>
                  </a:lnTo>
                  <a:lnTo>
                    <a:pt x="402741" y="629285"/>
                  </a:lnTo>
                  <a:close/>
                </a:path>
                <a:path w="1757045" h="1171575">
                  <a:moveTo>
                    <a:pt x="352372" y="585470"/>
                  </a:moveTo>
                  <a:lnTo>
                    <a:pt x="352907" y="585977"/>
                  </a:lnTo>
                  <a:lnTo>
                    <a:pt x="352372" y="585470"/>
                  </a:lnTo>
                  <a:close/>
                </a:path>
                <a:path w="1757045" h="1171575">
                  <a:moveTo>
                    <a:pt x="305192" y="540661"/>
                  </a:moveTo>
                  <a:lnTo>
                    <a:pt x="305536" y="541020"/>
                  </a:lnTo>
                  <a:lnTo>
                    <a:pt x="305192" y="540661"/>
                  </a:lnTo>
                  <a:close/>
                </a:path>
                <a:path w="1757045" h="1171575">
                  <a:moveTo>
                    <a:pt x="304927" y="540385"/>
                  </a:moveTo>
                  <a:lnTo>
                    <a:pt x="305192" y="540661"/>
                  </a:lnTo>
                  <a:lnTo>
                    <a:pt x="304927" y="540385"/>
                  </a:lnTo>
                  <a:close/>
                </a:path>
                <a:path w="1757045" h="1171575">
                  <a:moveTo>
                    <a:pt x="260920" y="494411"/>
                  </a:moveTo>
                  <a:lnTo>
                    <a:pt x="261467" y="495046"/>
                  </a:lnTo>
                  <a:lnTo>
                    <a:pt x="260920" y="494411"/>
                  </a:lnTo>
                  <a:close/>
                </a:path>
                <a:path w="1757045" h="1171575">
                  <a:moveTo>
                    <a:pt x="220771" y="447818"/>
                  </a:moveTo>
                  <a:lnTo>
                    <a:pt x="220954" y="448056"/>
                  </a:lnTo>
                  <a:lnTo>
                    <a:pt x="220771" y="447818"/>
                  </a:lnTo>
                  <a:close/>
                </a:path>
                <a:path w="1757045" h="1171575">
                  <a:moveTo>
                    <a:pt x="220367" y="447294"/>
                  </a:moveTo>
                  <a:lnTo>
                    <a:pt x="220771" y="447818"/>
                  </a:lnTo>
                  <a:lnTo>
                    <a:pt x="220367" y="447294"/>
                  </a:lnTo>
                  <a:close/>
                </a:path>
                <a:path w="1757045" h="1171575">
                  <a:moveTo>
                    <a:pt x="183464" y="399414"/>
                  </a:moveTo>
                  <a:lnTo>
                    <a:pt x="184111" y="400303"/>
                  </a:lnTo>
                  <a:lnTo>
                    <a:pt x="183821" y="399878"/>
                  </a:lnTo>
                  <a:lnTo>
                    <a:pt x="183464" y="399414"/>
                  </a:lnTo>
                  <a:close/>
                </a:path>
                <a:path w="1757045" h="1171575">
                  <a:moveTo>
                    <a:pt x="183821" y="399878"/>
                  </a:moveTo>
                  <a:lnTo>
                    <a:pt x="184111" y="400303"/>
                  </a:lnTo>
                  <a:lnTo>
                    <a:pt x="183821" y="399878"/>
                  </a:lnTo>
                  <a:close/>
                </a:path>
                <a:path w="1757045" h="1171575">
                  <a:moveTo>
                    <a:pt x="183505" y="399414"/>
                  </a:moveTo>
                  <a:lnTo>
                    <a:pt x="183821" y="399878"/>
                  </a:lnTo>
                  <a:lnTo>
                    <a:pt x="183505" y="399414"/>
                  </a:lnTo>
                  <a:close/>
                </a:path>
                <a:path w="1757045" h="1171575">
                  <a:moveTo>
                    <a:pt x="150393" y="350900"/>
                  </a:moveTo>
                  <a:lnTo>
                    <a:pt x="151053" y="351916"/>
                  </a:lnTo>
                  <a:lnTo>
                    <a:pt x="150836" y="351550"/>
                  </a:lnTo>
                  <a:lnTo>
                    <a:pt x="150393" y="350900"/>
                  </a:lnTo>
                  <a:close/>
                </a:path>
                <a:path w="1757045" h="1171575">
                  <a:moveTo>
                    <a:pt x="150836" y="351550"/>
                  </a:moveTo>
                  <a:lnTo>
                    <a:pt x="151053" y="351916"/>
                  </a:lnTo>
                  <a:lnTo>
                    <a:pt x="150836" y="351550"/>
                  </a:lnTo>
                  <a:close/>
                </a:path>
                <a:path w="1757045" h="1171575">
                  <a:moveTo>
                    <a:pt x="150451" y="350900"/>
                  </a:moveTo>
                  <a:lnTo>
                    <a:pt x="150836" y="351550"/>
                  </a:lnTo>
                  <a:lnTo>
                    <a:pt x="150451" y="350900"/>
                  </a:lnTo>
                  <a:close/>
                </a:path>
                <a:path w="1757045" h="1171575">
                  <a:moveTo>
                    <a:pt x="121335" y="301751"/>
                  </a:moveTo>
                  <a:lnTo>
                    <a:pt x="121958" y="302895"/>
                  </a:lnTo>
                  <a:lnTo>
                    <a:pt x="121648" y="302280"/>
                  </a:lnTo>
                  <a:lnTo>
                    <a:pt x="121335" y="301751"/>
                  </a:lnTo>
                  <a:close/>
                </a:path>
                <a:path w="1757045" h="1171575">
                  <a:moveTo>
                    <a:pt x="121648" y="302280"/>
                  </a:moveTo>
                  <a:lnTo>
                    <a:pt x="121958" y="302895"/>
                  </a:lnTo>
                  <a:lnTo>
                    <a:pt x="121648" y="302280"/>
                  </a:lnTo>
                  <a:close/>
                </a:path>
                <a:path w="1757045" h="1171575">
                  <a:moveTo>
                    <a:pt x="121382" y="301751"/>
                  </a:moveTo>
                  <a:lnTo>
                    <a:pt x="121648" y="302280"/>
                  </a:lnTo>
                  <a:lnTo>
                    <a:pt x="121382" y="301751"/>
                  </a:lnTo>
                  <a:close/>
                </a:path>
                <a:path w="1757045" h="1171575">
                  <a:moveTo>
                    <a:pt x="96329" y="251968"/>
                  </a:moveTo>
                  <a:lnTo>
                    <a:pt x="96913" y="253237"/>
                  </a:lnTo>
                  <a:lnTo>
                    <a:pt x="96655" y="252616"/>
                  </a:lnTo>
                  <a:lnTo>
                    <a:pt x="96329" y="251968"/>
                  </a:lnTo>
                  <a:close/>
                </a:path>
                <a:path w="1757045" h="1171575">
                  <a:moveTo>
                    <a:pt x="96655" y="252616"/>
                  </a:moveTo>
                  <a:lnTo>
                    <a:pt x="96913" y="253237"/>
                  </a:lnTo>
                  <a:lnTo>
                    <a:pt x="96655" y="252616"/>
                  </a:lnTo>
                  <a:close/>
                </a:path>
                <a:path w="1757045" h="1171575">
                  <a:moveTo>
                    <a:pt x="96386" y="251968"/>
                  </a:moveTo>
                  <a:lnTo>
                    <a:pt x="96655" y="252616"/>
                  </a:lnTo>
                  <a:lnTo>
                    <a:pt x="96386" y="251968"/>
                  </a:lnTo>
                  <a:close/>
                </a:path>
                <a:path w="1757045" h="1171575">
                  <a:moveTo>
                    <a:pt x="75679" y="202057"/>
                  </a:moveTo>
                  <a:lnTo>
                    <a:pt x="76187" y="203453"/>
                  </a:lnTo>
                  <a:lnTo>
                    <a:pt x="75927" y="202655"/>
                  </a:lnTo>
                  <a:lnTo>
                    <a:pt x="75679" y="202057"/>
                  </a:lnTo>
                  <a:close/>
                </a:path>
                <a:path w="1757045" h="1171575">
                  <a:moveTo>
                    <a:pt x="75927" y="202655"/>
                  </a:moveTo>
                  <a:lnTo>
                    <a:pt x="76187" y="203453"/>
                  </a:lnTo>
                  <a:lnTo>
                    <a:pt x="75927" y="202655"/>
                  </a:lnTo>
                  <a:close/>
                </a:path>
                <a:path w="1757045" h="1171575">
                  <a:moveTo>
                    <a:pt x="75732" y="202057"/>
                  </a:moveTo>
                  <a:lnTo>
                    <a:pt x="75927" y="202655"/>
                  </a:lnTo>
                  <a:lnTo>
                    <a:pt x="75732" y="202057"/>
                  </a:lnTo>
                  <a:close/>
                </a:path>
                <a:path w="1757045" h="1171575">
                  <a:moveTo>
                    <a:pt x="59334" y="151637"/>
                  </a:moveTo>
                  <a:lnTo>
                    <a:pt x="59766" y="153162"/>
                  </a:lnTo>
                  <a:lnTo>
                    <a:pt x="59602" y="152460"/>
                  </a:lnTo>
                  <a:lnTo>
                    <a:pt x="59334" y="151637"/>
                  </a:lnTo>
                  <a:close/>
                </a:path>
                <a:path w="1757045" h="1171575">
                  <a:moveTo>
                    <a:pt x="59602" y="152460"/>
                  </a:moveTo>
                  <a:lnTo>
                    <a:pt x="59766" y="153162"/>
                  </a:lnTo>
                  <a:lnTo>
                    <a:pt x="59602" y="152460"/>
                  </a:lnTo>
                  <a:close/>
                </a:path>
                <a:path w="1757045" h="1171575">
                  <a:moveTo>
                    <a:pt x="59409" y="151637"/>
                  </a:moveTo>
                  <a:lnTo>
                    <a:pt x="59602" y="152460"/>
                  </a:lnTo>
                  <a:lnTo>
                    <a:pt x="59409" y="151637"/>
                  </a:lnTo>
                  <a:close/>
                </a:path>
                <a:path w="1757045" h="1171575">
                  <a:moveTo>
                    <a:pt x="47574" y="101091"/>
                  </a:moveTo>
                  <a:lnTo>
                    <a:pt x="47878" y="102743"/>
                  </a:lnTo>
                  <a:lnTo>
                    <a:pt x="47748" y="101835"/>
                  </a:lnTo>
                  <a:lnTo>
                    <a:pt x="47574" y="101091"/>
                  </a:lnTo>
                  <a:close/>
                </a:path>
                <a:path w="1757045" h="1171575">
                  <a:moveTo>
                    <a:pt x="47748" y="101835"/>
                  </a:moveTo>
                  <a:lnTo>
                    <a:pt x="47878" y="102743"/>
                  </a:lnTo>
                  <a:lnTo>
                    <a:pt x="47748" y="101835"/>
                  </a:lnTo>
                  <a:close/>
                </a:path>
                <a:path w="1757045" h="1171575">
                  <a:moveTo>
                    <a:pt x="47641" y="101091"/>
                  </a:moveTo>
                  <a:lnTo>
                    <a:pt x="47748" y="101835"/>
                  </a:lnTo>
                  <a:lnTo>
                    <a:pt x="47641" y="101091"/>
                  </a:lnTo>
                  <a:close/>
                </a:path>
                <a:path w="1757045" h="1171575">
                  <a:moveTo>
                    <a:pt x="40360" y="50546"/>
                  </a:moveTo>
                  <a:lnTo>
                    <a:pt x="40525" y="52324"/>
                  </a:lnTo>
                  <a:lnTo>
                    <a:pt x="40481" y="51383"/>
                  </a:lnTo>
                  <a:lnTo>
                    <a:pt x="40360" y="50546"/>
                  </a:lnTo>
                  <a:close/>
                </a:path>
                <a:path w="1757045" h="1171575">
                  <a:moveTo>
                    <a:pt x="40481" y="51383"/>
                  </a:moveTo>
                  <a:lnTo>
                    <a:pt x="40525" y="52324"/>
                  </a:lnTo>
                  <a:lnTo>
                    <a:pt x="40481" y="51383"/>
                  </a:lnTo>
                  <a:close/>
                </a:path>
                <a:path w="1757045" h="1171575">
                  <a:moveTo>
                    <a:pt x="40441" y="50546"/>
                  </a:moveTo>
                  <a:lnTo>
                    <a:pt x="40481" y="51383"/>
                  </a:lnTo>
                  <a:lnTo>
                    <a:pt x="40441" y="50546"/>
                  </a:lnTo>
                  <a:close/>
                </a:path>
              </a:pathLst>
            </a:custGeom>
            <a:solidFill>
              <a:srgbClr val="2CC3B4"/>
            </a:solidFill>
          </p:spPr>
          <p:txBody>
            <a:bodyPr wrap="square" lIns="0" tIns="0" rIns="0" bIns="0" rtlCol="0"/>
            <a:lstStyle/>
            <a:p>
              <a:endParaRPr/>
            </a:p>
          </p:txBody>
        </p:sp>
      </p:grpSp>
      <p:sp>
        <p:nvSpPr>
          <p:cNvPr id="5" name="object 5"/>
          <p:cNvSpPr txBox="1"/>
          <p:nvPr/>
        </p:nvSpPr>
        <p:spPr>
          <a:xfrm>
            <a:off x="2562605" y="6047638"/>
            <a:ext cx="6961505" cy="147955"/>
          </a:xfrm>
          <a:prstGeom prst="rect">
            <a:avLst/>
          </a:prstGeom>
        </p:spPr>
        <p:txBody>
          <a:bodyPr vert="horz" wrap="square" lIns="0" tIns="12700" rIns="0" bIns="0" rtlCol="0">
            <a:spAutoFit/>
          </a:bodyPr>
          <a:lstStyle/>
          <a:p>
            <a:pPr marL="12700">
              <a:lnSpc>
                <a:spcPct val="100000"/>
              </a:lnSpc>
              <a:spcBef>
                <a:spcPts val="100"/>
              </a:spcBef>
            </a:pPr>
            <a:r>
              <a:rPr sz="800" spc="30" dirty="0">
                <a:latin typeface="Calibri"/>
                <a:cs typeface="Calibri"/>
              </a:rPr>
              <a:t>Ho,</a:t>
            </a:r>
            <a:r>
              <a:rPr sz="800" spc="40" dirty="0">
                <a:latin typeface="Calibri"/>
                <a:cs typeface="Calibri"/>
              </a:rPr>
              <a:t> </a:t>
            </a:r>
            <a:r>
              <a:rPr sz="800" spc="50" dirty="0">
                <a:latin typeface="Calibri"/>
                <a:cs typeface="Calibri"/>
              </a:rPr>
              <a:t>J.,</a:t>
            </a:r>
            <a:r>
              <a:rPr sz="800" spc="60" dirty="0">
                <a:latin typeface="Calibri"/>
                <a:cs typeface="Calibri"/>
              </a:rPr>
              <a:t> </a:t>
            </a:r>
            <a:r>
              <a:rPr sz="800" spc="30" dirty="0">
                <a:latin typeface="Calibri"/>
                <a:cs typeface="Calibri"/>
              </a:rPr>
              <a:t>Jain,</a:t>
            </a:r>
            <a:r>
              <a:rPr sz="800" spc="40" dirty="0">
                <a:latin typeface="Calibri"/>
                <a:cs typeface="Calibri"/>
              </a:rPr>
              <a:t> </a:t>
            </a:r>
            <a:r>
              <a:rPr sz="800" spc="50" dirty="0">
                <a:latin typeface="Calibri"/>
                <a:cs typeface="Calibri"/>
              </a:rPr>
              <a:t>A.</a:t>
            </a:r>
            <a:r>
              <a:rPr sz="800" spc="45" dirty="0">
                <a:latin typeface="Calibri"/>
                <a:cs typeface="Calibri"/>
              </a:rPr>
              <a:t> </a:t>
            </a:r>
            <a:r>
              <a:rPr sz="800" spc="50" dirty="0">
                <a:latin typeface="Calibri"/>
                <a:cs typeface="Calibri"/>
              </a:rPr>
              <a:t>and</a:t>
            </a:r>
            <a:r>
              <a:rPr sz="800" spc="30" dirty="0">
                <a:latin typeface="Calibri"/>
                <a:cs typeface="Calibri"/>
              </a:rPr>
              <a:t> </a:t>
            </a:r>
            <a:r>
              <a:rPr sz="800" spc="55" dirty="0">
                <a:latin typeface="Calibri"/>
                <a:cs typeface="Calibri"/>
              </a:rPr>
              <a:t>Abbeel,</a:t>
            </a:r>
            <a:r>
              <a:rPr sz="800" spc="60" dirty="0">
                <a:latin typeface="Calibri"/>
                <a:cs typeface="Calibri"/>
              </a:rPr>
              <a:t> </a:t>
            </a:r>
            <a:r>
              <a:rPr sz="800" spc="30" dirty="0">
                <a:latin typeface="Calibri"/>
                <a:cs typeface="Calibri"/>
              </a:rPr>
              <a:t>P.,</a:t>
            </a:r>
            <a:r>
              <a:rPr sz="800" spc="40" dirty="0">
                <a:latin typeface="Calibri"/>
                <a:cs typeface="Calibri"/>
              </a:rPr>
              <a:t> </a:t>
            </a:r>
            <a:r>
              <a:rPr sz="800" spc="50" dirty="0">
                <a:latin typeface="Calibri"/>
                <a:cs typeface="Calibri"/>
              </a:rPr>
              <a:t>2020.</a:t>
            </a:r>
            <a:r>
              <a:rPr sz="800" spc="35" dirty="0">
                <a:latin typeface="Calibri"/>
                <a:cs typeface="Calibri"/>
              </a:rPr>
              <a:t> </a:t>
            </a:r>
            <a:r>
              <a:rPr sz="800" spc="55" dirty="0">
                <a:latin typeface="Calibri"/>
                <a:cs typeface="Calibri"/>
              </a:rPr>
              <a:t>Denoising</a:t>
            </a:r>
            <a:r>
              <a:rPr sz="800" spc="-10" dirty="0">
                <a:latin typeface="Calibri"/>
                <a:cs typeface="Calibri"/>
              </a:rPr>
              <a:t> </a:t>
            </a:r>
            <a:r>
              <a:rPr sz="800" spc="30" dirty="0">
                <a:latin typeface="Calibri"/>
                <a:cs typeface="Calibri"/>
              </a:rPr>
              <a:t>diffusion</a:t>
            </a:r>
            <a:r>
              <a:rPr sz="800" spc="-5" dirty="0">
                <a:latin typeface="Calibri"/>
                <a:cs typeface="Calibri"/>
              </a:rPr>
              <a:t> </a:t>
            </a:r>
            <a:r>
              <a:rPr sz="800" spc="30" dirty="0">
                <a:latin typeface="Calibri"/>
                <a:cs typeface="Calibri"/>
              </a:rPr>
              <a:t>probabilistic</a:t>
            </a:r>
            <a:r>
              <a:rPr sz="800" spc="5" dirty="0">
                <a:latin typeface="Calibri"/>
                <a:cs typeface="Calibri"/>
              </a:rPr>
              <a:t> </a:t>
            </a:r>
            <a:r>
              <a:rPr sz="800" spc="45" dirty="0">
                <a:latin typeface="Calibri"/>
                <a:cs typeface="Calibri"/>
              </a:rPr>
              <a:t>models.</a:t>
            </a:r>
            <a:r>
              <a:rPr sz="800" spc="30" dirty="0">
                <a:latin typeface="Calibri"/>
                <a:cs typeface="Calibri"/>
              </a:rPr>
              <a:t> </a:t>
            </a:r>
            <a:r>
              <a:rPr sz="800" spc="55" dirty="0">
                <a:latin typeface="Calibri"/>
                <a:cs typeface="Calibri"/>
              </a:rPr>
              <a:t>Advances</a:t>
            </a:r>
            <a:r>
              <a:rPr sz="800" spc="5" dirty="0">
                <a:latin typeface="Calibri"/>
                <a:cs typeface="Calibri"/>
              </a:rPr>
              <a:t> </a:t>
            </a:r>
            <a:r>
              <a:rPr sz="800" spc="30" dirty="0">
                <a:latin typeface="Calibri"/>
                <a:cs typeface="Calibri"/>
              </a:rPr>
              <a:t>in</a:t>
            </a:r>
            <a:r>
              <a:rPr sz="800" spc="40" dirty="0">
                <a:latin typeface="Calibri"/>
                <a:cs typeface="Calibri"/>
              </a:rPr>
              <a:t> </a:t>
            </a:r>
            <a:r>
              <a:rPr sz="800" spc="30" dirty="0">
                <a:latin typeface="Calibri"/>
                <a:cs typeface="Calibri"/>
              </a:rPr>
              <a:t>Neural</a:t>
            </a:r>
            <a:r>
              <a:rPr sz="800" spc="35" dirty="0">
                <a:latin typeface="Calibri"/>
                <a:cs typeface="Calibri"/>
              </a:rPr>
              <a:t> </a:t>
            </a:r>
            <a:r>
              <a:rPr sz="800" spc="30" dirty="0">
                <a:latin typeface="Calibri"/>
                <a:cs typeface="Calibri"/>
              </a:rPr>
              <a:t>Information</a:t>
            </a:r>
            <a:r>
              <a:rPr sz="800" spc="10" dirty="0">
                <a:latin typeface="Calibri"/>
                <a:cs typeface="Calibri"/>
              </a:rPr>
              <a:t> </a:t>
            </a:r>
            <a:r>
              <a:rPr sz="800" spc="50" dirty="0">
                <a:latin typeface="Calibri"/>
                <a:cs typeface="Calibri"/>
              </a:rPr>
              <a:t>Processing</a:t>
            </a:r>
            <a:r>
              <a:rPr sz="800" spc="-10" dirty="0">
                <a:latin typeface="Calibri"/>
                <a:cs typeface="Calibri"/>
              </a:rPr>
              <a:t> </a:t>
            </a:r>
            <a:r>
              <a:rPr sz="800" spc="30" dirty="0">
                <a:latin typeface="Calibri"/>
                <a:cs typeface="Calibri"/>
              </a:rPr>
              <a:t>Systems,</a:t>
            </a:r>
            <a:r>
              <a:rPr sz="800" spc="20" dirty="0">
                <a:latin typeface="Calibri"/>
                <a:cs typeface="Calibri"/>
              </a:rPr>
              <a:t> </a:t>
            </a:r>
            <a:r>
              <a:rPr sz="800" spc="30" dirty="0">
                <a:latin typeface="Calibri"/>
                <a:cs typeface="Calibri"/>
              </a:rPr>
              <a:t>33,</a:t>
            </a:r>
            <a:r>
              <a:rPr sz="800" spc="40" dirty="0">
                <a:latin typeface="Calibri"/>
                <a:cs typeface="Calibri"/>
              </a:rPr>
              <a:t> </a:t>
            </a:r>
            <a:r>
              <a:rPr sz="800" spc="55" dirty="0">
                <a:latin typeface="Calibri"/>
                <a:cs typeface="Calibri"/>
              </a:rPr>
              <a:t>pp.6840-</a:t>
            </a:r>
            <a:r>
              <a:rPr sz="800" spc="-10" dirty="0">
                <a:latin typeface="Calibri"/>
                <a:cs typeface="Calibri"/>
              </a:rPr>
              <a:t>6851.</a:t>
            </a:r>
            <a:endParaRPr sz="800" dirty="0">
              <a:latin typeface="Calibri"/>
              <a:cs typeface="Calibri"/>
            </a:endParaRPr>
          </a:p>
        </p:txBody>
      </p:sp>
      <p:sp>
        <p:nvSpPr>
          <p:cNvPr id="6" name="object 6"/>
          <p:cNvSpPr txBox="1"/>
          <p:nvPr/>
        </p:nvSpPr>
        <p:spPr>
          <a:xfrm>
            <a:off x="434746" y="867283"/>
            <a:ext cx="1296670" cy="208279"/>
          </a:xfrm>
          <a:prstGeom prst="rect">
            <a:avLst/>
          </a:prstGeom>
        </p:spPr>
        <p:txBody>
          <a:bodyPr vert="horz" wrap="square" lIns="0" tIns="12700" rIns="0" bIns="0" rtlCol="0">
            <a:spAutoFit/>
          </a:bodyPr>
          <a:lstStyle/>
          <a:p>
            <a:pPr marL="12700">
              <a:lnSpc>
                <a:spcPct val="100000"/>
              </a:lnSpc>
              <a:spcBef>
                <a:spcPts val="100"/>
              </a:spcBef>
            </a:pPr>
            <a:r>
              <a:rPr sz="1200" spc="55" dirty="0">
                <a:latin typeface="Calibri"/>
                <a:cs typeface="Calibri"/>
              </a:rPr>
              <a:t>Reverse</a:t>
            </a:r>
            <a:r>
              <a:rPr sz="1200" spc="60" dirty="0">
                <a:latin typeface="Calibri"/>
                <a:cs typeface="Calibri"/>
              </a:rPr>
              <a:t> </a:t>
            </a:r>
            <a:r>
              <a:rPr sz="1200" spc="70" dirty="0">
                <a:latin typeface="Calibri"/>
                <a:cs typeface="Calibri"/>
              </a:rPr>
              <a:t>process</a:t>
            </a:r>
            <a:r>
              <a:rPr sz="1200" spc="65" dirty="0">
                <a:latin typeface="Calibri"/>
                <a:cs typeface="Calibri"/>
              </a:rPr>
              <a:t> </a:t>
            </a:r>
            <a:r>
              <a:rPr sz="1200" b="1" spc="85" dirty="0">
                <a:latin typeface="Calibri"/>
                <a:cs typeface="Calibri"/>
              </a:rPr>
              <a:t>p</a:t>
            </a:r>
            <a:endParaRPr sz="1200">
              <a:latin typeface="Calibri"/>
              <a:cs typeface="Calibri"/>
            </a:endParaRPr>
          </a:p>
        </p:txBody>
      </p:sp>
      <p:sp>
        <p:nvSpPr>
          <p:cNvPr id="7" name="object 7"/>
          <p:cNvSpPr txBox="1"/>
          <p:nvPr/>
        </p:nvSpPr>
        <p:spPr>
          <a:xfrm>
            <a:off x="171399" y="4927472"/>
            <a:ext cx="1317625" cy="208279"/>
          </a:xfrm>
          <a:prstGeom prst="rect">
            <a:avLst/>
          </a:prstGeom>
        </p:spPr>
        <p:txBody>
          <a:bodyPr vert="horz" wrap="square" lIns="0" tIns="12700" rIns="0" bIns="0" rtlCol="0">
            <a:spAutoFit/>
          </a:bodyPr>
          <a:lstStyle/>
          <a:p>
            <a:pPr marL="12700">
              <a:lnSpc>
                <a:spcPct val="100000"/>
              </a:lnSpc>
              <a:spcBef>
                <a:spcPts val="100"/>
              </a:spcBef>
            </a:pPr>
            <a:r>
              <a:rPr sz="1200" spc="50" dirty="0">
                <a:latin typeface="Calibri"/>
                <a:cs typeface="Calibri"/>
              </a:rPr>
              <a:t>Forward</a:t>
            </a:r>
            <a:r>
              <a:rPr sz="1200" spc="70" dirty="0">
                <a:latin typeface="Calibri"/>
                <a:cs typeface="Calibri"/>
              </a:rPr>
              <a:t> </a:t>
            </a:r>
            <a:r>
              <a:rPr sz="1200" spc="65" dirty="0">
                <a:latin typeface="Calibri"/>
                <a:cs typeface="Calibri"/>
              </a:rPr>
              <a:t>process</a:t>
            </a:r>
            <a:r>
              <a:rPr sz="1200" spc="80" dirty="0">
                <a:latin typeface="Calibri"/>
                <a:cs typeface="Calibri"/>
              </a:rPr>
              <a:t> </a:t>
            </a:r>
            <a:r>
              <a:rPr sz="1200" b="1" spc="85" dirty="0">
                <a:latin typeface="Calibri"/>
                <a:cs typeface="Calibri"/>
              </a:rPr>
              <a:t>q</a:t>
            </a:r>
            <a:endParaRPr sz="1200" dirty="0">
              <a:latin typeface="Calibri"/>
              <a:cs typeface="Calibri"/>
            </a:endParaRPr>
          </a:p>
        </p:txBody>
      </p:sp>
      <p:grpSp>
        <p:nvGrpSpPr>
          <p:cNvPr id="8" name="object 8"/>
          <p:cNvGrpSpPr/>
          <p:nvPr/>
        </p:nvGrpSpPr>
        <p:grpSpPr>
          <a:xfrm>
            <a:off x="816863" y="330708"/>
            <a:ext cx="8065134" cy="5526405"/>
            <a:chOff x="816863" y="330708"/>
            <a:chExt cx="8065134" cy="5526405"/>
          </a:xfrm>
        </p:grpSpPr>
        <p:sp>
          <p:nvSpPr>
            <p:cNvPr id="9" name="object 9"/>
            <p:cNvSpPr/>
            <p:nvPr/>
          </p:nvSpPr>
          <p:spPr>
            <a:xfrm>
              <a:off x="816851" y="3397503"/>
              <a:ext cx="3836670" cy="2459355"/>
            </a:xfrm>
            <a:custGeom>
              <a:avLst/>
              <a:gdLst/>
              <a:ahLst/>
              <a:cxnLst/>
              <a:rect l="l" t="t" r="r" b="b"/>
              <a:pathLst>
                <a:path w="3836670" h="2459354">
                  <a:moveTo>
                    <a:pt x="315836" y="1978279"/>
                  </a:moveTo>
                  <a:lnTo>
                    <a:pt x="315493" y="1978152"/>
                  </a:lnTo>
                  <a:lnTo>
                    <a:pt x="315836" y="1978279"/>
                  </a:lnTo>
                  <a:close/>
                </a:path>
                <a:path w="3836670" h="2459354">
                  <a:moveTo>
                    <a:pt x="1493913" y="2231580"/>
                  </a:moveTo>
                  <a:lnTo>
                    <a:pt x="1493735" y="2231555"/>
                  </a:lnTo>
                  <a:lnTo>
                    <a:pt x="1493913" y="2231580"/>
                  </a:lnTo>
                  <a:close/>
                </a:path>
                <a:path w="3836670" h="2459354">
                  <a:moveTo>
                    <a:pt x="1640725" y="2250986"/>
                  </a:moveTo>
                  <a:lnTo>
                    <a:pt x="1640522" y="2250960"/>
                  </a:lnTo>
                  <a:lnTo>
                    <a:pt x="1640725" y="2250986"/>
                  </a:lnTo>
                  <a:close/>
                </a:path>
                <a:path w="3836670" h="2459354">
                  <a:moveTo>
                    <a:pt x="1947684" y="2286368"/>
                  </a:moveTo>
                  <a:lnTo>
                    <a:pt x="1947443" y="2286343"/>
                  </a:lnTo>
                  <a:lnTo>
                    <a:pt x="1947684" y="2286368"/>
                  </a:lnTo>
                  <a:close/>
                </a:path>
                <a:path w="3836670" h="2459354">
                  <a:moveTo>
                    <a:pt x="2436241" y="2330412"/>
                  </a:moveTo>
                  <a:lnTo>
                    <a:pt x="2436088" y="2330399"/>
                  </a:lnTo>
                  <a:lnTo>
                    <a:pt x="2436241" y="2330412"/>
                  </a:lnTo>
                  <a:close/>
                </a:path>
                <a:path w="3836670" h="2459354">
                  <a:moveTo>
                    <a:pt x="2470543" y="55118"/>
                  </a:moveTo>
                  <a:lnTo>
                    <a:pt x="2434399" y="37846"/>
                  </a:lnTo>
                  <a:lnTo>
                    <a:pt x="2355227" y="0"/>
                  </a:lnTo>
                  <a:lnTo>
                    <a:pt x="2355939" y="38214"/>
                  </a:lnTo>
                  <a:lnTo>
                    <a:pt x="2239657" y="44450"/>
                  </a:lnTo>
                  <a:lnTo>
                    <a:pt x="2124849" y="54610"/>
                  </a:lnTo>
                  <a:lnTo>
                    <a:pt x="2010676" y="68834"/>
                  </a:lnTo>
                  <a:lnTo>
                    <a:pt x="1897392" y="86614"/>
                  </a:lnTo>
                  <a:lnTo>
                    <a:pt x="1785251" y="108077"/>
                  </a:lnTo>
                  <a:lnTo>
                    <a:pt x="1674507" y="132969"/>
                  </a:lnTo>
                  <a:lnTo>
                    <a:pt x="1565287" y="161302"/>
                  </a:lnTo>
                  <a:lnTo>
                    <a:pt x="1457972" y="192786"/>
                  </a:lnTo>
                  <a:lnTo>
                    <a:pt x="1352562" y="227203"/>
                  </a:lnTo>
                  <a:lnTo>
                    <a:pt x="1249565" y="264795"/>
                  </a:lnTo>
                  <a:lnTo>
                    <a:pt x="1148854" y="305054"/>
                  </a:lnTo>
                  <a:lnTo>
                    <a:pt x="1050937" y="347980"/>
                  </a:lnTo>
                  <a:lnTo>
                    <a:pt x="955941" y="393446"/>
                  </a:lnTo>
                  <a:lnTo>
                    <a:pt x="863993" y="441325"/>
                  </a:lnTo>
                  <a:lnTo>
                    <a:pt x="775474" y="491490"/>
                  </a:lnTo>
                  <a:lnTo>
                    <a:pt x="690511" y="543941"/>
                  </a:lnTo>
                  <a:lnTo>
                    <a:pt x="609358" y="598297"/>
                  </a:lnTo>
                  <a:lnTo>
                    <a:pt x="532269" y="654558"/>
                  </a:lnTo>
                  <a:lnTo>
                    <a:pt x="459244" y="712724"/>
                  </a:lnTo>
                  <a:lnTo>
                    <a:pt x="390893" y="772414"/>
                  </a:lnTo>
                  <a:lnTo>
                    <a:pt x="327152" y="833755"/>
                  </a:lnTo>
                  <a:lnTo>
                    <a:pt x="268452" y="896366"/>
                  </a:lnTo>
                  <a:lnTo>
                    <a:pt x="214782" y="960374"/>
                  </a:lnTo>
                  <a:lnTo>
                    <a:pt x="166547" y="1025525"/>
                  </a:lnTo>
                  <a:lnTo>
                    <a:pt x="123837" y="1091692"/>
                  </a:lnTo>
                  <a:lnTo>
                    <a:pt x="87134" y="1158748"/>
                  </a:lnTo>
                  <a:lnTo>
                    <a:pt x="56438" y="1226820"/>
                  </a:lnTo>
                  <a:lnTo>
                    <a:pt x="32169" y="1295527"/>
                  </a:lnTo>
                  <a:lnTo>
                    <a:pt x="14478" y="1364742"/>
                  </a:lnTo>
                  <a:lnTo>
                    <a:pt x="3632" y="1434338"/>
                  </a:lnTo>
                  <a:lnTo>
                    <a:pt x="0" y="1503807"/>
                  </a:lnTo>
                  <a:lnTo>
                    <a:pt x="38112" y="1504696"/>
                  </a:lnTo>
                  <a:lnTo>
                    <a:pt x="38925" y="1471803"/>
                  </a:lnTo>
                  <a:lnTo>
                    <a:pt x="38925" y="1471561"/>
                  </a:lnTo>
                  <a:lnTo>
                    <a:pt x="38938" y="1471333"/>
                  </a:lnTo>
                  <a:lnTo>
                    <a:pt x="38989" y="1470787"/>
                  </a:lnTo>
                  <a:lnTo>
                    <a:pt x="41503" y="1438783"/>
                  </a:lnTo>
                  <a:lnTo>
                    <a:pt x="41541" y="1438224"/>
                  </a:lnTo>
                  <a:lnTo>
                    <a:pt x="41592" y="1437894"/>
                  </a:lnTo>
                  <a:lnTo>
                    <a:pt x="45821" y="1405763"/>
                  </a:lnTo>
                  <a:lnTo>
                    <a:pt x="45859" y="1405458"/>
                  </a:lnTo>
                  <a:lnTo>
                    <a:pt x="45885" y="1405305"/>
                  </a:lnTo>
                  <a:lnTo>
                    <a:pt x="45961" y="1404874"/>
                  </a:lnTo>
                  <a:lnTo>
                    <a:pt x="51739" y="1372870"/>
                  </a:lnTo>
                  <a:lnTo>
                    <a:pt x="51803" y="1372539"/>
                  </a:lnTo>
                  <a:lnTo>
                    <a:pt x="51727" y="1372870"/>
                  </a:lnTo>
                  <a:lnTo>
                    <a:pt x="51904" y="1371981"/>
                  </a:lnTo>
                  <a:lnTo>
                    <a:pt x="51803" y="1372539"/>
                  </a:lnTo>
                  <a:lnTo>
                    <a:pt x="51930" y="1371981"/>
                  </a:lnTo>
                  <a:lnTo>
                    <a:pt x="59321" y="1339977"/>
                  </a:lnTo>
                  <a:lnTo>
                    <a:pt x="59372" y="1339761"/>
                  </a:lnTo>
                  <a:lnTo>
                    <a:pt x="59563" y="1339088"/>
                  </a:lnTo>
                  <a:lnTo>
                    <a:pt x="68745" y="1306195"/>
                  </a:lnTo>
                  <a:lnTo>
                    <a:pt x="68503" y="1307084"/>
                  </a:lnTo>
                  <a:lnTo>
                    <a:pt x="68783" y="1306195"/>
                  </a:lnTo>
                  <a:lnTo>
                    <a:pt x="79298" y="1274191"/>
                  </a:lnTo>
                  <a:lnTo>
                    <a:pt x="79451" y="1273708"/>
                  </a:lnTo>
                  <a:lnTo>
                    <a:pt x="91643" y="1241425"/>
                  </a:lnTo>
                  <a:lnTo>
                    <a:pt x="91770" y="1241107"/>
                  </a:lnTo>
                  <a:lnTo>
                    <a:pt x="91630" y="1241425"/>
                  </a:lnTo>
                  <a:lnTo>
                    <a:pt x="91935" y="1240663"/>
                  </a:lnTo>
                  <a:lnTo>
                    <a:pt x="91770" y="1241107"/>
                  </a:lnTo>
                  <a:lnTo>
                    <a:pt x="91948" y="1240663"/>
                  </a:lnTo>
                  <a:lnTo>
                    <a:pt x="105638" y="1208786"/>
                  </a:lnTo>
                  <a:lnTo>
                    <a:pt x="105752" y="1208506"/>
                  </a:lnTo>
                  <a:lnTo>
                    <a:pt x="105829" y="1208341"/>
                  </a:lnTo>
                  <a:lnTo>
                    <a:pt x="156298" y="1111758"/>
                  </a:lnTo>
                  <a:lnTo>
                    <a:pt x="197573" y="1047750"/>
                  </a:lnTo>
                  <a:lnTo>
                    <a:pt x="244411" y="984377"/>
                  </a:lnTo>
                  <a:lnTo>
                    <a:pt x="296659" y="922020"/>
                  </a:lnTo>
                  <a:lnTo>
                    <a:pt x="297053" y="921550"/>
                  </a:lnTo>
                  <a:lnTo>
                    <a:pt x="297332" y="921258"/>
                  </a:lnTo>
                  <a:lnTo>
                    <a:pt x="354025" y="860806"/>
                  </a:lnTo>
                  <a:lnTo>
                    <a:pt x="354622" y="860171"/>
                  </a:lnTo>
                  <a:lnTo>
                    <a:pt x="353936" y="860806"/>
                  </a:lnTo>
                  <a:lnTo>
                    <a:pt x="416458" y="800735"/>
                  </a:lnTo>
                  <a:lnTo>
                    <a:pt x="416991" y="800227"/>
                  </a:lnTo>
                  <a:lnTo>
                    <a:pt x="416306" y="800735"/>
                  </a:lnTo>
                  <a:lnTo>
                    <a:pt x="483425" y="742188"/>
                  </a:lnTo>
                  <a:lnTo>
                    <a:pt x="555002" y="685165"/>
                  </a:lnTo>
                  <a:lnTo>
                    <a:pt x="631456" y="629285"/>
                  </a:lnTo>
                  <a:lnTo>
                    <a:pt x="630948" y="629793"/>
                  </a:lnTo>
                  <a:lnTo>
                    <a:pt x="631698" y="629285"/>
                  </a:lnTo>
                  <a:lnTo>
                    <a:pt x="710895" y="576199"/>
                  </a:lnTo>
                  <a:lnTo>
                    <a:pt x="711466" y="575818"/>
                  </a:lnTo>
                  <a:lnTo>
                    <a:pt x="794537" y="524510"/>
                  </a:lnTo>
                  <a:lnTo>
                    <a:pt x="794740" y="524395"/>
                  </a:lnTo>
                  <a:lnTo>
                    <a:pt x="795185" y="524129"/>
                  </a:lnTo>
                  <a:lnTo>
                    <a:pt x="881951" y="474980"/>
                  </a:lnTo>
                  <a:lnTo>
                    <a:pt x="882408" y="474726"/>
                  </a:lnTo>
                  <a:lnTo>
                    <a:pt x="973213" y="427355"/>
                  </a:lnTo>
                  <a:lnTo>
                    <a:pt x="972705" y="427736"/>
                  </a:lnTo>
                  <a:lnTo>
                    <a:pt x="973493" y="427355"/>
                  </a:lnTo>
                  <a:lnTo>
                    <a:pt x="1066660" y="382651"/>
                  </a:lnTo>
                  <a:lnTo>
                    <a:pt x="1067193" y="382397"/>
                  </a:lnTo>
                  <a:lnTo>
                    <a:pt x="1066558" y="382651"/>
                  </a:lnTo>
                  <a:lnTo>
                    <a:pt x="1163840" y="339979"/>
                  </a:lnTo>
                  <a:lnTo>
                    <a:pt x="1163332" y="340233"/>
                  </a:lnTo>
                  <a:lnTo>
                    <a:pt x="1163967" y="339979"/>
                  </a:lnTo>
                  <a:lnTo>
                    <a:pt x="1263408" y="300228"/>
                  </a:lnTo>
                  <a:lnTo>
                    <a:pt x="1262900" y="300482"/>
                  </a:lnTo>
                  <a:lnTo>
                    <a:pt x="1263586" y="300228"/>
                  </a:lnTo>
                  <a:lnTo>
                    <a:pt x="1365389" y="263144"/>
                  </a:lnTo>
                  <a:lnTo>
                    <a:pt x="1364754" y="263398"/>
                  </a:lnTo>
                  <a:lnTo>
                    <a:pt x="1365529" y="263144"/>
                  </a:lnTo>
                  <a:lnTo>
                    <a:pt x="1469136" y="229235"/>
                  </a:lnTo>
                  <a:lnTo>
                    <a:pt x="1469529" y="229108"/>
                  </a:lnTo>
                  <a:lnTo>
                    <a:pt x="1469021" y="229235"/>
                  </a:lnTo>
                  <a:lnTo>
                    <a:pt x="1575257" y="197993"/>
                  </a:lnTo>
                  <a:lnTo>
                    <a:pt x="1575701" y="197878"/>
                  </a:lnTo>
                  <a:lnTo>
                    <a:pt x="1575193" y="197993"/>
                  </a:lnTo>
                  <a:lnTo>
                    <a:pt x="1683283" y="170065"/>
                  </a:lnTo>
                  <a:lnTo>
                    <a:pt x="1683778" y="169926"/>
                  </a:lnTo>
                  <a:lnTo>
                    <a:pt x="1792808" y="145427"/>
                  </a:lnTo>
                  <a:lnTo>
                    <a:pt x="1793011" y="145376"/>
                  </a:lnTo>
                  <a:lnTo>
                    <a:pt x="1904250" y="124079"/>
                  </a:lnTo>
                  <a:lnTo>
                    <a:pt x="1903742" y="124206"/>
                  </a:lnTo>
                  <a:lnTo>
                    <a:pt x="1904542" y="124079"/>
                  </a:lnTo>
                  <a:lnTo>
                    <a:pt x="2016264" y="106553"/>
                  </a:lnTo>
                  <a:lnTo>
                    <a:pt x="2015629" y="106553"/>
                  </a:lnTo>
                  <a:lnTo>
                    <a:pt x="2129167" y="92456"/>
                  </a:lnTo>
                  <a:lnTo>
                    <a:pt x="2128532" y="92583"/>
                  </a:lnTo>
                  <a:lnTo>
                    <a:pt x="2129955" y="92456"/>
                  </a:lnTo>
                  <a:lnTo>
                    <a:pt x="2242705" y="82423"/>
                  </a:lnTo>
                  <a:lnTo>
                    <a:pt x="2242070" y="82423"/>
                  </a:lnTo>
                  <a:lnTo>
                    <a:pt x="2356662" y="76200"/>
                  </a:lnTo>
                  <a:lnTo>
                    <a:pt x="2356777" y="82423"/>
                  </a:lnTo>
                  <a:lnTo>
                    <a:pt x="2357386" y="114300"/>
                  </a:lnTo>
                  <a:lnTo>
                    <a:pt x="2430234" y="76200"/>
                  </a:lnTo>
                  <a:lnTo>
                    <a:pt x="2470543" y="55118"/>
                  </a:lnTo>
                  <a:close/>
                </a:path>
                <a:path w="3836670" h="2459354">
                  <a:moveTo>
                    <a:pt x="3798773" y="2421344"/>
                  </a:moveTo>
                  <a:lnTo>
                    <a:pt x="3741051" y="2421344"/>
                  </a:lnTo>
                  <a:lnTo>
                    <a:pt x="3722039" y="2421344"/>
                  </a:lnTo>
                  <a:lnTo>
                    <a:pt x="3721874" y="2459342"/>
                  </a:lnTo>
                  <a:lnTo>
                    <a:pt x="3798773" y="2421344"/>
                  </a:lnTo>
                  <a:close/>
                </a:path>
                <a:path w="3836670" h="2459354">
                  <a:moveTo>
                    <a:pt x="3836428" y="2402738"/>
                  </a:moveTo>
                  <a:lnTo>
                    <a:pt x="3722382" y="2345042"/>
                  </a:lnTo>
                  <a:lnTo>
                    <a:pt x="3722205" y="2383155"/>
                  </a:lnTo>
                  <a:lnTo>
                    <a:pt x="3657612" y="2382837"/>
                  </a:lnTo>
                  <a:lnTo>
                    <a:pt x="3479304" y="2380170"/>
                  </a:lnTo>
                  <a:lnTo>
                    <a:pt x="3302139" y="2375801"/>
                  </a:lnTo>
                  <a:lnTo>
                    <a:pt x="3301885" y="2375801"/>
                  </a:lnTo>
                  <a:lnTo>
                    <a:pt x="3301631" y="2375789"/>
                  </a:lnTo>
                  <a:lnTo>
                    <a:pt x="3125470" y="2369807"/>
                  </a:lnTo>
                  <a:lnTo>
                    <a:pt x="3125228" y="2369807"/>
                  </a:lnTo>
                  <a:lnTo>
                    <a:pt x="3125101" y="2369794"/>
                  </a:lnTo>
                  <a:lnTo>
                    <a:pt x="2950133" y="2362200"/>
                  </a:lnTo>
                  <a:lnTo>
                    <a:pt x="2949905" y="2362200"/>
                  </a:lnTo>
                  <a:lnTo>
                    <a:pt x="2776359" y="2353056"/>
                  </a:lnTo>
                  <a:lnTo>
                    <a:pt x="2776613" y="2353056"/>
                  </a:lnTo>
                  <a:lnTo>
                    <a:pt x="2605240" y="2342400"/>
                  </a:lnTo>
                  <a:lnTo>
                    <a:pt x="2605036" y="2342388"/>
                  </a:lnTo>
                  <a:lnTo>
                    <a:pt x="2435999" y="2330399"/>
                  </a:lnTo>
                  <a:lnTo>
                    <a:pt x="2270163" y="2317000"/>
                  </a:lnTo>
                  <a:lnTo>
                    <a:pt x="2270010" y="2316988"/>
                  </a:lnTo>
                  <a:lnTo>
                    <a:pt x="2107209" y="2302345"/>
                  </a:lnTo>
                  <a:lnTo>
                    <a:pt x="2107069" y="2302345"/>
                  </a:lnTo>
                  <a:lnTo>
                    <a:pt x="1947430" y="2286343"/>
                  </a:lnTo>
                  <a:lnTo>
                    <a:pt x="1792211" y="2269248"/>
                  </a:lnTo>
                  <a:lnTo>
                    <a:pt x="1791982" y="2269223"/>
                  </a:lnTo>
                  <a:lnTo>
                    <a:pt x="1640471" y="2250960"/>
                  </a:lnTo>
                  <a:lnTo>
                    <a:pt x="1493659" y="2231555"/>
                  </a:lnTo>
                  <a:lnTo>
                    <a:pt x="1351927" y="2211235"/>
                  </a:lnTo>
                  <a:lnTo>
                    <a:pt x="1351788" y="2211222"/>
                  </a:lnTo>
                  <a:lnTo>
                    <a:pt x="1215707" y="2189988"/>
                  </a:lnTo>
                  <a:lnTo>
                    <a:pt x="1214894" y="2189861"/>
                  </a:lnTo>
                  <a:lnTo>
                    <a:pt x="1215148" y="2189988"/>
                  </a:lnTo>
                  <a:lnTo>
                    <a:pt x="1083830" y="2167636"/>
                  </a:lnTo>
                  <a:lnTo>
                    <a:pt x="1083957" y="2167636"/>
                  </a:lnTo>
                  <a:lnTo>
                    <a:pt x="1021283" y="2156333"/>
                  </a:lnTo>
                  <a:lnTo>
                    <a:pt x="1020584" y="2156206"/>
                  </a:lnTo>
                  <a:lnTo>
                    <a:pt x="1020711" y="2156333"/>
                  </a:lnTo>
                  <a:lnTo>
                    <a:pt x="959523" y="2144649"/>
                  </a:lnTo>
                  <a:lnTo>
                    <a:pt x="958862" y="2144522"/>
                  </a:lnTo>
                  <a:lnTo>
                    <a:pt x="958989" y="2144649"/>
                  </a:lnTo>
                  <a:lnTo>
                    <a:pt x="898537" y="2132838"/>
                  </a:lnTo>
                  <a:lnTo>
                    <a:pt x="898664" y="2132838"/>
                  </a:lnTo>
                  <a:lnTo>
                    <a:pt x="839990" y="2120773"/>
                  </a:lnTo>
                  <a:lnTo>
                    <a:pt x="840117" y="2120773"/>
                  </a:lnTo>
                  <a:lnTo>
                    <a:pt x="783094" y="2108581"/>
                  </a:lnTo>
                  <a:lnTo>
                    <a:pt x="783221" y="2108581"/>
                  </a:lnTo>
                  <a:lnTo>
                    <a:pt x="727849" y="2096135"/>
                  </a:lnTo>
                  <a:lnTo>
                    <a:pt x="727976" y="2096135"/>
                  </a:lnTo>
                  <a:lnTo>
                    <a:pt x="674916" y="2083689"/>
                  </a:lnTo>
                  <a:lnTo>
                    <a:pt x="674382" y="2083562"/>
                  </a:lnTo>
                  <a:lnTo>
                    <a:pt x="674509" y="2083689"/>
                  </a:lnTo>
                  <a:lnTo>
                    <a:pt x="622693" y="2070862"/>
                  </a:lnTo>
                  <a:lnTo>
                    <a:pt x="622947" y="2070862"/>
                  </a:lnTo>
                  <a:lnTo>
                    <a:pt x="573405" y="2058162"/>
                  </a:lnTo>
                  <a:lnTo>
                    <a:pt x="572909" y="2058035"/>
                  </a:lnTo>
                  <a:lnTo>
                    <a:pt x="573163" y="2058162"/>
                  </a:lnTo>
                  <a:lnTo>
                    <a:pt x="525360" y="2045208"/>
                  </a:lnTo>
                  <a:lnTo>
                    <a:pt x="524903" y="2045081"/>
                  </a:lnTo>
                  <a:lnTo>
                    <a:pt x="525284" y="2045208"/>
                  </a:lnTo>
                  <a:lnTo>
                    <a:pt x="479488" y="2032000"/>
                  </a:lnTo>
                  <a:lnTo>
                    <a:pt x="479056" y="2031873"/>
                  </a:lnTo>
                  <a:lnTo>
                    <a:pt x="479310" y="2032000"/>
                  </a:lnTo>
                  <a:lnTo>
                    <a:pt x="435508" y="2018792"/>
                  </a:lnTo>
                  <a:lnTo>
                    <a:pt x="435089" y="2018665"/>
                  </a:lnTo>
                  <a:lnTo>
                    <a:pt x="435356" y="2018792"/>
                  </a:lnTo>
                  <a:lnTo>
                    <a:pt x="393458" y="2005457"/>
                  </a:lnTo>
                  <a:lnTo>
                    <a:pt x="353580" y="1991868"/>
                  </a:lnTo>
                  <a:lnTo>
                    <a:pt x="353212" y="1991741"/>
                  </a:lnTo>
                  <a:lnTo>
                    <a:pt x="315455" y="1978152"/>
                  </a:lnTo>
                  <a:lnTo>
                    <a:pt x="279933" y="1964563"/>
                  </a:lnTo>
                  <a:lnTo>
                    <a:pt x="280339" y="1964690"/>
                  </a:lnTo>
                  <a:lnTo>
                    <a:pt x="280022" y="1964563"/>
                  </a:lnTo>
                  <a:lnTo>
                    <a:pt x="246532" y="1950847"/>
                  </a:lnTo>
                  <a:lnTo>
                    <a:pt x="247015" y="1950974"/>
                  </a:lnTo>
                  <a:lnTo>
                    <a:pt x="246722" y="1950847"/>
                  </a:lnTo>
                  <a:lnTo>
                    <a:pt x="216052" y="1937258"/>
                  </a:lnTo>
                  <a:lnTo>
                    <a:pt x="215709" y="1937118"/>
                  </a:lnTo>
                  <a:lnTo>
                    <a:pt x="215557" y="1937042"/>
                  </a:lnTo>
                  <a:lnTo>
                    <a:pt x="186778" y="1923161"/>
                  </a:lnTo>
                  <a:lnTo>
                    <a:pt x="187337" y="1923415"/>
                  </a:lnTo>
                  <a:lnTo>
                    <a:pt x="186842" y="1923161"/>
                  </a:lnTo>
                  <a:lnTo>
                    <a:pt x="160388" y="1909318"/>
                  </a:lnTo>
                  <a:lnTo>
                    <a:pt x="161124" y="1909699"/>
                  </a:lnTo>
                  <a:lnTo>
                    <a:pt x="160464" y="1909318"/>
                  </a:lnTo>
                  <a:lnTo>
                    <a:pt x="136550" y="1895475"/>
                  </a:lnTo>
                  <a:lnTo>
                    <a:pt x="137287" y="1895856"/>
                  </a:lnTo>
                  <a:lnTo>
                    <a:pt x="136690" y="1895475"/>
                  </a:lnTo>
                  <a:lnTo>
                    <a:pt x="116078" y="1882267"/>
                  </a:lnTo>
                  <a:lnTo>
                    <a:pt x="115443" y="1881860"/>
                  </a:lnTo>
                  <a:lnTo>
                    <a:pt x="115138" y="1881632"/>
                  </a:lnTo>
                  <a:lnTo>
                    <a:pt x="97332" y="1868678"/>
                  </a:lnTo>
                  <a:lnTo>
                    <a:pt x="96812" y="1868309"/>
                  </a:lnTo>
                  <a:lnTo>
                    <a:pt x="96354" y="1867916"/>
                  </a:lnTo>
                  <a:lnTo>
                    <a:pt x="81241" y="1855216"/>
                  </a:lnTo>
                  <a:lnTo>
                    <a:pt x="80683" y="1854758"/>
                  </a:lnTo>
                  <a:lnTo>
                    <a:pt x="80124" y="1854200"/>
                  </a:lnTo>
                  <a:lnTo>
                    <a:pt x="67830" y="1842135"/>
                  </a:lnTo>
                  <a:lnTo>
                    <a:pt x="67043" y="1841373"/>
                  </a:lnTo>
                  <a:lnTo>
                    <a:pt x="66522" y="1840738"/>
                  </a:lnTo>
                  <a:lnTo>
                    <a:pt x="57073" y="1829435"/>
                  </a:lnTo>
                  <a:lnTo>
                    <a:pt x="56172" y="1828368"/>
                  </a:lnTo>
                  <a:lnTo>
                    <a:pt x="55702" y="1827657"/>
                  </a:lnTo>
                  <a:lnTo>
                    <a:pt x="48856" y="1817255"/>
                  </a:lnTo>
                  <a:lnTo>
                    <a:pt x="48158" y="1816188"/>
                  </a:lnTo>
                  <a:lnTo>
                    <a:pt x="47574" y="1814957"/>
                  </a:lnTo>
                  <a:lnTo>
                    <a:pt x="43243" y="1805825"/>
                  </a:lnTo>
                  <a:lnTo>
                    <a:pt x="42443" y="1804136"/>
                  </a:lnTo>
                  <a:lnTo>
                    <a:pt x="42062" y="1802765"/>
                  </a:lnTo>
                  <a:lnTo>
                    <a:pt x="39751" y="1794510"/>
                  </a:lnTo>
                  <a:lnTo>
                    <a:pt x="39268" y="1792795"/>
                  </a:lnTo>
                  <a:lnTo>
                    <a:pt x="39116" y="1791208"/>
                  </a:lnTo>
                  <a:lnTo>
                    <a:pt x="38023" y="1779905"/>
                  </a:lnTo>
                  <a:lnTo>
                    <a:pt x="101" y="1783715"/>
                  </a:lnTo>
                  <a:lnTo>
                    <a:pt x="1701" y="1799971"/>
                  </a:lnTo>
                  <a:lnTo>
                    <a:pt x="6680" y="1817624"/>
                  </a:lnTo>
                  <a:lnTo>
                    <a:pt x="25654" y="1851279"/>
                  </a:lnTo>
                  <a:lnTo>
                    <a:pt x="55041" y="1883029"/>
                  </a:lnTo>
                  <a:lnTo>
                    <a:pt x="94005" y="1913382"/>
                  </a:lnTo>
                  <a:lnTo>
                    <a:pt x="142354" y="1942846"/>
                  </a:lnTo>
                  <a:lnTo>
                    <a:pt x="199745" y="1971675"/>
                  </a:lnTo>
                  <a:lnTo>
                    <a:pt x="266052" y="1999996"/>
                  </a:lnTo>
                  <a:lnTo>
                    <a:pt x="302361" y="2013966"/>
                  </a:lnTo>
                  <a:lnTo>
                    <a:pt x="340817" y="2027809"/>
                  </a:lnTo>
                  <a:lnTo>
                    <a:pt x="381355" y="2041525"/>
                  </a:lnTo>
                  <a:lnTo>
                    <a:pt x="423951" y="2055114"/>
                  </a:lnTo>
                  <a:lnTo>
                    <a:pt x="468388" y="2068449"/>
                  </a:lnTo>
                  <a:lnTo>
                    <a:pt x="514870" y="2081784"/>
                  </a:lnTo>
                  <a:lnTo>
                    <a:pt x="563257" y="2094992"/>
                  </a:lnTo>
                  <a:lnTo>
                    <a:pt x="665492" y="2120646"/>
                  </a:lnTo>
                  <a:lnTo>
                    <a:pt x="774966" y="2145792"/>
                  </a:lnTo>
                  <a:lnTo>
                    <a:pt x="891171" y="2170176"/>
                  </a:lnTo>
                  <a:lnTo>
                    <a:pt x="951623" y="2181987"/>
                  </a:lnTo>
                  <a:lnTo>
                    <a:pt x="1077353" y="2205202"/>
                  </a:lnTo>
                  <a:lnTo>
                    <a:pt x="1208925" y="2227529"/>
                  </a:lnTo>
                  <a:lnTo>
                    <a:pt x="1346085" y="2248890"/>
                  </a:lnTo>
                  <a:lnTo>
                    <a:pt x="1488579" y="2269312"/>
                  </a:lnTo>
                  <a:lnTo>
                    <a:pt x="1635772" y="2288768"/>
                  </a:lnTo>
                  <a:lnTo>
                    <a:pt x="1787664" y="2307082"/>
                  </a:lnTo>
                  <a:lnTo>
                    <a:pt x="1877745" y="2317000"/>
                  </a:lnTo>
                  <a:lnTo>
                    <a:pt x="2005114" y="2330412"/>
                  </a:lnTo>
                  <a:lnTo>
                    <a:pt x="2103513" y="2340267"/>
                  </a:lnTo>
                  <a:lnTo>
                    <a:pt x="2356459" y="2362200"/>
                  </a:lnTo>
                  <a:lnTo>
                    <a:pt x="2602623" y="2380411"/>
                  </a:lnTo>
                  <a:lnTo>
                    <a:pt x="2948190" y="2400249"/>
                  </a:lnTo>
                  <a:lnTo>
                    <a:pt x="3300615" y="2413876"/>
                  </a:lnTo>
                  <a:lnTo>
                    <a:pt x="3657358" y="2420937"/>
                  </a:lnTo>
                  <a:lnTo>
                    <a:pt x="3722039" y="2421255"/>
                  </a:lnTo>
                  <a:lnTo>
                    <a:pt x="3741051" y="2421344"/>
                  </a:lnTo>
                  <a:lnTo>
                    <a:pt x="3798951" y="2421255"/>
                  </a:lnTo>
                  <a:lnTo>
                    <a:pt x="3836428" y="2402738"/>
                  </a:lnTo>
                  <a:close/>
                </a:path>
              </a:pathLst>
            </a:custGeom>
            <a:solidFill>
              <a:srgbClr val="ED7660"/>
            </a:solidFill>
          </p:spPr>
          <p:txBody>
            <a:bodyPr wrap="square" lIns="0" tIns="0" rIns="0" bIns="0" rtlCol="0"/>
            <a:lstStyle/>
            <a:p>
              <a:endParaRPr/>
            </a:p>
          </p:txBody>
        </p:sp>
        <p:sp>
          <p:nvSpPr>
            <p:cNvPr id="10" name="object 10"/>
            <p:cNvSpPr/>
            <p:nvPr/>
          </p:nvSpPr>
          <p:spPr>
            <a:xfrm>
              <a:off x="7160386" y="330708"/>
              <a:ext cx="1721485" cy="671830"/>
            </a:xfrm>
            <a:custGeom>
              <a:avLst/>
              <a:gdLst/>
              <a:ahLst/>
              <a:cxnLst/>
              <a:rect l="l" t="t" r="r" b="b"/>
              <a:pathLst>
                <a:path w="1721484" h="671830">
                  <a:moveTo>
                    <a:pt x="0" y="554609"/>
                  </a:moveTo>
                  <a:lnTo>
                    <a:pt x="51943" y="671449"/>
                  </a:lnTo>
                  <a:lnTo>
                    <a:pt x="104615" y="576961"/>
                  </a:lnTo>
                  <a:lnTo>
                    <a:pt x="75311" y="576961"/>
                  </a:lnTo>
                  <a:lnTo>
                    <a:pt x="37211" y="575564"/>
                  </a:lnTo>
                  <a:lnTo>
                    <a:pt x="37928" y="556338"/>
                  </a:lnTo>
                  <a:lnTo>
                    <a:pt x="0" y="554609"/>
                  </a:lnTo>
                  <a:close/>
                </a:path>
                <a:path w="1721484" h="671830">
                  <a:moveTo>
                    <a:pt x="37928" y="556338"/>
                  </a:moveTo>
                  <a:lnTo>
                    <a:pt x="37211" y="575564"/>
                  </a:lnTo>
                  <a:lnTo>
                    <a:pt x="75311" y="576961"/>
                  </a:lnTo>
                  <a:lnTo>
                    <a:pt x="76010" y="558075"/>
                  </a:lnTo>
                  <a:lnTo>
                    <a:pt x="37928" y="556338"/>
                  </a:lnTo>
                  <a:close/>
                </a:path>
                <a:path w="1721484" h="671830">
                  <a:moveTo>
                    <a:pt x="76010" y="558075"/>
                  </a:moveTo>
                  <a:lnTo>
                    <a:pt x="75311" y="576961"/>
                  </a:lnTo>
                  <a:lnTo>
                    <a:pt x="104615" y="576961"/>
                  </a:lnTo>
                  <a:lnTo>
                    <a:pt x="114173" y="559816"/>
                  </a:lnTo>
                  <a:lnTo>
                    <a:pt x="76010" y="558075"/>
                  </a:lnTo>
                  <a:close/>
                </a:path>
                <a:path w="1721484" h="671830">
                  <a:moveTo>
                    <a:pt x="1721104" y="0"/>
                  </a:moveTo>
                  <a:lnTo>
                    <a:pt x="1565148" y="1905"/>
                  </a:lnTo>
                  <a:lnTo>
                    <a:pt x="1410335" y="7366"/>
                  </a:lnTo>
                  <a:lnTo>
                    <a:pt x="1257935" y="16128"/>
                  </a:lnTo>
                  <a:lnTo>
                    <a:pt x="1109218" y="28067"/>
                  </a:lnTo>
                  <a:lnTo>
                    <a:pt x="965327" y="42926"/>
                  </a:lnTo>
                  <a:lnTo>
                    <a:pt x="895604" y="51308"/>
                  </a:lnTo>
                  <a:lnTo>
                    <a:pt x="827532" y="60325"/>
                  </a:lnTo>
                  <a:lnTo>
                    <a:pt x="761238" y="69977"/>
                  </a:lnTo>
                  <a:lnTo>
                    <a:pt x="696976" y="80264"/>
                  </a:lnTo>
                  <a:lnTo>
                    <a:pt x="634746" y="90932"/>
                  </a:lnTo>
                  <a:lnTo>
                    <a:pt x="574802" y="102235"/>
                  </a:lnTo>
                  <a:lnTo>
                    <a:pt x="517398" y="114046"/>
                  </a:lnTo>
                  <a:lnTo>
                    <a:pt x="462407" y="126238"/>
                  </a:lnTo>
                  <a:lnTo>
                    <a:pt x="410210" y="138938"/>
                  </a:lnTo>
                  <a:lnTo>
                    <a:pt x="360807" y="151892"/>
                  </a:lnTo>
                  <a:lnTo>
                    <a:pt x="314452" y="165354"/>
                  </a:lnTo>
                  <a:lnTo>
                    <a:pt x="271145" y="179197"/>
                  </a:lnTo>
                  <a:lnTo>
                    <a:pt x="231140" y="193421"/>
                  </a:lnTo>
                  <a:lnTo>
                    <a:pt x="194564" y="207899"/>
                  </a:lnTo>
                  <a:lnTo>
                    <a:pt x="131953" y="237871"/>
                  </a:lnTo>
                  <a:lnTo>
                    <a:pt x="84201" y="269621"/>
                  </a:lnTo>
                  <a:lnTo>
                    <a:pt x="52197" y="304673"/>
                  </a:lnTo>
                  <a:lnTo>
                    <a:pt x="40005" y="343662"/>
                  </a:lnTo>
                  <a:lnTo>
                    <a:pt x="39875" y="406146"/>
                  </a:lnTo>
                  <a:lnTo>
                    <a:pt x="39624" y="435737"/>
                  </a:lnTo>
                  <a:lnTo>
                    <a:pt x="39489" y="465201"/>
                  </a:lnTo>
                  <a:lnTo>
                    <a:pt x="38735" y="519811"/>
                  </a:lnTo>
                  <a:lnTo>
                    <a:pt x="38354" y="545338"/>
                  </a:lnTo>
                  <a:lnTo>
                    <a:pt x="38311" y="546100"/>
                  </a:lnTo>
                  <a:lnTo>
                    <a:pt x="37928" y="556338"/>
                  </a:lnTo>
                  <a:lnTo>
                    <a:pt x="76010" y="558075"/>
                  </a:lnTo>
                  <a:lnTo>
                    <a:pt x="77216" y="493395"/>
                  </a:lnTo>
                  <a:lnTo>
                    <a:pt x="77726" y="435737"/>
                  </a:lnTo>
                  <a:lnTo>
                    <a:pt x="77978" y="406146"/>
                  </a:lnTo>
                  <a:lnTo>
                    <a:pt x="78098" y="348107"/>
                  </a:lnTo>
                  <a:lnTo>
                    <a:pt x="77851" y="348107"/>
                  </a:lnTo>
                  <a:lnTo>
                    <a:pt x="78105" y="345186"/>
                  </a:lnTo>
                  <a:lnTo>
                    <a:pt x="78313" y="345186"/>
                  </a:lnTo>
                  <a:lnTo>
                    <a:pt x="79459" y="337947"/>
                  </a:lnTo>
                  <a:lnTo>
                    <a:pt x="78740" y="337947"/>
                  </a:lnTo>
                  <a:lnTo>
                    <a:pt x="80264" y="332867"/>
                  </a:lnTo>
                  <a:lnTo>
                    <a:pt x="81110" y="332867"/>
                  </a:lnTo>
                  <a:lnTo>
                    <a:pt x="84192" y="326263"/>
                  </a:lnTo>
                  <a:lnTo>
                    <a:pt x="83693" y="326263"/>
                  </a:lnTo>
                  <a:lnTo>
                    <a:pt x="85852" y="322707"/>
                  </a:lnTo>
                  <a:lnTo>
                    <a:pt x="86442" y="322707"/>
                  </a:lnTo>
                  <a:lnTo>
                    <a:pt x="93707" y="313309"/>
                  </a:lnTo>
                  <a:lnTo>
                    <a:pt x="93345" y="313309"/>
                  </a:lnTo>
                  <a:lnTo>
                    <a:pt x="95377" y="311150"/>
                  </a:lnTo>
                  <a:lnTo>
                    <a:pt x="95649" y="311150"/>
                  </a:lnTo>
                  <a:lnTo>
                    <a:pt x="107847" y="299720"/>
                  </a:lnTo>
                  <a:lnTo>
                    <a:pt x="107696" y="299720"/>
                  </a:lnTo>
                  <a:lnTo>
                    <a:pt x="109474" y="298196"/>
                  </a:lnTo>
                  <a:lnTo>
                    <a:pt x="109762" y="298196"/>
                  </a:lnTo>
                  <a:lnTo>
                    <a:pt x="126810" y="285623"/>
                  </a:lnTo>
                  <a:lnTo>
                    <a:pt x="128016" y="284734"/>
                  </a:lnTo>
                  <a:lnTo>
                    <a:pt x="128204" y="284734"/>
                  </a:lnTo>
                  <a:lnTo>
                    <a:pt x="150087" y="271399"/>
                  </a:lnTo>
                  <a:lnTo>
                    <a:pt x="151130" y="270764"/>
                  </a:lnTo>
                  <a:lnTo>
                    <a:pt x="177445" y="257302"/>
                  </a:lnTo>
                  <a:lnTo>
                    <a:pt x="178435" y="256794"/>
                  </a:lnTo>
                  <a:lnTo>
                    <a:pt x="209677" y="242824"/>
                  </a:lnTo>
                  <a:lnTo>
                    <a:pt x="210001" y="242824"/>
                  </a:lnTo>
                  <a:lnTo>
                    <a:pt x="244216" y="229235"/>
                  </a:lnTo>
                  <a:lnTo>
                    <a:pt x="283231" y="215392"/>
                  </a:lnTo>
                  <a:lnTo>
                    <a:pt x="282956" y="215392"/>
                  </a:lnTo>
                  <a:lnTo>
                    <a:pt x="325355" y="201930"/>
                  </a:lnTo>
                  <a:lnTo>
                    <a:pt x="370783" y="188722"/>
                  </a:lnTo>
                  <a:lnTo>
                    <a:pt x="419735" y="175768"/>
                  </a:lnTo>
                  <a:lnTo>
                    <a:pt x="419878" y="175768"/>
                  </a:lnTo>
                  <a:lnTo>
                    <a:pt x="471297" y="163322"/>
                  </a:lnTo>
                  <a:lnTo>
                    <a:pt x="470916" y="163322"/>
                  </a:lnTo>
                  <a:lnTo>
                    <a:pt x="525399" y="151257"/>
                  </a:lnTo>
                  <a:lnTo>
                    <a:pt x="525759" y="151257"/>
                  </a:lnTo>
                  <a:lnTo>
                    <a:pt x="582295" y="139573"/>
                  </a:lnTo>
                  <a:lnTo>
                    <a:pt x="582710" y="139573"/>
                  </a:lnTo>
                  <a:lnTo>
                    <a:pt x="641604" y="128397"/>
                  </a:lnTo>
                  <a:lnTo>
                    <a:pt x="642086" y="128397"/>
                  </a:lnTo>
                  <a:lnTo>
                    <a:pt x="703199" y="117856"/>
                  </a:lnTo>
                  <a:lnTo>
                    <a:pt x="767080" y="107696"/>
                  </a:lnTo>
                  <a:lnTo>
                    <a:pt x="766826" y="107696"/>
                  </a:lnTo>
                  <a:lnTo>
                    <a:pt x="832866" y="98044"/>
                  </a:lnTo>
                  <a:lnTo>
                    <a:pt x="833553" y="98044"/>
                  </a:lnTo>
                  <a:lnTo>
                    <a:pt x="900430" y="89027"/>
                  </a:lnTo>
                  <a:lnTo>
                    <a:pt x="901230" y="89027"/>
                  </a:lnTo>
                  <a:lnTo>
                    <a:pt x="969772" y="80772"/>
                  </a:lnTo>
                  <a:lnTo>
                    <a:pt x="969391" y="80772"/>
                  </a:lnTo>
                  <a:lnTo>
                    <a:pt x="1112901" y="66040"/>
                  </a:lnTo>
                  <a:lnTo>
                    <a:pt x="1112520" y="66040"/>
                  </a:lnTo>
                  <a:lnTo>
                    <a:pt x="1260729" y="54102"/>
                  </a:lnTo>
                  <a:lnTo>
                    <a:pt x="1260348" y="54102"/>
                  </a:lnTo>
                  <a:lnTo>
                    <a:pt x="1412367" y="45466"/>
                  </a:lnTo>
                  <a:lnTo>
                    <a:pt x="1411986" y="45466"/>
                  </a:lnTo>
                  <a:lnTo>
                    <a:pt x="1566291" y="40005"/>
                  </a:lnTo>
                  <a:lnTo>
                    <a:pt x="1565910" y="40005"/>
                  </a:lnTo>
                  <a:lnTo>
                    <a:pt x="1721485" y="38100"/>
                  </a:lnTo>
                  <a:lnTo>
                    <a:pt x="1721104" y="0"/>
                  </a:lnTo>
                  <a:close/>
                </a:path>
                <a:path w="1721484" h="671830">
                  <a:moveTo>
                    <a:pt x="38354" y="544957"/>
                  </a:moveTo>
                  <a:lnTo>
                    <a:pt x="38339" y="545338"/>
                  </a:lnTo>
                  <a:lnTo>
                    <a:pt x="38354" y="544957"/>
                  </a:lnTo>
                  <a:close/>
                </a:path>
                <a:path w="1721484" h="671830">
                  <a:moveTo>
                    <a:pt x="39497" y="464693"/>
                  </a:moveTo>
                  <a:lnTo>
                    <a:pt x="39493" y="464947"/>
                  </a:lnTo>
                  <a:lnTo>
                    <a:pt x="39497" y="464693"/>
                  </a:lnTo>
                  <a:close/>
                </a:path>
                <a:path w="1721484" h="671830">
                  <a:moveTo>
                    <a:pt x="39878" y="405892"/>
                  </a:moveTo>
                  <a:close/>
                </a:path>
                <a:path w="1721484" h="671830">
                  <a:moveTo>
                    <a:pt x="78105" y="345186"/>
                  </a:moveTo>
                  <a:lnTo>
                    <a:pt x="77851" y="348107"/>
                  </a:lnTo>
                  <a:lnTo>
                    <a:pt x="78102" y="346520"/>
                  </a:lnTo>
                  <a:lnTo>
                    <a:pt x="78105" y="345186"/>
                  </a:lnTo>
                  <a:close/>
                </a:path>
                <a:path w="1721484" h="671830">
                  <a:moveTo>
                    <a:pt x="78102" y="346520"/>
                  </a:moveTo>
                  <a:lnTo>
                    <a:pt x="77851" y="348107"/>
                  </a:lnTo>
                  <a:lnTo>
                    <a:pt x="78098" y="348107"/>
                  </a:lnTo>
                  <a:lnTo>
                    <a:pt x="78102" y="346520"/>
                  </a:lnTo>
                  <a:close/>
                </a:path>
                <a:path w="1721484" h="671830">
                  <a:moveTo>
                    <a:pt x="78313" y="345186"/>
                  </a:moveTo>
                  <a:lnTo>
                    <a:pt x="78105" y="345186"/>
                  </a:lnTo>
                  <a:lnTo>
                    <a:pt x="78102" y="346520"/>
                  </a:lnTo>
                  <a:lnTo>
                    <a:pt x="78313" y="345186"/>
                  </a:lnTo>
                  <a:close/>
                </a:path>
                <a:path w="1721484" h="671830">
                  <a:moveTo>
                    <a:pt x="80264" y="332867"/>
                  </a:moveTo>
                  <a:lnTo>
                    <a:pt x="78740" y="337947"/>
                  </a:lnTo>
                  <a:lnTo>
                    <a:pt x="79829" y="335612"/>
                  </a:lnTo>
                  <a:lnTo>
                    <a:pt x="80264" y="332867"/>
                  </a:lnTo>
                  <a:close/>
                </a:path>
                <a:path w="1721484" h="671830">
                  <a:moveTo>
                    <a:pt x="79829" y="335612"/>
                  </a:moveTo>
                  <a:lnTo>
                    <a:pt x="78740" y="337947"/>
                  </a:lnTo>
                  <a:lnTo>
                    <a:pt x="79459" y="337947"/>
                  </a:lnTo>
                  <a:lnTo>
                    <a:pt x="79829" y="335612"/>
                  </a:lnTo>
                  <a:close/>
                </a:path>
                <a:path w="1721484" h="671830">
                  <a:moveTo>
                    <a:pt x="81110" y="332867"/>
                  </a:moveTo>
                  <a:lnTo>
                    <a:pt x="80264" y="332867"/>
                  </a:lnTo>
                  <a:lnTo>
                    <a:pt x="79829" y="335612"/>
                  </a:lnTo>
                  <a:lnTo>
                    <a:pt x="81110" y="332867"/>
                  </a:lnTo>
                  <a:close/>
                </a:path>
                <a:path w="1721484" h="671830">
                  <a:moveTo>
                    <a:pt x="85852" y="322707"/>
                  </a:moveTo>
                  <a:lnTo>
                    <a:pt x="83693" y="326263"/>
                  </a:lnTo>
                  <a:lnTo>
                    <a:pt x="84953" y="324632"/>
                  </a:lnTo>
                  <a:lnTo>
                    <a:pt x="85852" y="322707"/>
                  </a:lnTo>
                  <a:close/>
                </a:path>
                <a:path w="1721484" h="671830">
                  <a:moveTo>
                    <a:pt x="84953" y="324632"/>
                  </a:moveTo>
                  <a:lnTo>
                    <a:pt x="83693" y="326263"/>
                  </a:lnTo>
                  <a:lnTo>
                    <a:pt x="84192" y="326263"/>
                  </a:lnTo>
                  <a:lnTo>
                    <a:pt x="84953" y="324632"/>
                  </a:lnTo>
                  <a:close/>
                </a:path>
                <a:path w="1721484" h="671830">
                  <a:moveTo>
                    <a:pt x="86442" y="322707"/>
                  </a:moveTo>
                  <a:lnTo>
                    <a:pt x="85852" y="322707"/>
                  </a:lnTo>
                  <a:lnTo>
                    <a:pt x="84953" y="324632"/>
                  </a:lnTo>
                  <a:lnTo>
                    <a:pt x="86442" y="322707"/>
                  </a:lnTo>
                  <a:close/>
                </a:path>
                <a:path w="1721484" h="671830">
                  <a:moveTo>
                    <a:pt x="95377" y="311150"/>
                  </a:moveTo>
                  <a:lnTo>
                    <a:pt x="93345" y="313309"/>
                  </a:lnTo>
                  <a:lnTo>
                    <a:pt x="94661" y="312075"/>
                  </a:lnTo>
                  <a:lnTo>
                    <a:pt x="95377" y="311150"/>
                  </a:lnTo>
                  <a:close/>
                </a:path>
                <a:path w="1721484" h="671830">
                  <a:moveTo>
                    <a:pt x="94661" y="312075"/>
                  </a:moveTo>
                  <a:lnTo>
                    <a:pt x="93345" y="313309"/>
                  </a:lnTo>
                  <a:lnTo>
                    <a:pt x="93707" y="313309"/>
                  </a:lnTo>
                  <a:lnTo>
                    <a:pt x="94661" y="312075"/>
                  </a:lnTo>
                  <a:close/>
                </a:path>
                <a:path w="1721484" h="671830">
                  <a:moveTo>
                    <a:pt x="95649" y="311150"/>
                  </a:moveTo>
                  <a:lnTo>
                    <a:pt x="95377" y="311150"/>
                  </a:lnTo>
                  <a:lnTo>
                    <a:pt x="94661" y="312075"/>
                  </a:lnTo>
                  <a:lnTo>
                    <a:pt x="95649" y="311150"/>
                  </a:lnTo>
                  <a:close/>
                </a:path>
                <a:path w="1721484" h="671830">
                  <a:moveTo>
                    <a:pt x="109474" y="298196"/>
                  </a:moveTo>
                  <a:lnTo>
                    <a:pt x="107696" y="299720"/>
                  </a:lnTo>
                  <a:lnTo>
                    <a:pt x="108407" y="299195"/>
                  </a:lnTo>
                  <a:lnTo>
                    <a:pt x="109474" y="298196"/>
                  </a:lnTo>
                  <a:close/>
                </a:path>
                <a:path w="1721484" h="671830">
                  <a:moveTo>
                    <a:pt x="108407" y="299195"/>
                  </a:moveTo>
                  <a:lnTo>
                    <a:pt x="107696" y="299720"/>
                  </a:lnTo>
                  <a:lnTo>
                    <a:pt x="107847" y="299720"/>
                  </a:lnTo>
                  <a:lnTo>
                    <a:pt x="108407" y="299195"/>
                  </a:lnTo>
                  <a:close/>
                </a:path>
                <a:path w="1721484" h="671830">
                  <a:moveTo>
                    <a:pt x="109762" y="298196"/>
                  </a:moveTo>
                  <a:lnTo>
                    <a:pt x="109474" y="298196"/>
                  </a:lnTo>
                  <a:lnTo>
                    <a:pt x="108407" y="299195"/>
                  </a:lnTo>
                  <a:lnTo>
                    <a:pt x="109762" y="298196"/>
                  </a:lnTo>
                  <a:close/>
                </a:path>
                <a:path w="1721484" h="671830">
                  <a:moveTo>
                    <a:pt x="128016" y="284734"/>
                  </a:moveTo>
                  <a:lnTo>
                    <a:pt x="126746" y="285623"/>
                  </a:lnTo>
                  <a:lnTo>
                    <a:pt x="127117" y="285396"/>
                  </a:lnTo>
                  <a:lnTo>
                    <a:pt x="128016" y="284734"/>
                  </a:lnTo>
                  <a:close/>
                </a:path>
                <a:path w="1721484" h="671830">
                  <a:moveTo>
                    <a:pt x="127117" y="285396"/>
                  </a:moveTo>
                  <a:lnTo>
                    <a:pt x="126746" y="285623"/>
                  </a:lnTo>
                  <a:lnTo>
                    <a:pt x="127117" y="285396"/>
                  </a:lnTo>
                  <a:close/>
                </a:path>
                <a:path w="1721484" h="671830">
                  <a:moveTo>
                    <a:pt x="128204" y="284734"/>
                  </a:moveTo>
                  <a:lnTo>
                    <a:pt x="128016" y="284734"/>
                  </a:lnTo>
                  <a:lnTo>
                    <a:pt x="127117" y="285396"/>
                  </a:lnTo>
                  <a:lnTo>
                    <a:pt x="128204" y="284734"/>
                  </a:lnTo>
                  <a:close/>
                </a:path>
                <a:path w="1721484" h="671830">
                  <a:moveTo>
                    <a:pt x="151130" y="270764"/>
                  </a:moveTo>
                  <a:lnTo>
                    <a:pt x="149987" y="271399"/>
                  </a:lnTo>
                  <a:lnTo>
                    <a:pt x="150627" y="271069"/>
                  </a:lnTo>
                  <a:lnTo>
                    <a:pt x="151130" y="270764"/>
                  </a:lnTo>
                  <a:close/>
                </a:path>
                <a:path w="1721484" h="671830">
                  <a:moveTo>
                    <a:pt x="150627" y="271069"/>
                  </a:moveTo>
                  <a:lnTo>
                    <a:pt x="149987" y="271399"/>
                  </a:lnTo>
                  <a:lnTo>
                    <a:pt x="150627" y="271069"/>
                  </a:lnTo>
                  <a:close/>
                </a:path>
                <a:path w="1721484" h="671830">
                  <a:moveTo>
                    <a:pt x="151223" y="270764"/>
                  </a:moveTo>
                  <a:lnTo>
                    <a:pt x="150627" y="271069"/>
                  </a:lnTo>
                  <a:lnTo>
                    <a:pt x="151223" y="270764"/>
                  </a:lnTo>
                  <a:close/>
                </a:path>
                <a:path w="1721484" h="671830">
                  <a:moveTo>
                    <a:pt x="178550" y="256794"/>
                  </a:moveTo>
                  <a:lnTo>
                    <a:pt x="177629" y="257207"/>
                  </a:lnTo>
                  <a:lnTo>
                    <a:pt x="178550" y="256794"/>
                  </a:lnTo>
                  <a:close/>
                </a:path>
                <a:path w="1721484" h="671830">
                  <a:moveTo>
                    <a:pt x="210001" y="242824"/>
                  </a:moveTo>
                  <a:lnTo>
                    <a:pt x="209677" y="242824"/>
                  </a:lnTo>
                  <a:lnTo>
                    <a:pt x="209042" y="243205"/>
                  </a:lnTo>
                  <a:lnTo>
                    <a:pt x="210001" y="242824"/>
                  </a:lnTo>
                  <a:close/>
                </a:path>
                <a:path w="1721484" h="671830">
                  <a:moveTo>
                    <a:pt x="244856" y="228981"/>
                  </a:moveTo>
                  <a:lnTo>
                    <a:pt x="244094" y="229235"/>
                  </a:lnTo>
                  <a:lnTo>
                    <a:pt x="244856" y="228981"/>
                  </a:lnTo>
                  <a:close/>
                </a:path>
                <a:path w="1721484" h="671830">
                  <a:moveTo>
                    <a:pt x="283591" y="215265"/>
                  </a:moveTo>
                  <a:lnTo>
                    <a:pt x="282956" y="215392"/>
                  </a:lnTo>
                  <a:lnTo>
                    <a:pt x="283231" y="215392"/>
                  </a:lnTo>
                  <a:lnTo>
                    <a:pt x="283591" y="215265"/>
                  </a:lnTo>
                  <a:close/>
                </a:path>
                <a:path w="1721484" h="671830">
                  <a:moveTo>
                    <a:pt x="325755" y="201803"/>
                  </a:moveTo>
                  <a:lnTo>
                    <a:pt x="325247" y="201930"/>
                  </a:lnTo>
                  <a:lnTo>
                    <a:pt x="325755" y="201803"/>
                  </a:lnTo>
                  <a:close/>
                </a:path>
                <a:path w="1721484" h="671830">
                  <a:moveTo>
                    <a:pt x="371221" y="188595"/>
                  </a:moveTo>
                  <a:lnTo>
                    <a:pt x="370713" y="188722"/>
                  </a:lnTo>
                  <a:lnTo>
                    <a:pt x="371221" y="188595"/>
                  </a:lnTo>
                  <a:close/>
                </a:path>
                <a:path w="1721484" h="671830">
                  <a:moveTo>
                    <a:pt x="419878" y="175768"/>
                  </a:moveTo>
                  <a:lnTo>
                    <a:pt x="419735" y="175768"/>
                  </a:lnTo>
                  <a:lnTo>
                    <a:pt x="419354" y="175895"/>
                  </a:lnTo>
                  <a:lnTo>
                    <a:pt x="419878" y="175768"/>
                  </a:lnTo>
                  <a:close/>
                </a:path>
                <a:path w="1721484" h="671830">
                  <a:moveTo>
                    <a:pt x="525759" y="151257"/>
                  </a:moveTo>
                  <a:lnTo>
                    <a:pt x="525399" y="151257"/>
                  </a:lnTo>
                  <a:lnTo>
                    <a:pt x="525145" y="151384"/>
                  </a:lnTo>
                  <a:lnTo>
                    <a:pt x="525759" y="151257"/>
                  </a:lnTo>
                  <a:close/>
                </a:path>
                <a:path w="1721484" h="671830">
                  <a:moveTo>
                    <a:pt x="582710" y="139573"/>
                  </a:moveTo>
                  <a:lnTo>
                    <a:pt x="582295" y="139573"/>
                  </a:lnTo>
                  <a:lnTo>
                    <a:pt x="582041" y="139700"/>
                  </a:lnTo>
                  <a:lnTo>
                    <a:pt x="582710" y="139573"/>
                  </a:lnTo>
                  <a:close/>
                </a:path>
                <a:path w="1721484" h="671830">
                  <a:moveTo>
                    <a:pt x="642086" y="128397"/>
                  </a:moveTo>
                  <a:lnTo>
                    <a:pt x="641604" y="128397"/>
                  </a:lnTo>
                  <a:lnTo>
                    <a:pt x="641350" y="128524"/>
                  </a:lnTo>
                  <a:lnTo>
                    <a:pt x="642086" y="128397"/>
                  </a:lnTo>
                  <a:close/>
                </a:path>
                <a:path w="1721484" h="671830">
                  <a:moveTo>
                    <a:pt x="833553" y="98044"/>
                  </a:moveTo>
                  <a:lnTo>
                    <a:pt x="832866" y="98044"/>
                  </a:lnTo>
                  <a:lnTo>
                    <a:pt x="832612" y="98171"/>
                  </a:lnTo>
                  <a:lnTo>
                    <a:pt x="833553" y="98044"/>
                  </a:lnTo>
                  <a:close/>
                </a:path>
                <a:path w="1721484" h="671830">
                  <a:moveTo>
                    <a:pt x="901230" y="89027"/>
                  </a:moveTo>
                  <a:lnTo>
                    <a:pt x="900430" y="89027"/>
                  </a:lnTo>
                  <a:lnTo>
                    <a:pt x="900176" y="89154"/>
                  </a:lnTo>
                  <a:lnTo>
                    <a:pt x="901230" y="89027"/>
                  </a:lnTo>
                  <a:close/>
                </a:path>
              </a:pathLst>
            </a:custGeom>
            <a:solidFill>
              <a:srgbClr val="C096F8"/>
            </a:solidFill>
          </p:spPr>
          <p:txBody>
            <a:bodyPr wrap="square" lIns="0" tIns="0" rIns="0" bIns="0" rtlCol="0"/>
            <a:lstStyle/>
            <a:p>
              <a:endParaRPr/>
            </a:p>
          </p:txBody>
        </p:sp>
      </p:grpSp>
      <p:sp>
        <p:nvSpPr>
          <p:cNvPr id="11" name="object 11"/>
          <p:cNvSpPr txBox="1"/>
          <p:nvPr/>
        </p:nvSpPr>
        <p:spPr>
          <a:xfrm>
            <a:off x="9925557" y="3478148"/>
            <a:ext cx="2178050" cy="208279"/>
          </a:xfrm>
          <a:prstGeom prst="rect">
            <a:avLst/>
          </a:prstGeom>
        </p:spPr>
        <p:txBody>
          <a:bodyPr vert="horz" wrap="square" lIns="0" tIns="12700" rIns="0" bIns="0" rtlCol="0">
            <a:spAutoFit/>
          </a:bodyPr>
          <a:lstStyle/>
          <a:p>
            <a:pPr marL="12700">
              <a:lnSpc>
                <a:spcPct val="100000"/>
              </a:lnSpc>
              <a:spcBef>
                <a:spcPts val="100"/>
              </a:spcBef>
            </a:pPr>
            <a:r>
              <a:rPr sz="1200" spc="70" dirty="0">
                <a:latin typeface="Calibri"/>
                <a:cs typeface="Calibri"/>
              </a:rPr>
              <a:t>Evidence</a:t>
            </a:r>
            <a:r>
              <a:rPr sz="1200" spc="55" dirty="0">
                <a:latin typeface="Calibri"/>
                <a:cs typeface="Calibri"/>
              </a:rPr>
              <a:t> </a:t>
            </a:r>
            <a:r>
              <a:rPr sz="1200" spc="60" dirty="0">
                <a:latin typeface="Calibri"/>
                <a:cs typeface="Calibri"/>
              </a:rPr>
              <a:t>Lower</a:t>
            </a:r>
            <a:r>
              <a:rPr sz="1200" spc="55" dirty="0">
                <a:latin typeface="Calibri"/>
                <a:cs typeface="Calibri"/>
              </a:rPr>
              <a:t> </a:t>
            </a:r>
            <a:r>
              <a:rPr sz="1200" spc="90" dirty="0">
                <a:latin typeface="Calibri"/>
                <a:cs typeface="Calibri"/>
              </a:rPr>
              <a:t>Bound</a:t>
            </a:r>
            <a:r>
              <a:rPr sz="1200" spc="55" dirty="0">
                <a:latin typeface="Calibri"/>
                <a:cs typeface="Calibri"/>
              </a:rPr>
              <a:t> </a:t>
            </a:r>
            <a:r>
              <a:rPr sz="1200" b="1" spc="95" dirty="0">
                <a:latin typeface="Calibri"/>
                <a:cs typeface="Calibri"/>
              </a:rPr>
              <a:t>(ELBO)</a:t>
            </a:r>
            <a:endParaRPr sz="1200" dirty="0">
              <a:latin typeface="Calibri"/>
              <a:cs typeface="Calibri"/>
            </a:endParaRPr>
          </a:p>
        </p:txBody>
      </p:sp>
      <p:sp>
        <p:nvSpPr>
          <p:cNvPr id="12" name="object 12"/>
          <p:cNvSpPr/>
          <p:nvPr/>
        </p:nvSpPr>
        <p:spPr>
          <a:xfrm>
            <a:off x="9531604" y="3729228"/>
            <a:ext cx="1506855" cy="671830"/>
          </a:xfrm>
          <a:custGeom>
            <a:avLst/>
            <a:gdLst/>
            <a:ahLst/>
            <a:cxnLst/>
            <a:rect l="l" t="t" r="r" b="b"/>
            <a:pathLst>
              <a:path w="1506854" h="671829">
                <a:moveTo>
                  <a:pt x="112902" y="557403"/>
                </a:moveTo>
                <a:lnTo>
                  <a:pt x="0" y="617093"/>
                </a:lnTo>
                <a:lnTo>
                  <a:pt x="115570" y="671703"/>
                </a:lnTo>
                <a:lnTo>
                  <a:pt x="114689" y="633984"/>
                </a:lnTo>
                <a:lnTo>
                  <a:pt x="95757" y="633984"/>
                </a:lnTo>
                <a:lnTo>
                  <a:pt x="94615" y="595884"/>
                </a:lnTo>
                <a:lnTo>
                  <a:pt x="113787" y="595331"/>
                </a:lnTo>
                <a:lnTo>
                  <a:pt x="112902" y="557403"/>
                </a:lnTo>
                <a:close/>
              </a:path>
              <a:path w="1506854" h="671829">
                <a:moveTo>
                  <a:pt x="113787" y="595331"/>
                </a:moveTo>
                <a:lnTo>
                  <a:pt x="94615" y="595884"/>
                </a:lnTo>
                <a:lnTo>
                  <a:pt x="95757" y="633984"/>
                </a:lnTo>
                <a:lnTo>
                  <a:pt x="114675" y="633387"/>
                </a:lnTo>
                <a:lnTo>
                  <a:pt x="113787" y="595331"/>
                </a:lnTo>
                <a:close/>
              </a:path>
              <a:path w="1506854" h="671829">
                <a:moveTo>
                  <a:pt x="114675" y="633387"/>
                </a:moveTo>
                <a:lnTo>
                  <a:pt x="95757" y="633984"/>
                </a:lnTo>
                <a:lnTo>
                  <a:pt x="114689" y="633984"/>
                </a:lnTo>
                <a:lnTo>
                  <a:pt x="114675" y="633387"/>
                </a:lnTo>
                <a:close/>
              </a:path>
              <a:path w="1506854" h="671829">
                <a:moveTo>
                  <a:pt x="343662" y="576834"/>
                </a:moveTo>
                <a:lnTo>
                  <a:pt x="275336" y="584327"/>
                </a:lnTo>
                <a:lnTo>
                  <a:pt x="275844" y="584327"/>
                </a:lnTo>
                <a:lnTo>
                  <a:pt x="206882" y="590296"/>
                </a:lnTo>
                <a:lnTo>
                  <a:pt x="207391" y="590296"/>
                </a:lnTo>
                <a:lnTo>
                  <a:pt x="138049" y="594614"/>
                </a:lnTo>
                <a:lnTo>
                  <a:pt x="138684" y="594614"/>
                </a:lnTo>
                <a:lnTo>
                  <a:pt x="113787" y="595331"/>
                </a:lnTo>
                <a:lnTo>
                  <a:pt x="114675" y="633387"/>
                </a:lnTo>
                <a:lnTo>
                  <a:pt x="140080" y="632587"/>
                </a:lnTo>
                <a:lnTo>
                  <a:pt x="209930" y="628269"/>
                </a:lnTo>
                <a:lnTo>
                  <a:pt x="279273" y="622300"/>
                </a:lnTo>
                <a:lnTo>
                  <a:pt x="347979" y="614680"/>
                </a:lnTo>
                <a:lnTo>
                  <a:pt x="416178" y="605536"/>
                </a:lnTo>
                <a:lnTo>
                  <a:pt x="483362" y="594995"/>
                </a:lnTo>
                <a:lnTo>
                  <a:pt x="549782" y="582930"/>
                </a:lnTo>
                <a:lnTo>
                  <a:pt x="578945" y="576961"/>
                </a:lnTo>
                <a:lnTo>
                  <a:pt x="343153" y="576961"/>
                </a:lnTo>
                <a:lnTo>
                  <a:pt x="343662" y="576834"/>
                </a:lnTo>
                <a:close/>
              </a:path>
              <a:path w="1506854" h="671829">
                <a:moveTo>
                  <a:pt x="410972" y="567817"/>
                </a:moveTo>
                <a:lnTo>
                  <a:pt x="343153" y="576961"/>
                </a:lnTo>
                <a:lnTo>
                  <a:pt x="578945" y="576961"/>
                </a:lnTo>
                <a:lnTo>
                  <a:pt x="614934" y="569595"/>
                </a:lnTo>
                <a:lnTo>
                  <a:pt x="622121" y="567944"/>
                </a:lnTo>
                <a:lnTo>
                  <a:pt x="410464" y="567944"/>
                </a:lnTo>
                <a:lnTo>
                  <a:pt x="410972" y="567817"/>
                </a:lnTo>
                <a:close/>
              </a:path>
              <a:path w="1506854" h="671829">
                <a:moveTo>
                  <a:pt x="542798" y="545465"/>
                </a:moveTo>
                <a:lnTo>
                  <a:pt x="476885" y="557403"/>
                </a:lnTo>
                <a:lnTo>
                  <a:pt x="477266" y="557403"/>
                </a:lnTo>
                <a:lnTo>
                  <a:pt x="410464" y="567944"/>
                </a:lnTo>
                <a:lnTo>
                  <a:pt x="622121" y="567944"/>
                </a:lnTo>
                <a:lnTo>
                  <a:pt x="679069" y="554863"/>
                </a:lnTo>
                <a:lnTo>
                  <a:pt x="715633" y="545592"/>
                </a:lnTo>
                <a:lnTo>
                  <a:pt x="542290" y="545592"/>
                </a:lnTo>
                <a:lnTo>
                  <a:pt x="542798" y="545465"/>
                </a:lnTo>
                <a:close/>
              </a:path>
              <a:path w="1506854" h="671829">
                <a:moveTo>
                  <a:pt x="607060" y="532257"/>
                </a:moveTo>
                <a:lnTo>
                  <a:pt x="542290" y="545592"/>
                </a:lnTo>
                <a:lnTo>
                  <a:pt x="715633" y="545592"/>
                </a:lnTo>
                <a:lnTo>
                  <a:pt x="741679" y="538988"/>
                </a:lnTo>
                <a:lnTo>
                  <a:pt x="765036" y="532384"/>
                </a:lnTo>
                <a:lnTo>
                  <a:pt x="606678" y="532384"/>
                </a:lnTo>
                <a:lnTo>
                  <a:pt x="607060" y="532257"/>
                </a:lnTo>
                <a:close/>
              </a:path>
              <a:path w="1506854" h="671829">
                <a:moveTo>
                  <a:pt x="815589" y="517779"/>
                </a:moveTo>
                <a:lnTo>
                  <a:pt x="670305" y="517779"/>
                </a:lnTo>
                <a:lnTo>
                  <a:pt x="606678" y="532384"/>
                </a:lnTo>
                <a:lnTo>
                  <a:pt x="765036" y="532384"/>
                </a:lnTo>
                <a:lnTo>
                  <a:pt x="802767" y="521716"/>
                </a:lnTo>
                <a:lnTo>
                  <a:pt x="815589" y="517779"/>
                </a:lnTo>
                <a:close/>
              </a:path>
              <a:path w="1506854" h="671829">
                <a:moveTo>
                  <a:pt x="866484" y="502031"/>
                </a:moveTo>
                <a:lnTo>
                  <a:pt x="732027" y="502031"/>
                </a:lnTo>
                <a:lnTo>
                  <a:pt x="670204" y="517802"/>
                </a:lnTo>
                <a:lnTo>
                  <a:pt x="815589" y="517779"/>
                </a:lnTo>
                <a:lnTo>
                  <a:pt x="862329" y="503428"/>
                </a:lnTo>
                <a:lnTo>
                  <a:pt x="866484" y="502031"/>
                </a:lnTo>
                <a:close/>
              </a:path>
              <a:path w="1506854" h="671829">
                <a:moveTo>
                  <a:pt x="966565" y="467106"/>
                </a:moveTo>
                <a:lnTo>
                  <a:pt x="850900" y="467106"/>
                </a:lnTo>
                <a:lnTo>
                  <a:pt x="791845" y="485267"/>
                </a:lnTo>
                <a:lnTo>
                  <a:pt x="731520" y="502158"/>
                </a:lnTo>
                <a:lnTo>
                  <a:pt x="732027" y="502031"/>
                </a:lnTo>
                <a:lnTo>
                  <a:pt x="866484" y="502031"/>
                </a:lnTo>
                <a:lnTo>
                  <a:pt x="920115" y="483997"/>
                </a:lnTo>
                <a:lnTo>
                  <a:pt x="966565" y="467106"/>
                </a:lnTo>
                <a:close/>
              </a:path>
              <a:path w="1506854" h="671829">
                <a:moveTo>
                  <a:pt x="792226" y="485140"/>
                </a:moveTo>
                <a:lnTo>
                  <a:pt x="791772" y="485267"/>
                </a:lnTo>
                <a:lnTo>
                  <a:pt x="792226" y="485140"/>
                </a:lnTo>
                <a:close/>
              </a:path>
              <a:path w="1506854" h="671829">
                <a:moveTo>
                  <a:pt x="1015186" y="448056"/>
                </a:moveTo>
                <a:lnTo>
                  <a:pt x="907796" y="448056"/>
                </a:lnTo>
                <a:lnTo>
                  <a:pt x="850392" y="467233"/>
                </a:lnTo>
                <a:lnTo>
                  <a:pt x="850900" y="467106"/>
                </a:lnTo>
                <a:lnTo>
                  <a:pt x="966565" y="467106"/>
                </a:lnTo>
                <a:lnTo>
                  <a:pt x="975995" y="463677"/>
                </a:lnTo>
                <a:lnTo>
                  <a:pt x="1015186" y="448056"/>
                </a:lnTo>
                <a:close/>
              </a:path>
              <a:path w="1506854" h="671829">
                <a:moveTo>
                  <a:pt x="1063175" y="427990"/>
                </a:moveTo>
                <a:lnTo>
                  <a:pt x="962660" y="427990"/>
                </a:lnTo>
                <a:lnTo>
                  <a:pt x="907288" y="448183"/>
                </a:lnTo>
                <a:lnTo>
                  <a:pt x="907796" y="448056"/>
                </a:lnTo>
                <a:lnTo>
                  <a:pt x="1015186" y="448056"/>
                </a:lnTo>
                <a:lnTo>
                  <a:pt x="1029843" y="442214"/>
                </a:lnTo>
                <a:lnTo>
                  <a:pt x="1056004" y="431165"/>
                </a:lnTo>
                <a:lnTo>
                  <a:pt x="1063175" y="427990"/>
                </a:lnTo>
                <a:close/>
              </a:path>
              <a:path w="1506854" h="671829">
                <a:moveTo>
                  <a:pt x="1109713" y="406908"/>
                </a:moveTo>
                <a:lnTo>
                  <a:pt x="1015492" y="406908"/>
                </a:lnTo>
                <a:lnTo>
                  <a:pt x="962151" y="428117"/>
                </a:lnTo>
                <a:lnTo>
                  <a:pt x="962660" y="427990"/>
                </a:lnTo>
                <a:lnTo>
                  <a:pt x="1063175" y="427990"/>
                </a:lnTo>
                <a:lnTo>
                  <a:pt x="1081531" y="419862"/>
                </a:lnTo>
                <a:lnTo>
                  <a:pt x="1106551" y="408432"/>
                </a:lnTo>
                <a:lnTo>
                  <a:pt x="1109713" y="406908"/>
                </a:lnTo>
                <a:close/>
              </a:path>
              <a:path w="1506854" h="671829">
                <a:moveTo>
                  <a:pt x="1040892" y="396113"/>
                </a:moveTo>
                <a:lnTo>
                  <a:pt x="1015111" y="407035"/>
                </a:lnTo>
                <a:lnTo>
                  <a:pt x="1015492" y="406908"/>
                </a:lnTo>
                <a:lnTo>
                  <a:pt x="1109713" y="406908"/>
                </a:lnTo>
                <a:lnTo>
                  <a:pt x="1131062" y="396621"/>
                </a:lnTo>
                <a:lnTo>
                  <a:pt x="1131819" y="396240"/>
                </a:lnTo>
                <a:lnTo>
                  <a:pt x="1040765" y="396240"/>
                </a:lnTo>
                <a:close/>
              </a:path>
              <a:path w="1506854" h="671829">
                <a:moveTo>
                  <a:pt x="1175491" y="373888"/>
                </a:moveTo>
                <a:lnTo>
                  <a:pt x="1090549" y="373888"/>
                </a:lnTo>
                <a:lnTo>
                  <a:pt x="1065784" y="385191"/>
                </a:lnTo>
                <a:lnTo>
                  <a:pt x="1040765" y="396240"/>
                </a:lnTo>
                <a:lnTo>
                  <a:pt x="1131819" y="396240"/>
                </a:lnTo>
                <a:lnTo>
                  <a:pt x="1154811" y="384683"/>
                </a:lnTo>
                <a:lnTo>
                  <a:pt x="1175491" y="373888"/>
                </a:lnTo>
                <a:close/>
              </a:path>
              <a:path w="1506854" h="671829">
                <a:moveTo>
                  <a:pt x="1066038" y="385064"/>
                </a:moveTo>
                <a:lnTo>
                  <a:pt x="1065750" y="385191"/>
                </a:lnTo>
                <a:lnTo>
                  <a:pt x="1066038" y="385064"/>
                </a:lnTo>
                <a:close/>
              </a:path>
              <a:path w="1506854" h="671829">
                <a:moveTo>
                  <a:pt x="1196569" y="362458"/>
                </a:moveTo>
                <a:lnTo>
                  <a:pt x="1114298" y="362458"/>
                </a:lnTo>
                <a:lnTo>
                  <a:pt x="1090168" y="374015"/>
                </a:lnTo>
                <a:lnTo>
                  <a:pt x="1090549" y="373888"/>
                </a:lnTo>
                <a:lnTo>
                  <a:pt x="1175491" y="373888"/>
                </a:lnTo>
                <a:lnTo>
                  <a:pt x="1177925" y="372618"/>
                </a:lnTo>
                <a:lnTo>
                  <a:pt x="1196569" y="362458"/>
                </a:lnTo>
                <a:close/>
              </a:path>
              <a:path w="1506854" h="671829">
                <a:moveTo>
                  <a:pt x="1217079" y="350774"/>
                </a:moveTo>
                <a:lnTo>
                  <a:pt x="1137539" y="350774"/>
                </a:lnTo>
                <a:lnTo>
                  <a:pt x="1114269" y="362471"/>
                </a:lnTo>
                <a:lnTo>
                  <a:pt x="1196569" y="362458"/>
                </a:lnTo>
                <a:lnTo>
                  <a:pt x="1200530" y="360299"/>
                </a:lnTo>
                <a:lnTo>
                  <a:pt x="1217079" y="350774"/>
                </a:lnTo>
                <a:close/>
              </a:path>
              <a:path w="1506854" h="671829">
                <a:moveTo>
                  <a:pt x="1237096" y="338963"/>
                </a:moveTo>
                <a:lnTo>
                  <a:pt x="1160145" y="338963"/>
                </a:lnTo>
                <a:lnTo>
                  <a:pt x="1137285" y="350901"/>
                </a:lnTo>
                <a:lnTo>
                  <a:pt x="1137539" y="350774"/>
                </a:lnTo>
                <a:lnTo>
                  <a:pt x="1217079" y="350774"/>
                </a:lnTo>
                <a:lnTo>
                  <a:pt x="1222375" y="347726"/>
                </a:lnTo>
                <a:lnTo>
                  <a:pt x="1237096" y="338963"/>
                </a:lnTo>
                <a:close/>
              </a:path>
              <a:path w="1506854" h="671829">
                <a:moveTo>
                  <a:pt x="1203325" y="314706"/>
                </a:moveTo>
                <a:lnTo>
                  <a:pt x="1181735" y="327152"/>
                </a:lnTo>
                <a:lnTo>
                  <a:pt x="1159891" y="339090"/>
                </a:lnTo>
                <a:lnTo>
                  <a:pt x="1160145" y="338963"/>
                </a:lnTo>
                <a:lnTo>
                  <a:pt x="1237096" y="338963"/>
                </a:lnTo>
                <a:lnTo>
                  <a:pt x="1243711" y="335026"/>
                </a:lnTo>
                <a:lnTo>
                  <a:pt x="1264285" y="322199"/>
                </a:lnTo>
                <a:lnTo>
                  <a:pt x="1275178" y="314960"/>
                </a:lnTo>
                <a:lnTo>
                  <a:pt x="1203071" y="314960"/>
                </a:lnTo>
                <a:lnTo>
                  <a:pt x="1203325" y="314706"/>
                </a:lnTo>
                <a:close/>
              </a:path>
              <a:path w="1506854" h="671829">
                <a:moveTo>
                  <a:pt x="1182116" y="326898"/>
                </a:moveTo>
                <a:lnTo>
                  <a:pt x="1181652" y="327152"/>
                </a:lnTo>
                <a:lnTo>
                  <a:pt x="1182116" y="326898"/>
                </a:lnTo>
                <a:close/>
              </a:path>
              <a:path w="1506854" h="671829">
                <a:moveTo>
                  <a:pt x="1328161" y="277495"/>
                </a:moveTo>
                <a:lnTo>
                  <a:pt x="1262888" y="277495"/>
                </a:lnTo>
                <a:lnTo>
                  <a:pt x="1243456" y="290195"/>
                </a:lnTo>
                <a:lnTo>
                  <a:pt x="1223645" y="302641"/>
                </a:lnTo>
                <a:lnTo>
                  <a:pt x="1203071" y="314960"/>
                </a:lnTo>
                <a:lnTo>
                  <a:pt x="1275178" y="314960"/>
                </a:lnTo>
                <a:lnTo>
                  <a:pt x="1283970" y="309118"/>
                </a:lnTo>
                <a:lnTo>
                  <a:pt x="1303147" y="295910"/>
                </a:lnTo>
                <a:lnTo>
                  <a:pt x="1321562" y="282575"/>
                </a:lnTo>
                <a:lnTo>
                  <a:pt x="1328161" y="277495"/>
                </a:lnTo>
                <a:close/>
              </a:path>
              <a:path w="1506854" h="671829">
                <a:moveTo>
                  <a:pt x="1224026" y="302387"/>
                </a:moveTo>
                <a:lnTo>
                  <a:pt x="1223602" y="302641"/>
                </a:lnTo>
                <a:lnTo>
                  <a:pt x="1224026" y="302387"/>
                </a:lnTo>
                <a:close/>
              </a:path>
              <a:path w="1506854" h="671829">
                <a:moveTo>
                  <a:pt x="1344376" y="264795"/>
                </a:moveTo>
                <a:lnTo>
                  <a:pt x="1281302" y="264795"/>
                </a:lnTo>
                <a:lnTo>
                  <a:pt x="1262646" y="277652"/>
                </a:lnTo>
                <a:lnTo>
                  <a:pt x="1262888" y="277495"/>
                </a:lnTo>
                <a:lnTo>
                  <a:pt x="1328161" y="277495"/>
                </a:lnTo>
                <a:lnTo>
                  <a:pt x="1339215" y="268986"/>
                </a:lnTo>
                <a:lnTo>
                  <a:pt x="1344376" y="264795"/>
                </a:lnTo>
                <a:close/>
              </a:path>
              <a:path w="1506854" h="671829">
                <a:moveTo>
                  <a:pt x="1298955" y="251841"/>
                </a:moveTo>
                <a:lnTo>
                  <a:pt x="1280922" y="265049"/>
                </a:lnTo>
                <a:lnTo>
                  <a:pt x="1281302" y="264795"/>
                </a:lnTo>
                <a:lnTo>
                  <a:pt x="1344376" y="264795"/>
                </a:lnTo>
                <a:lnTo>
                  <a:pt x="1356105" y="255270"/>
                </a:lnTo>
                <a:lnTo>
                  <a:pt x="1359629" y="252222"/>
                </a:lnTo>
                <a:lnTo>
                  <a:pt x="1298575" y="252222"/>
                </a:lnTo>
                <a:lnTo>
                  <a:pt x="1298955" y="251841"/>
                </a:lnTo>
                <a:close/>
              </a:path>
              <a:path w="1506854" h="671829">
                <a:moveTo>
                  <a:pt x="1388909" y="225933"/>
                </a:moveTo>
                <a:lnTo>
                  <a:pt x="1331849" y="225933"/>
                </a:lnTo>
                <a:lnTo>
                  <a:pt x="1315339" y="239268"/>
                </a:lnTo>
                <a:lnTo>
                  <a:pt x="1298575" y="252222"/>
                </a:lnTo>
                <a:lnTo>
                  <a:pt x="1359629" y="252222"/>
                </a:lnTo>
                <a:lnTo>
                  <a:pt x="1372107" y="241427"/>
                </a:lnTo>
                <a:lnTo>
                  <a:pt x="1387475" y="227330"/>
                </a:lnTo>
                <a:lnTo>
                  <a:pt x="1388909" y="225933"/>
                </a:lnTo>
                <a:close/>
              </a:path>
              <a:path w="1506854" h="671829">
                <a:moveTo>
                  <a:pt x="1315720" y="238887"/>
                </a:moveTo>
                <a:lnTo>
                  <a:pt x="1315230" y="239268"/>
                </a:lnTo>
                <a:lnTo>
                  <a:pt x="1315720" y="238887"/>
                </a:lnTo>
                <a:close/>
              </a:path>
              <a:path w="1506854" h="671829">
                <a:moveTo>
                  <a:pt x="1426780" y="186182"/>
                </a:moveTo>
                <a:lnTo>
                  <a:pt x="1375028" y="186182"/>
                </a:lnTo>
                <a:lnTo>
                  <a:pt x="1361059" y="199898"/>
                </a:lnTo>
                <a:lnTo>
                  <a:pt x="1346580" y="213106"/>
                </a:lnTo>
                <a:lnTo>
                  <a:pt x="1331341" y="226314"/>
                </a:lnTo>
                <a:lnTo>
                  <a:pt x="1331849" y="225933"/>
                </a:lnTo>
                <a:lnTo>
                  <a:pt x="1388909" y="225933"/>
                </a:lnTo>
                <a:lnTo>
                  <a:pt x="1402073" y="213106"/>
                </a:lnTo>
                <a:lnTo>
                  <a:pt x="1415542" y="198882"/>
                </a:lnTo>
                <a:lnTo>
                  <a:pt x="1426780" y="186182"/>
                </a:lnTo>
                <a:close/>
              </a:path>
              <a:path w="1506854" h="671829">
                <a:moveTo>
                  <a:pt x="1346962" y="212725"/>
                </a:moveTo>
                <a:lnTo>
                  <a:pt x="1346524" y="213106"/>
                </a:lnTo>
                <a:lnTo>
                  <a:pt x="1346962" y="212725"/>
                </a:lnTo>
                <a:close/>
              </a:path>
              <a:path w="1506854" h="671829">
                <a:moveTo>
                  <a:pt x="1361440" y="199517"/>
                </a:moveTo>
                <a:lnTo>
                  <a:pt x="1361023" y="199898"/>
                </a:lnTo>
                <a:lnTo>
                  <a:pt x="1361440" y="199517"/>
                </a:lnTo>
                <a:close/>
              </a:path>
              <a:path w="1506854" h="671829">
                <a:moveTo>
                  <a:pt x="1437792" y="172847"/>
                </a:moveTo>
                <a:lnTo>
                  <a:pt x="1387728" y="172847"/>
                </a:lnTo>
                <a:lnTo>
                  <a:pt x="1374660" y="186543"/>
                </a:lnTo>
                <a:lnTo>
                  <a:pt x="1375028" y="186182"/>
                </a:lnTo>
                <a:lnTo>
                  <a:pt x="1426780" y="186182"/>
                </a:lnTo>
                <a:lnTo>
                  <a:pt x="1428242" y="184531"/>
                </a:lnTo>
                <a:lnTo>
                  <a:pt x="1437792" y="172847"/>
                </a:lnTo>
                <a:close/>
              </a:path>
              <a:path w="1506854" h="671829">
                <a:moveTo>
                  <a:pt x="1447990" y="159512"/>
                </a:moveTo>
                <a:lnTo>
                  <a:pt x="1399540" y="159512"/>
                </a:lnTo>
                <a:lnTo>
                  <a:pt x="1387221" y="173355"/>
                </a:lnTo>
                <a:lnTo>
                  <a:pt x="1387728" y="172847"/>
                </a:lnTo>
                <a:lnTo>
                  <a:pt x="1437792" y="172847"/>
                </a:lnTo>
                <a:lnTo>
                  <a:pt x="1440179" y="169926"/>
                </a:lnTo>
                <a:lnTo>
                  <a:pt x="1447990" y="159512"/>
                </a:lnTo>
                <a:close/>
              </a:path>
              <a:path w="1506854" h="671829">
                <a:moveTo>
                  <a:pt x="1437513" y="105918"/>
                </a:moveTo>
                <a:lnTo>
                  <a:pt x="1429003" y="120142"/>
                </a:lnTo>
                <a:lnTo>
                  <a:pt x="1419987" y="133350"/>
                </a:lnTo>
                <a:lnTo>
                  <a:pt x="1409953" y="146812"/>
                </a:lnTo>
                <a:lnTo>
                  <a:pt x="1399031" y="160020"/>
                </a:lnTo>
                <a:lnTo>
                  <a:pt x="1399540" y="159512"/>
                </a:lnTo>
                <a:lnTo>
                  <a:pt x="1447990" y="159512"/>
                </a:lnTo>
                <a:lnTo>
                  <a:pt x="1470405" y="125222"/>
                </a:lnTo>
                <a:lnTo>
                  <a:pt x="1480102" y="106807"/>
                </a:lnTo>
                <a:lnTo>
                  <a:pt x="1437131" y="106807"/>
                </a:lnTo>
                <a:lnTo>
                  <a:pt x="1437513" y="105918"/>
                </a:lnTo>
                <a:close/>
              </a:path>
              <a:path w="1506854" h="671829">
                <a:moveTo>
                  <a:pt x="1410462" y="146050"/>
                </a:moveTo>
                <a:lnTo>
                  <a:pt x="1409838" y="146812"/>
                </a:lnTo>
                <a:lnTo>
                  <a:pt x="1410462" y="146050"/>
                </a:lnTo>
                <a:close/>
              </a:path>
              <a:path w="1506854" h="671829">
                <a:moveTo>
                  <a:pt x="1420368" y="132715"/>
                </a:moveTo>
                <a:lnTo>
                  <a:pt x="1419898" y="133350"/>
                </a:lnTo>
                <a:lnTo>
                  <a:pt x="1420368" y="132715"/>
                </a:lnTo>
                <a:close/>
              </a:path>
              <a:path w="1506854" h="671829">
                <a:moveTo>
                  <a:pt x="1429512" y="119253"/>
                </a:moveTo>
                <a:lnTo>
                  <a:pt x="1428911" y="120142"/>
                </a:lnTo>
                <a:lnTo>
                  <a:pt x="1429512" y="119253"/>
                </a:lnTo>
                <a:close/>
              </a:path>
              <a:path w="1506854" h="671829">
                <a:moveTo>
                  <a:pt x="1486742" y="92456"/>
                </a:moveTo>
                <a:lnTo>
                  <a:pt x="1444878" y="92456"/>
                </a:lnTo>
                <a:lnTo>
                  <a:pt x="1437131" y="106807"/>
                </a:lnTo>
                <a:lnTo>
                  <a:pt x="1480102" y="106807"/>
                </a:lnTo>
                <a:lnTo>
                  <a:pt x="1485773" y="94869"/>
                </a:lnTo>
                <a:lnTo>
                  <a:pt x="1486742" y="92456"/>
                </a:lnTo>
                <a:close/>
              </a:path>
              <a:path w="1506854" h="671829">
                <a:moveTo>
                  <a:pt x="1492078" y="79121"/>
                </a:moveTo>
                <a:lnTo>
                  <a:pt x="1451102" y="79121"/>
                </a:lnTo>
                <a:lnTo>
                  <a:pt x="1450594" y="80264"/>
                </a:lnTo>
                <a:lnTo>
                  <a:pt x="1444371" y="93345"/>
                </a:lnTo>
                <a:lnTo>
                  <a:pt x="1444878" y="92456"/>
                </a:lnTo>
                <a:lnTo>
                  <a:pt x="1486742" y="92456"/>
                </a:lnTo>
                <a:lnTo>
                  <a:pt x="1491996" y="79375"/>
                </a:lnTo>
                <a:lnTo>
                  <a:pt x="1492078" y="79121"/>
                </a:lnTo>
                <a:close/>
              </a:path>
              <a:path w="1506854" h="671829">
                <a:moveTo>
                  <a:pt x="1450759" y="79844"/>
                </a:moveTo>
                <a:lnTo>
                  <a:pt x="1450561" y="80264"/>
                </a:lnTo>
                <a:lnTo>
                  <a:pt x="1450759" y="79844"/>
                </a:lnTo>
                <a:close/>
              </a:path>
              <a:path w="1506854" h="671829">
                <a:moveTo>
                  <a:pt x="1451102" y="79121"/>
                </a:moveTo>
                <a:lnTo>
                  <a:pt x="1450759" y="79844"/>
                </a:lnTo>
                <a:lnTo>
                  <a:pt x="1450594" y="80264"/>
                </a:lnTo>
                <a:lnTo>
                  <a:pt x="1451102" y="79121"/>
                </a:lnTo>
                <a:close/>
              </a:path>
              <a:path w="1506854" h="671829">
                <a:moveTo>
                  <a:pt x="1496415" y="65786"/>
                </a:moveTo>
                <a:lnTo>
                  <a:pt x="1456309" y="65786"/>
                </a:lnTo>
                <a:lnTo>
                  <a:pt x="1455927" y="66929"/>
                </a:lnTo>
                <a:lnTo>
                  <a:pt x="1450759" y="79844"/>
                </a:lnTo>
                <a:lnTo>
                  <a:pt x="1451102" y="79121"/>
                </a:lnTo>
                <a:lnTo>
                  <a:pt x="1492078" y="79121"/>
                </a:lnTo>
                <a:lnTo>
                  <a:pt x="1496415" y="65786"/>
                </a:lnTo>
                <a:close/>
              </a:path>
              <a:path w="1506854" h="671829">
                <a:moveTo>
                  <a:pt x="1456269" y="65886"/>
                </a:moveTo>
                <a:lnTo>
                  <a:pt x="1455857" y="66929"/>
                </a:lnTo>
                <a:lnTo>
                  <a:pt x="1456269" y="65886"/>
                </a:lnTo>
                <a:close/>
              </a:path>
              <a:path w="1506854" h="671829">
                <a:moveTo>
                  <a:pt x="1499915" y="52578"/>
                </a:moveTo>
                <a:lnTo>
                  <a:pt x="1460627" y="52578"/>
                </a:lnTo>
                <a:lnTo>
                  <a:pt x="1456269" y="65886"/>
                </a:lnTo>
                <a:lnTo>
                  <a:pt x="1496415" y="65786"/>
                </a:lnTo>
                <a:lnTo>
                  <a:pt x="1497076" y="63754"/>
                </a:lnTo>
                <a:lnTo>
                  <a:pt x="1499915" y="52578"/>
                </a:lnTo>
                <a:close/>
              </a:path>
              <a:path w="1506854" h="671829">
                <a:moveTo>
                  <a:pt x="1502648" y="39370"/>
                </a:moveTo>
                <a:lnTo>
                  <a:pt x="1464055" y="39370"/>
                </a:lnTo>
                <a:lnTo>
                  <a:pt x="1460246" y="53721"/>
                </a:lnTo>
                <a:lnTo>
                  <a:pt x="1460627" y="52578"/>
                </a:lnTo>
                <a:lnTo>
                  <a:pt x="1499915" y="52578"/>
                </a:lnTo>
                <a:lnTo>
                  <a:pt x="1501013" y="48260"/>
                </a:lnTo>
                <a:lnTo>
                  <a:pt x="1502648" y="39370"/>
                </a:lnTo>
                <a:close/>
              </a:path>
              <a:path w="1506854" h="671829">
                <a:moveTo>
                  <a:pt x="1467739" y="13081"/>
                </a:moveTo>
                <a:lnTo>
                  <a:pt x="1466215" y="27432"/>
                </a:lnTo>
                <a:lnTo>
                  <a:pt x="1463675" y="40640"/>
                </a:lnTo>
                <a:lnTo>
                  <a:pt x="1464055" y="39370"/>
                </a:lnTo>
                <a:lnTo>
                  <a:pt x="1502648" y="39370"/>
                </a:lnTo>
                <a:lnTo>
                  <a:pt x="1503934" y="32385"/>
                </a:lnTo>
                <a:lnTo>
                  <a:pt x="1505712" y="16637"/>
                </a:lnTo>
                <a:lnTo>
                  <a:pt x="1505802" y="14478"/>
                </a:lnTo>
                <a:lnTo>
                  <a:pt x="1467739" y="14478"/>
                </a:lnTo>
                <a:lnTo>
                  <a:pt x="1467739" y="13081"/>
                </a:lnTo>
                <a:close/>
              </a:path>
              <a:path w="1506854" h="671829">
                <a:moveTo>
                  <a:pt x="1466342" y="26162"/>
                </a:moveTo>
                <a:lnTo>
                  <a:pt x="1466108" y="27432"/>
                </a:lnTo>
                <a:lnTo>
                  <a:pt x="1466342" y="26162"/>
                </a:lnTo>
                <a:close/>
              </a:path>
              <a:path w="1506854" h="671829">
                <a:moveTo>
                  <a:pt x="1468247" y="0"/>
                </a:moveTo>
                <a:lnTo>
                  <a:pt x="1467739" y="14478"/>
                </a:lnTo>
                <a:lnTo>
                  <a:pt x="1505802" y="14478"/>
                </a:lnTo>
                <a:lnTo>
                  <a:pt x="1506347" y="1524"/>
                </a:lnTo>
                <a:lnTo>
                  <a:pt x="1468247" y="0"/>
                </a:lnTo>
                <a:close/>
              </a:path>
            </a:pathLst>
          </a:custGeom>
          <a:solidFill>
            <a:srgbClr val="C096F8"/>
          </a:solidFill>
        </p:spPr>
        <p:txBody>
          <a:bodyPr wrap="square" lIns="0" tIns="0" rIns="0" bIns="0" rtlCol="0"/>
          <a:lstStyle/>
          <a:p>
            <a:endParaRPr/>
          </a:p>
        </p:txBody>
      </p:sp>
      <p:sp>
        <p:nvSpPr>
          <p:cNvPr id="13" name="object 13"/>
          <p:cNvSpPr txBox="1"/>
          <p:nvPr/>
        </p:nvSpPr>
        <p:spPr>
          <a:xfrm>
            <a:off x="8960357" y="176022"/>
            <a:ext cx="2368550" cy="330200"/>
          </a:xfrm>
          <a:prstGeom prst="rect">
            <a:avLst/>
          </a:prstGeom>
        </p:spPr>
        <p:txBody>
          <a:bodyPr vert="horz" wrap="square" lIns="0" tIns="12065" rIns="0" bIns="0" rtlCol="0">
            <a:spAutoFit/>
          </a:bodyPr>
          <a:lstStyle/>
          <a:p>
            <a:pPr marL="12700" marR="5080">
              <a:lnSpc>
                <a:spcPct val="100000"/>
              </a:lnSpc>
              <a:spcBef>
                <a:spcPts val="95"/>
              </a:spcBef>
            </a:pPr>
            <a:r>
              <a:rPr sz="1000" spc="55" dirty="0">
                <a:latin typeface="Calibri"/>
                <a:cs typeface="Calibri"/>
              </a:rPr>
              <a:t>Just</a:t>
            </a:r>
            <a:r>
              <a:rPr sz="1000" spc="95" dirty="0">
                <a:latin typeface="Calibri"/>
                <a:cs typeface="Calibri"/>
              </a:rPr>
              <a:t> </a:t>
            </a:r>
            <a:r>
              <a:rPr sz="1000" dirty="0">
                <a:latin typeface="Calibri"/>
                <a:cs typeface="Calibri"/>
              </a:rPr>
              <a:t>like</a:t>
            </a:r>
            <a:r>
              <a:rPr sz="1000" spc="110" dirty="0">
                <a:latin typeface="Calibri"/>
                <a:cs typeface="Calibri"/>
              </a:rPr>
              <a:t> </a:t>
            </a:r>
            <a:r>
              <a:rPr sz="1000" dirty="0">
                <a:latin typeface="Calibri"/>
                <a:cs typeface="Calibri"/>
              </a:rPr>
              <a:t>with</a:t>
            </a:r>
            <a:r>
              <a:rPr sz="1000" spc="105" dirty="0">
                <a:latin typeface="Calibri"/>
                <a:cs typeface="Calibri"/>
              </a:rPr>
              <a:t> </a:t>
            </a:r>
            <a:r>
              <a:rPr sz="1000" spc="55" dirty="0">
                <a:latin typeface="Calibri"/>
                <a:cs typeface="Calibri"/>
              </a:rPr>
              <a:t>a</a:t>
            </a:r>
            <a:r>
              <a:rPr sz="1000" spc="110" dirty="0">
                <a:latin typeface="Calibri"/>
                <a:cs typeface="Calibri"/>
              </a:rPr>
              <a:t> </a:t>
            </a:r>
            <a:r>
              <a:rPr sz="1000" spc="65" dirty="0">
                <a:latin typeface="Calibri"/>
                <a:cs typeface="Calibri"/>
              </a:rPr>
              <a:t>VAE,</a:t>
            </a:r>
            <a:r>
              <a:rPr sz="1000" spc="105" dirty="0">
                <a:latin typeface="Calibri"/>
                <a:cs typeface="Calibri"/>
              </a:rPr>
              <a:t> </a:t>
            </a:r>
            <a:r>
              <a:rPr sz="1000" dirty="0">
                <a:latin typeface="Calibri"/>
                <a:cs typeface="Calibri"/>
              </a:rPr>
              <a:t>we</a:t>
            </a:r>
            <a:r>
              <a:rPr sz="1000" spc="105" dirty="0">
                <a:latin typeface="Calibri"/>
                <a:cs typeface="Calibri"/>
              </a:rPr>
              <a:t> </a:t>
            </a:r>
            <a:r>
              <a:rPr sz="1000" dirty="0">
                <a:latin typeface="Calibri"/>
                <a:cs typeface="Calibri"/>
              </a:rPr>
              <a:t>want</a:t>
            </a:r>
            <a:r>
              <a:rPr sz="1000" spc="110" dirty="0">
                <a:latin typeface="Calibri"/>
                <a:cs typeface="Calibri"/>
              </a:rPr>
              <a:t> </a:t>
            </a:r>
            <a:r>
              <a:rPr sz="1000" dirty="0">
                <a:latin typeface="Calibri"/>
                <a:cs typeface="Calibri"/>
              </a:rPr>
              <a:t>to</a:t>
            </a:r>
            <a:r>
              <a:rPr sz="1000" spc="105" dirty="0">
                <a:latin typeface="Calibri"/>
                <a:cs typeface="Calibri"/>
              </a:rPr>
              <a:t> </a:t>
            </a:r>
            <a:r>
              <a:rPr sz="1000" dirty="0">
                <a:latin typeface="Calibri"/>
                <a:cs typeface="Calibri"/>
              </a:rPr>
              <a:t>learn</a:t>
            </a:r>
            <a:r>
              <a:rPr sz="1000" spc="125" dirty="0">
                <a:latin typeface="Calibri"/>
                <a:cs typeface="Calibri"/>
              </a:rPr>
              <a:t> </a:t>
            </a:r>
            <a:r>
              <a:rPr sz="1000" spc="-25" dirty="0">
                <a:latin typeface="Calibri"/>
                <a:cs typeface="Calibri"/>
              </a:rPr>
              <a:t>the</a:t>
            </a:r>
            <a:r>
              <a:rPr sz="1000" spc="20" dirty="0">
                <a:latin typeface="Calibri"/>
                <a:cs typeface="Calibri"/>
              </a:rPr>
              <a:t> parameters</a:t>
            </a:r>
            <a:r>
              <a:rPr sz="1000" spc="160" dirty="0">
                <a:latin typeface="Calibri"/>
                <a:cs typeface="Calibri"/>
              </a:rPr>
              <a:t> </a:t>
            </a:r>
            <a:r>
              <a:rPr sz="1000" spc="20" dirty="0">
                <a:latin typeface="Calibri"/>
                <a:cs typeface="Calibri"/>
              </a:rPr>
              <a:t>of</a:t>
            </a:r>
            <a:r>
              <a:rPr sz="1000" spc="95" dirty="0">
                <a:latin typeface="Calibri"/>
                <a:cs typeface="Calibri"/>
              </a:rPr>
              <a:t> </a:t>
            </a:r>
            <a:r>
              <a:rPr sz="1000" spc="20" dirty="0">
                <a:latin typeface="Calibri"/>
                <a:cs typeface="Calibri"/>
              </a:rPr>
              <a:t>the</a:t>
            </a:r>
            <a:r>
              <a:rPr sz="1000" spc="105" dirty="0">
                <a:latin typeface="Calibri"/>
                <a:cs typeface="Calibri"/>
              </a:rPr>
              <a:t> </a:t>
            </a:r>
            <a:r>
              <a:rPr sz="1000" spc="20" dirty="0">
                <a:latin typeface="Calibri"/>
                <a:cs typeface="Calibri"/>
              </a:rPr>
              <a:t>latent</a:t>
            </a:r>
            <a:r>
              <a:rPr sz="1000" spc="95" dirty="0">
                <a:latin typeface="Calibri"/>
                <a:cs typeface="Calibri"/>
              </a:rPr>
              <a:t> </a:t>
            </a:r>
            <a:r>
              <a:rPr sz="1000" spc="55" dirty="0">
                <a:latin typeface="Calibri"/>
                <a:cs typeface="Calibri"/>
              </a:rPr>
              <a:t>space</a:t>
            </a:r>
            <a:endParaRPr sz="1000" dirty="0">
              <a:latin typeface="Calibri"/>
              <a:cs typeface="Calibri"/>
            </a:endParaRPr>
          </a:p>
        </p:txBody>
      </p:sp>
      <p:sp>
        <p:nvSpPr>
          <p:cNvPr id="16" name="Oval 15">
            <a:extLst>
              <a:ext uri="{FF2B5EF4-FFF2-40B4-BE49-F238E27FC236}">
                <a16:creationId xmlns:a16="http://schemas.microsoft.com/office/drawing/2014/main" id="{179E3FE8-4C79-707E-EE92-AF7511749E3D}"/>
              </a:ext>
            </a:extLst>
          </p:cNvPr>
          <p:cNvSpPr/>
          <p:nvPr/>
        </p:nvSpPr>
        <p:spPr>
          <a:xfrm>
            <a:off x="4562441" y="5588185"/>
            <a:ext cx="2961831" cy="396932"/>
          </a:xfrm>
          <a:custGeom>
            <a:avLst/>
            <a:gdLst>
              <a:gd name="connsiteX0" fmla="*/ 0 w 2961831"/>
              <a:gd name="connsiteY0" fmla="*/ 198466 h 396932"/>
              <a:gd name="connsiteX1" fmla="*/ 1480916 w 2961831"/>
              <a:gd name="connsiteY1" fmla="*/ 0 h 396932"/>
              <a:gd name="connsiteX2" fmla="*/ 2961832 w 2961831"/>
              <a:gd name="connsiteY2" fmla="*/ 198466 h 396932"/>
              <a:gd name="connsiteX3" fmla="*/ 1480916 w 2961831"/>
              <a:gd name="connsiteY3" fmla="*/ 396932 h 396932"/>
              <a:gd name="connsiteX4" fmla="*/ 0 w 2961831"/>
              <a:gd name="connsiteY4" fmla="*/ 198466 h 396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1831" h="396932" extrusionOk="0">
                <a:moveTo>
                  <a:pt x="0" y="198466"/>
                </a:moveTo>
                <a:cubicBezTo>
                  <a:pt x="-3213" y="114477"/>
                  <a:pt x="610985" y="86779"/>
                  <a:pt x="1480916" y="0"/>
                </a:cubicBezTo>
                <a:cubicBezTo>
                  <a:pt x="2279148" y="-4861"/>
                  <a:pt x="2985870" y="71493"/>
                  <a:pt x="2961832" y="198466"/>
                </a:cubicBezTo>
                <a:cubicBezTo>
                  <a:pt x="2931809" y="320713"/>
                  <a:pt x="2292766" y="484958"/>
                  <a:pt x="1480916" y="396932"/>
                </a:cubicBezTo>
                <a:cubicBezTo>
                  <a:pt x="668869" y="379601"/>
                  <a:pt x="-26077" y="308208"/>
                  <a:pt x="0" y="198466"/>
                </a:cubicBezTo>
                <a:close/>
              </a:path>
            </a:pathLst>
          </a:custGeom>
          <a:noFill/>
          <a:ln w="28575" cap="flat" cmpd="sng" algn="ctr">
            <a:solidFill>
              <a:schemeClr val="accent2"/>
            </a:solidFill>
            <a:prstDash val="solid"/>
            <a:round/>
            <a:headEnd type="none" w="med" len="med"/>
            <a:tailEnd type="none" w="med" len="med"/>
            <a:extLst>
              <a:ext uri="{C807C97D-BFC1-408E-A445-0C87EB9F89A2}">
                <ask:lineSketchStyleProps xmlns:ask="http://schemas.microsoft.com/office/drawing/2018/sketchyshapes" sd="3922539372">
                  <a:prstGeom prst="ellipse">
                    <a:avLst/>
                  </a:prstGeom>
                  <ask:type>
                    <ask:lineSketchScribble/>
                  </ask:type>
                </ask:lineSketchStyleProps>
              </a:ext>
            </a:extLst>
          </a:ln>
        </p:spPr>
        <p:style>
          <a:lnRef idx="0">
            <a:scrgbClr r="0" g="0" b="0"/>
          </a:lnRef>
          <a:fillRef idx="0">
            <a:scrgbClr r="0" g="0" b="0"/>
          </a:fillRef>
          <a:effectRef idx="0">
            <a:scrgbClr r="0" g="0" b="0"/>
          </a:effectRef>
          <a:fontRef idx="minor">
            <a:schemeClr val="accent2"/>
          </a:fontRef>
        </p:style>
        <p:txBody>
          <a:bodyPr rtlCol="0" anchor="ctr"/>
          <a:lstStyle/>
          <a:p>
            <a:pPr algn="ctr"/>
            <a:endParaRPr lang="en-IN"/>
          </a:p>
        </p:txBody>
      </p:sp>
      <p:sp>
        <p:nvSpPr>
          <p:cNvPr id="18" name="object 13">
            <a:extLst>
              <a:ext uri="{FF2B5EF4-FFF2-40B4-BE49-F238E27FC236}">
                <a16:creationId xmlns:a16="http://schemas.microsoft.com/office/drawing/2014/main" id="{A42D486E-FDFE-CC58-E469-8F676230EA58}"/>
              </a:ext>
            </a:extLst>
          </p:cNvPr>
          <p:cNvSpPr txBox="1"/>
          <p:nvPr/>
        </p:nvSpPr>
        <p:spPr>
          <a:xfrm>
            <a:off x="9926018" y="5893736"/>
            <a:ext cx="2075943" cy="258404"/>
          </a:xfrm>
          <a:prstGeom prst="rect">
            <a:avLst/>
          </a:prstGeom>
        </p:spPr>
        <p:txBody>
          <a:bodyPr vert="horz" wrap="square" lIns="0" tIns="12065" rIns="0" bIns="0" rtlCol="0">
            <a:spAutoFit/>
          </a:bodyPr>
          <a:lstStyle/>
          <a:p>
            <a:pPr marL="12700" marR="5080">
              <a:lnSpc>
                <a:spcPct val="100000"/>
              </a:lnSpc>
              <a:spcBef>
                <a:spcPts val="95"/>
              </a:spcBef>
            </a:pPr>
            <a:r>
              <a:rPr lang="en-IN" sz="1600" b="0" i="0" dirty="0">
                <a:solidFill>
                  <a:srgbClr val="000000"/>
                </a:solidFill>
                <a:effectLst/>
                <a:latin typeface="Calibri-Light"/>
              </a:rPr>
              <a:t>Reparameterization trick</a:t>
            </a:r>
            <a:r>
              <a:rPr lang="en-IN" sz="1600" dirty="0"/>
              <a:t> </a:t>
            </a:r>
            <a:endParaRPr sz="1600" dirty="0">
              <a:latin typeface="Calibri"/>
              <a:cs typeface="Calibri"/>
            </a:endParaRPr>
          </a:p>
        </p:txBody>
      </p:sp>
      <p:cxnSp>
        <p:nvCxnSpPr>
          <p:cNvPr id="20" name="Connector: Curved 19">
            <a:extLst>
              <a:ext uri="{FF2B5EF4-FFF2-40B4-BE49-F238E27FC236}">
                <a16:creationId xmlns:a16="http://schemas.microsoft.com/office/drawing/2014/main" id="{918C67DD-A47F-43CB-B93A-505E9B5329C3}"/>
              </a:ext>
            </a:extLst>
          </p:cNvPr>
          <p:cNvCxnSpPr>
            <a:cxnSpLocks/>
            <a:stCxn id="16" idx="5"/>
            <a:endCxn id="18" idx="2"/>
          </p:cNvCxnSpPr>
          <p:nvPr/>
        </p:nvCxnSpPr>
        <p:spPr>
          <a:xfrm rot="16200000" flipH="1">
            <a:off x="8914680" y="4102830"/>
            <a:ext cx="225152" cy="3873468"/>
          </a:xfrm>
          <a:prstGeom prst="curvedConnector3">
            <a:avLst>
              <a:gd name="adj1" fmla="val 201531"/>
            </a:avLst>
          </a:prstGeom>
          <a:ln w="28575">
            <a:tailEnd type="triangle"/>
          </a:ln>
        </p:spPr>
        <p:style>
          <a:lnRef idx="1">
            <a:schemeClr val="accent2"/>
          </a:lnRef>
          <a:fillRef idx="0">
            <a:schemeClr val="accent2"/>
          </a:fillRef>
          <a:effectRef idx="0">
            <a:schemeClr val="accent2"/>
          </a:effectRef>
          <a:fontRef idx="minor">
            <a:schemeClr val="tx1"/>
          </a:fontRef>
        </p:style>
      </p:cxnSp>
      <p:sp>
        <p:nvSpPr>
          <p:cNvPr id="22" name="Title 1">
            <a:extLst>
              <a:ext uri="{FF2B5EF4-FFF2-40B4-BE49-F238E27FC236}">
                <a16:creationId xmlns:a16="http://schemas.microsoft.com/office/drawing/2014/main" id="{60AA9D5B-EEF9-9E2E-F421-4D85ECD1ECF3}"/>
              </a:ext>
            </a:extLst>
          </p:cNvPr>
          <p:cNvSpPr txBox="1">
            <a:spLocks/>
          </p:cNvSpPr>
          <p:nvPr/>
        </p:nvSpPr>
        <p:spPr>
          <a:xfrm>
            <a:off x="76200" y="123853"/>
            <a:ext cx="10515600" cy="608169"/>
          </a:xfrm>
          <a:prstGeom prst="rect">
            <a:avLst/>
          </a:prstGeom>
        </p:spPr>
        <p:txBody>
          <a:bodyPr/>
          <a:lstStyle>
            <a:lvl1pPr>
              <a:defRPr>
                <a:latin typeface="+mj-lt"/>
                <a:ea typeface="+mj-ea"/>
                <a:cs typeface="+mj-cs"/>
              </a:defRPr>
            </a:lvl1pPr>
          </a:lstStyle>
          <a:p>
            <a:r>
              <a:rPr lang="en-US" sz="2800" dirty="0">
                <a:latin typeface="Arial" panose="020B0604020202020204" pitchFamily="34" charset="0"/>
                <a:cs typeface="Arial" panose="020B0604020202020204" pitchFamily="34" charset="0"/>
              </a:rPr>
              <a:t>Denoising Diffusion Probabilistic Models</a:t>
            </a:r>
          </a:p>
        </p:txBody>
      </p:sp>
      <p:sp>
        <p:nvSpPr>
          <p:cNvPr id="35" name="Date Placeholder 34">
            <a:extLst>
              <a:ext uri="{FF2B5EF4-FFF2-40B4-BE49-F238E27FC236}">
                <a16:creationId xmlns:a16="http://schemas.microsoft.com/office/drawing/2014/main" id="{F113C0A6-3C51-07DD-11CD-63667B01EC6F}"/>
              </a:ext>
            </a:extLst>
          </p:cNvPr>
          <p:cNvSpPr>
            <a:spLocks noGrp="1"/>
          </p:cNvSpPr>
          <p:nvPr>
            <p:ph type="dt" sz="half" idx="6"/>
          </p:nvPr>
        </p:nvSpPr>
        <p:spPr/>
        <p:txBody>
          <a:bodyPr/>
          <a:lstStyle/>
          <a:p>
            <a:r>
              <a:rPr lang="en-US"/>
              <a:t>Monday, April 15, 2024</a:t>
            </a:r>
          </a:p>
        </p:txBody>
      </p:sp>
      <p:sp>
        <p:nvSpPr>
          <p:cNvPr id="36" name="Footer Placeholder 35">
            <a:extLst>
              <a:ext uri="{FF2B5EF4-FFF2-40B4-BE49-F238E27FC236}">
                <a16:creationId xmlns:a16="http://schemas.microsoft.com/office/drawing/2014/main" id="{7AE97B03-CA43-DA46-93D1-2BC963E3170A}"/>
              </a:ext>
            </a:extLst>
          </p:cNvPr>
          <p:cNvSpPr>
            <a:spLocks noGrp="1"/>
          </p:cNvSpPr>
          <p:nvPr>
            <p:ph type="ftr" sz="quarter" idx="5"/>
          </p:nvPr>
        </p:nvSpPr>
        <p:spPr/>
        <p:txBody>
          <a:bodyPr/>
          <a:lstStyle/>
          <a:p>
            <a:r>
              <a:rPr lang="en-IN"/>
              <a:t>Diffusion Models - Raunak Sarbajna</a:t>
            </a:r>
          </a:p>
        </p:txBody>
      </p:sp>
      <p:sp>
        <p:nvSpPr>
          <p:cNvPr id="37" name="Slide Number Placeholder 36">
            <a:extLst>
              <a:ext uri="{FF2B5EF4-FFF2-40B4-BE49-F238E27FC236}">
                <a16:creationId xmlns:a16="http://schemas.microsoft.com/office/drawing/2014/main" id="{1E071B0C-7B0F-8E3E-3358-FBE8D075F9AB}"/>
              </a:ext>
            </a:extLst>
          </p:cNvPr>
          <p:cNvSpPr>
            <a:spLocks noGrp="1"/>
          </p:cNvSpPr>
          <p:nvPr>
            <p:ph type="sldNum" sz="quarter" idx="7"/>
          </p:nvPr>
        </p:nvSpPr>
        <p:spPr/>
        <p:txBody>
          <a:bodyPr/>
          <a:lstStyle/>
          <a:p>
            <a:fld id="{B6F15528-21DE-4FAA-801E-634DDDAF4B2B}" type="slidenum">
              <a:rPr lang="en-IN" smtClean="0"/>
              <a:t>22</a:t>
            </a:fld>
            <a:endParaRPr lang="en-IN"/>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047253" y="708420"/>
            <a:ext cx="5029694" cy="2356081"/>
          </a:xfrm>
          <a:prstGeom prst="rect">
            <a:avLst/>
          </a:prstGeom>
        </p:spPr>
      </p:pic>
      <p:pic>
        <p:nvPicPr>
          <p:cNvPr id="3" name="object 3"/>
          <p:cNvPicPr/>
          <p:nvPr/>
        </p:nvPicPr>
        <p:blipFill>
          <a:blip r:embed="rId3" cstate="print"/>
          <a:stretch>
            <a:fillRect/>
          </a:stretch>
        </p:blipFill>
        <p:spPr>
          <a:xfrm>
            <a:off x="990098" y="3648216"/>
            <a:ext cx="5029694" cy="2356081"/>
          </a:xfrm>
          <a:prstGeom prst="rect">
            <a:avLst/>
          </a:prstGeom>
        </p:spPr>
      </p:pic>
      <p:sp>
        <p:nvSpPr>
          <p:cNvPr id="4" name="object 4"/>
          <p:cNvSpPr txBox="1"/>
          <p:nvPr/>
        </p:nvSpPr>
        <p:spPr>
          <a:xfrm>
            <a:off x="2782570" y="1454785"/>
            <a:ext cx="2019300" cy="154305"/>
          </a:xfrm>
          <a:prstGeom prst="rect">
            <a:avLst/>
          </a:prstGeom>
          <a:solidFill>
            <a:srgbClr val="FFFF00"/>
          </a:solidFill>
        </p:spPr>
        <p:txBody>
          <a:bodyPr vert="horz" wrap="square" lIns="0" tIns="0" rIns="0" bIns="0" rtlCol="0">
            <a:spAutoFit/>
          </a:bodyPr>
          <a:lstStyle/>
          <a:p>
            <a:pPr>
              <a:lnSpc>
                <a:spcPts val="1165"/>
              </a:lnSpc>
            </a:pPr>
            <a:r>
              <a:rPr sz="1000" spc="70" dirty="0">
                <a:latin typeface="Calibri"/>
                <a:cs typeface="Calibri"/>
              </a:rPr>
              <a:t>We</a:t>
            </a:r>
            <a:r>
              <a:rPr sz="1000" spc="100" dirty="0">
                <a:latin typeface="Calibri"/>
                <a:cs typeface="Calibri"/>
              </a:rPr>
              <a:t> </a:t>
            </a:r>
            <a:r>
              <a:rPr sz="1000" dirty="0">
                <a:latin typeface="Calibri"/>
                <a:cs typeface="Calibri"/>
              </a:rPr>
              <a:t>take</a:t>
            </a:r>
            <a:r>
              <a:rPr sz="1000" spc="110" dirty="0">
                <a:latin typeface="Calibri"/>
                <a:cs typeface="Calibri"/>
              </a:rPr>
              <a:t> </a:t>
            </a:r>
            <a:r>
              <a:rPr sz="1000" spc="55" dirty="0">
                <a:latin typeface="Calibri"/>
                <a:cs typeface="Calibri"/>
              </a:rPr>
              <a:t>a</a:t>
            </a:r>
            <a:r>
              <a:rPr sz="1000" spc="105" dirty="0">
                <a:latin typeface="Calibri"/>
                <a:cs typeface="Calibri"/>
              </a:rPr>
              <a:t> </a:t>
            </a:r>
            <a:r>
              <a:rPr sz="1000" spc="60" dirty="0">
                <a:latin typeface="Calibri"/>
                <a:cs typeface="Calibri"/>
              </a:rPr>
              <a:t>sample</a:t>
            </a:r>
            <a:r>
              <a:rPr sz="1000" spc="130" dirty="0">
                <a:latin typeface="Calibri"/>
                <a:cs typeface="Calibri"/>
              </a:rPr>
              <a:t> </a:t>
            </a:r>
            <a:r>
              <a:rPr sz="1000" dirty="0">
                <a:latin typeface="Calibri"/>
                <a:cs typeface="Calibri"/>
              </a:rPr>
              <a:t>from</a:t>
            </a:r>
            <a:r>
              <a:rPr sz="1000" spc="120" dirty="0">
                <a:latin typeface="Calibri"/>
                <a:cs typeface="Calibri"/>
              </a:rPr>
              <a:t> </a:t>
            </a:r>
            <a:r>
              <a:rPr sz="1000" dirty="0">
                <a:latin typeface="Calibri"/>
                <a:cs typeface="Calibri"/>
              </a:rPr>
              <a:t>our</a:t>
            </a:r>
            <a:r>
              <a:rPr sz="1000" spc="90" dirty="0">
                <a:latin typeface="Calibri"/>
                <a:cs typeface="Calibri"/>
              </a:rPr>
              <a:t> </a:t>
            </a:r>
            <a:r>
              <a:rPr sz="1000" spc="-10" dirty="0">
                <a:latin typeface="Calibri"/>
                <a:cs typeface="Calibri"/>
              </a:rPr>
              <a:t>dataset</a:t>
            </a:r>
            <a:endParaRPr sz="1000">
              <a:latin typeface="Calibri"/>
              <a:cs typeface="Calibri"/>
            </a:endParaRPr>
          </a:p>
        </p:txBody>
      </p:sp>
      <p:sp>
        <p:nvSpPr>
          <p:cNvPr id="5" name="object 5"/>
          <p:cNvSpPr txBox="1"/>
          <p:nvPr/>
        </p:nvSpPr>
        <p:spPr>
          <a:xfrm>
            <a:off x="4105147" y="1700910"/>
            <a:ext cx="2943225" cy="154305"/>
          </a:xfrm>
          <a:prstGeom prst="rect">
            <a:avLst/>
          </a:prstGeom>
          <a:solidFill>
            <a:srgbClr val="FFFF00"/>
          </a:solidFill>
        </p:spPr>
        <p:txBody>
          <a:bodyPr vert="horz" wrap="square" lIns="0" tIns="0" rIns="0" bIns="0" rtlCol="0">
            <a:spAutoFit/>
          </a:bodyPr>
          <a:lstStyle/>
          <a:p>
            <a:pPr>
              <a:lnSpc>
                <a:spcPts val="1165"/>
              </a:lnSpc>
            </a:pPr>
            <a:r>
              <a:rPr sz="1000" spc="70" dirty="0">
                <a:latin typeface="Calibri"/>
                <a:cs typeface="Calibri"/>
              </a:rPr>
              <a:t>We</a:t>
            </a:r>
            <a:r>
              <a:rPr sz="1000" spc="35" dirty="0">
                <a:latin typeface="Calibri"/>
                <a:cs typeface="Calibri"/>
              </a:rPr>
              <a:t> </a:t>
            </a:r>
            <a:r>
              <a:rPr sz="1000" spc="50" dirty="0">
                <a:latin typeface="Calibri"/>
                <a:cs typeface="Calibri"/>
              </a:rPr>
              <a:t>generate</a:t>
            </a:r>
            <a:r>
              <a:rPr sz="1000" spc="80" dirty="0">
                <a:latin typeface="Calibri"/>
                <a:cs typeface="Calibri"/>
              </a:rPr>
              <a:t> </a:t>
            </a:r>
            <a:r>
              <a:rPr sz="1000" spc="55" dirty="0">
                <a:latin typeface="Calibri"/>
                <a:cs typeface="Calibri"/>
              </a:rPr>
              <a:t>a</a:t>
            </a:r>
            <a:r>
              <a:rPr sz="1000" spc="30" dirty="0">
                <a:latin typeface="Calibri"/>
                <a:cs typeface="Calibri"/>
              </a:rPr>
              <a:t> </a:t>
            </a:r>
            <a:r>
              <a:rPr sz="1000" spc="55" dirty="0">
                <a:latin typeface="Calibri"/>
                <a:cs typeface="Calibri"/>
              </a:rPr>
              <a:t>random</a:t>
            </a:r>
            <a:r>
              <a:rPr sz="1000" spc="50" dirty="0">
                <a:latin typeface="Calibri"/>
                <a:cs typeface="Calibri"/>
              </a:rPr>
              <a:t> </a:t>
            </a:r>
            <a:r>
              <a:rPr sz="1000" spc="55" dirty="0">
                <a:latin typeface="Calibri"/>
                <a:cs typeface="Calibri"/>
              </a:rPr>
              <a:t>number </a:t>
            </a:r>
            <a:r>
              <a:rPr sz="1000" dirty="0">
                <a:latin typeface="Calibri"/>
                <a:cs typeface="Calibri"/>
              </a:rPr>
              <a:t>t,</a:t>
            </a:r>
            <a:r>
              <a:rPr sz="1000" spc="35" dirty="0">
                <a:latin typeface="Calibri"/>
                <a:cs typeface="Calibri"/>
              </a:rPr>
              <a:t> </a:t>
            </a:r>
            <a:r>
              <a:rPr sz="1000" spc="45" dirty="0">
                <a:latin typeface="Calibri"/>
                <a:cs typeface="Calibri"/>
              </a:rPr>
              <a:t>between</a:t>
            </a:r>
            <a:r>
              <a:rPr sz="1000" spc="60" dirty="0">
                <a:latin typeface="Calibri"/>
                <a:cs typeface="Calibri"/>
              </a:rPr>
              <a:t> 1</a:t>
            </a:r>
            <a:r>
              <a:rPr sz="1000" spc="25" dirty="0">
                <a:latin typeface="Calibri"/>
                <a:cs typeface="Calibri"/>
              </a:rPr>
              <a:t> </a:t>
            </a:r>
            <a:r>
              <a:rPr sz="1000" spc="65" dirty="0">
                <a:latin typeface="Calibri"/>
                <a:cs typeface="Calibri"/>
              </a:rPr>
              <a:t>and</a:t>
            </a:r>
            <a:r>
              <a:rPr sz="1000" spc="30" dirty="0">
                <a:latin typeface="Calibri"/>
                <a:cs typeface="Calibri"/>
              </a:rPr>
              <a:t> </a:t>
            </a:r>
            <a:r>
              <a:rPr sz="1000" spc="25" dirty="0">
                <a:latin typeface="Calibri"/>
                <a:cs typeface="Calibri"/>
              </a:rPr>
              <a:t>T</a:t>
            </a:r>
            <a:endParaRPr sz="1000">
              <a:latin typeface="Calibri"/>
              <a:cs typeface="Calibri"/>
            </a:endParaRPr>
          </a:p>
        </p:txBody>
      </p:sp>
      <p:sp>
        <p:nvSpPr>
          <p:cNvPr id="6" name="object 6"/>
          <p:cNvSpPr txBox="1"/>
          <p:nvPr/>
        </p:nvSpPr>
        <p:spPr>
          <a:xfrm>
            <a:off x="2782570" y="1953641"/>
            <a:ext cx="1347470" cy="154305"/>
          </a:xfrm>
          <a:prstGeom prst="rect">
            <a:avLst/>
          </a:prstGeom>
          <a:solidFill>
            <a:srgbClr val="FFFF00"/>
          </a:solidFill>
        </p:spPr>
        <p:txBody>
          <a:bodyPr vert="horz" wrap="square" lIns="0" tIns="0" rIns="0" bIns="0" rtlCol="0">
            <a:spAutoFit/>
          </a:bodyPr>
          <a:lstStyle/>
          <a:p>
            <a:pPr>
              <a:lnSpc>
                <a:spcPts val="1165"/>
              </a:lnSpc>
            </a:pPr>
            <a:r>
              <a:rPr sz="1000" spc="70" dirty="0">
                <a:latin typeface="Calibri"/>
                <a:cs typeface="Calibri"/>
              </a:rPr>
              <a:t>We</a:t>
            </a:r>
            <a:r>
              <a:rPr sz="1000" spc="35" dirty="0">
                <a:latin typeface="Calibri"/>
                <a:cs typeface="Calibri"/>
              </a:rPr>
              <a:t> </a:t>
            </a:r>
            <a:r>
              <a:rPr sz="1000" spc="60" dirty="0">
                <a:latin typeface="Calibri"/>
                <a:cs typeface="Calibri"/>
              </a:rPr>
              <a:t>sample</a:t>
            </a:r>
            <a:r>
              <a:rPr sz="1000" spc="65" dirty="0">
                <a:latin typeface="Calibri"/>
                <a:cs typeface="Calibri"/>
              </a:rPr>
              <a:t> some</a:t>
            </a:r>
            <a:r>
              <a:rPr sz="1000" spc="50" dirty="0">
                <a:latin typeface="Calibri"/>
                <a:cs typeface="Calibri"/>
              </a:rPr>
              <a:t> </a:t>
            </a:r>
            <a:r>
              <a:rPr sz="1000" spc="40" dirty="0">
                <a:latin typeface="Calibri"/>
                <a:cs typeface="Calibri"/>
              </a:rPr>
              <a:t>noise</a:t>
            </a:r>
            <a:endParaRPr sz="1000">
              <a:latin typeface="Calibri"/>
              <a:cs typeface="Calibri"/>
            </a:endParaRPr>
          </a:p>
        </p:txBody>
      </p:sp>
      <p:sp>
        <p:nvSpPr>
          <p:cNvPr id="7" name="object 7"/>
          <p:cNvSpPr txBox="1"/>
          <p:nvPr/>
        </p:nvSpPr>
        <p:spPr>
          <a:xfrm>
            <a:off x="5647309" y="2510917"/>
            <a:ext cx="5989320" cy="154305"/>
          </a:xfrm>
          <a:prstGeom prst="rect">
            <a:avLst/>
          </a:prstGeom>
          <a:solidFill>
            <a:srgbClr val="FFFF00"/>
          </a:solidFill>
        </p:spPr>
        <p:txBody>
          <a:bodyPr vert="horz" wrap="square" lIns="0" tIns="0" rIns="0" bIns="0" rtlCol="0">
            <a:spAutoFit/>
          </a:bodyPr>
          <a:lstStyle/>
          <a:p>
            <a:pPr marL="635">
              <a:lnSpc>
                <a:spcPts val="1165"/>
              </a:lnSpc>
            </a:pPr>
            <a:r>
              <a:rPr sz="1000" spc="70" dirty="0">
                <a:latin typeface="Calibri"/>
                <a:cs typeface="Calibri"/>
              </a:rPr>
              <a:t>We</a:t>
            </a:r>
            <a:r>
              <a:rPr sz="1000" spc="85" dirty="0">
                <a:latin typeface="Calibri"/>
                <a:cs typeface="Calibri"/>
              </a:rPr>
              <a:t> add</a:t>
            </a:r>
            <a:r>
              <a:rPr sz="1000" spc="95" dirty="0">
                <a:latin typeface="Calibri"/>
                <a:cs typeface="Calibri"/>
              </a:rPr>
              <a:t> </a:t>
            </a:r>
            <a:r>
              <a:rPr sz="1000" spc="50" dirty="0">
                <a:latin typeface="Calibri"/>
                <a:cs typeface="Calibri"/>
              </a:rPr>
              <a:t>noise</a:t>
            </a:r>
            <a:r>
              <a:rPr sz="1000" spc="90" dirty="0">
                <a:latin typeface="Calibri"/>
                <a:cs typeface="Calibri"/>
              </a:rPr>
              <a:t> </a:t>
            </a:r>
            <a:r>
              <a:rPr sz="1000" spc="10" dirty="0">
                <a:latin typeface="Calibri"/>
                <a:cs typeface="Calibri"/>
              </a:rPr>
              <a:t>to</a:t>
            </a:r>
            <a:r>
              <a:rPr sz="1000" spc="80" dirty="0">
                <a:latin typeface="Calibri"/>
                <a:cs typeface="Calibri"/>
              </a:rPr>
              <a:t> </a:t>
            </a:r>
            <a:r>
              <a:rPr sz="1000" spc="10" dirty="0">
                <a:latin typeface="Calibri"/>
                <a:cs typeface="Calibri"/>
              </a:rPr>
              <a:t>our</a:t>
            </a:r>
            <a:r>
              <a:rPr sz="1000" spc="75" dirty="0">
                <a:latin typeface="Calibri"/>
                <a:cs typeface="Calibri"/>
              </a:rPr>
              <a:t> </a:t>
            </a:r>
            <a:r>
              <a:rPr sz="1000" spc="55" dirty="0">
                <a:latin typeface="Calibri"/>
                <a:cs typeface="Calibri"/>
              </a:rPr>
              <a:t>image,</a:t>
            </a:r>
            <a:r>
              <a:rPr sz="1000" spc="135" dirty="0">
                <a:latin typeface="Calibri"/>
                <a:cs typeface="Calibri"/>
              </a:rPr>
              <a:t> </a:t>
            </a:r>
            <a:r>
              <a:rPr sz="1000" spc="65" dirty="0">
                <a:latin typeface="Calibri"/>
                <a:cs typeface="Calibri"/>
              </a:rPr>
              <a:t>and</a:t>
            </a:r>
            <a:r>
              <a:rPr sz="1000" spc="90" dirty="0">
                <a:latin typeface="Calibri"/>
                <a:cs typeface="Calibri"/>
              </a:rPr>
              <a:t> </a:t>
            </a:r>
            <a:r>
              <a:rPr sz="1000" spc="10" dirty="0">
                <a:latin typeface="Calibri"/>
                <a:cs typeface="Calibri"/>
              </a:rPr>
              <a:t>we</a:t>
            </a:r>
            <a:r>
              <a:rPr sz="1000" spc="90" dirty="0">
                <a:latin typeface="Calibri"/>
                <a:cs typeface="Calibri"/>
              </a:rPr>
              <a:t> </a:t>
            </a:r>
            <a:r>
              <a:rPr sz="1000" spc="10" dirty="0">
                <a:latin typeface="Calibri"/>
                <a:cs typeface="Calibri"/>
              </a:rPr>
              <a:t>train</a:t>
            </a:r>
            <a:r>
              <a:rPr sz="1000" spc="90" dirty="0">
                <a:latin typeface="Calibri"/>
                <a:cs typeface="Calibri"/>
              </a:rPr>
              <a:t> </a:t>
            </a:r>
            <a:r>
              <a:rPr sz="1000" spc="10" dirty="0">
                <a:latin typeface="Calibri"/>
                <a:cs typeface="Calibri"/>
              </a:rPr>
              <a:t>the</a:t>
            </a:r>
            <a:r>
              <a:rPr sz="1000" spc="85" dirty="0">
                <a:latin typeface="Calibri"/>
                <a:cs typeface="Calibri"/>
              </a:rPr>
              <a:t> </a:t>
            </a:r>
            <a:r>
              <a:rPr sz="1000" spc="65" dirty="0">
                <a:latin typeface="Calibri"/>
                <a:cs typeface="Calibri"/>
              </a:rPr>
              <a:t>model</a:t>
            </a:r>
            <a:r>
              <a:rPr sz="1000" spc="110" dirty="0">
                <a:latin typeface="Calibri"/>
                <a:cs typeface="Calibri"/>
              </a:rPr>
              <a:t> </a:t>
            </a:r>
            <a:r>
              <a:rPr sz="1000" spc="10" dirty="0">
                <a:latin typeface="Calibri"/>
                <a:cs typeface="Calibri"/>
              </a:rPr>
              <a:t>to</a:t>
            </a:r>
            <a:r>
              <a:rPr sz="1000" spc="80" dirty="0">
                <a:latin typeface="Calibri"/>
                <a:cs typeface="Calibri"/>
              </a:rPr>
              <a:t> </a:t>
            </a:r>
            <a:r>
              <a:rPr sz="1000" spc="10" dirty="0">
                <a:latin typeface="Calibri"/>
                <a:cs typeface="Calibri"/>
              </a:rPr>
              <a:t>learn</a:t>
            </a:r>
            <a:r>
              <a:rPr sz="1000" spc="110" dirty="0">
                <a:latin typeface="Calibri"/>
                <a:cs typeface="Calibri"/>
              </a:rPr>
              <a:t> </a:t>
            </a:r>
            <a:r>
              <a:rPr sz="1000" spc="10" dirty="0">
                <a:latin typeface="Calibri"/>
                <a:cs typeface="Calibri"/>
              </a:rPr>
              <a:t>to</a:t>
            </a:r>
            <a:r>
              <a:rPr sz="1000" spc="80" dirty="0">
                <a:latin typeface="Calibri"/>
                <a:cs typeface="Calibri"/>
              </a:rPr>
              <a:t> </a:t>
            </a:r>
            <a:r>
              <a:rPr sz="1000" spc="50" dirty="0">
                <a:latin typeface="Calibri"/>
                <a:cs typeface="Calibri"/>
              </a:rPr>
              <a:t>predict</a:t>
            </a:r>
            <a:r>
              <a:rPr sz="1000" spc="75" dirty="0">
                <a:latin typeface="Calibri"/>
                <a:cs typeface="Calibri"/>
              </a:rPr>
              <a:t> </a:t>
            </a:r>
            <a:r>
              <a:rPr sz="1000" spc="10" dirty="0">
                <a:latin typeface="Calibri"/>
                <a:cs typeface="Calibri"/>
              </a:rPr>
              <a:t>the</a:t>
            </a:r>
            <a:r>
              <a:rPr sz="1000" spc="100" dirty="0">
                <a:latin typeface="Calibri"/>
                <a:cs typeface="Calibri"/>
              </a:rPr>
              <a:t> </a:t>
            </a:r>
            <a:r>
              <a:rPr sz="1000" spc="10" dirty="0">
                <a:latin typeface="Calibri"/>
                <a:cs typeface="Calibri"/>
              </a:rPr>
              <a:t>amount</a:t>
            </a:r>
            <a:r>
              <a:rPr sz="1000" spc="100" dirty="0">
                <a:latin typeface="Calibri"/>
                <a:cs typeface="Calibri"/>
              </a:rPr>
              <a:t> </a:t>
            </a:r>
            <a:r>
              <a:rPr sz="1000" spc="10" dirty="0">
                <a:latin typeface="Calibri"/>
                <a:cs typeface="Calibri"/>
              </a:rPr>
              <a:t>of</a:t>
            </a:r>
            <a:r>
              <a:rPr sz="1000" spc="70" dirty="0">
                <a:latin typeface="Calibri"/>
                <a:cs typeface="Calibri"/>
              </a:rPr>
              <a:t> </a:t>
            </a:r>
            <a:r>
              <a:rPr sz="1000" spc="50" dirty="0">
                <a:latin typeface="Calibri"/>
                <a:cs typeface="Calibri"/>
              </a:rPr>
              <a:t>noise</a:t>
            </a:r>
            <a:r>
              <a:rPr sz="1000" spc="90" dirty="0">
                <a:latin typeface="Calibri"/>
                <a:cs typeface="Calibri"/>
              </a:rPr>
              <a:t> </a:t>
            </a:r>
            <a:r>
              <a:rPr sz="1000" spc="10" dirty="0">
                <a:latin typeface="Calibri"/>
                <a:cs typeface="Calibri"/>
              </a:rPr>
              <a:t>present</a:t>
            </a:r>
            <a:r>
              <a:rPr sz="1000" spc="114" dirty="0">
                <a:latin typeface="Calibri"/>
                <a:cs typeface="Calibri"/>
              </a:rPr>
              <a:t> </a:t>
            </a:r>
            <a:r>
              <a:rPr sz="1000" spc="10" dirty="0">
                <a:latin typeface="Calibri"/>
                <a:cs typeface="Calibri"/>
              </a:rPr>
              <a:t>in</a:t>
            </a:r>
            <a:r>
              <a:rPr sz="1000" spc="60" dirty="0">
                <a:latin typeface="Calibri"/>
                <a:cs typeface="Calibri"/>
              </a:rPr>
              <a:t> </a:t>
            </a:r>
            <a:r>
              <a:rPr sz="1000" spc="-25" dirty="0">
                <a:latin typeface="Calibri"/>
                <a:cs typeface="Calibri"/>
              </a:rPr>
              <a:t>it.</a:t>
            </a:r>
            <a:endParaRPr sz="1000">
              <a:latin typeface="Calibri"/>
              <a:cs typeface="Calibri"/>
            </a:endParaRPr>
          </a:p>
        </p:txBody>
      </p:sp>
      <p:sp>
        <p:nvSpPr>
          <p:cNvPr id="8" name="object 8"/>
          <p:cNvSpPr txBox="1"/>
          <p:nvPr/>
        </p:nvSpPr>
        <p:spPr>
          <a:xfrm>
            <a:off x="2829305" y="4203700"/>
            <a:ext cx="1360170" cy="154305"/>
          </a:xfrm>
          <a:prstGeom prst="rect">
            <a:avLst/>
          </a:prstGeom>
          <a:solidFill>
            <a:srgbClr val="FFFF00"/>
          </a:solidFill>
        </p:spPr>
        <p:txBody>
          <a:bodyPr vert="horz" wrap="square" lIns="0" tIns="0" rIns="0" bIns="0" rtlCol="0">
            <a:spAutoFit/>
          </a:bodyPr>
          <a:lstStyle/>
          <a:p>
            <a:pPr>
              <a:lnSpc>
                <a:spcPts val="1170"/>
              </a:lnSpc>
            </a:pPr>
            <a:r>
              <a:rPr sz="1000" spc="70" dirty="0">
                <a:latin typeface="Calibri"/>
                <a:cs typeface="Calibri"/>
              </a:rPr>
              <a:t>We</a:t>
            </a:r>
            <a:r>
              <a:rPr sz="1000" spc="35" dirty="0">
                <a:latin typeface="Calibri"/>
                <a:cs typeface="Calibri"/>
              </a:rPr>
              <a:t> </a:t>
            </a:r>
            <a:r>
              <a:rPr sz="1000" spc="60" dirty="0">
                <a:latin typeface="Calibri"/>
                <a:cs typeface="Calibri"/>
              </a:rPr>
              <a:t>sample</a:t>
            </a:r>
            <a:r>
              <a:rPr sz="1000" spc="65" dirty="0">
                <a:latin typeface="Calibri"/>
                <a:cs typeface="Calibri"/>
              </a:rPr>
              <a:t> some</a:t>
            </a:r>
            <a:r>
              <a:rPr sz="1000" spc="50" dirty="0">
                <a:latin typeface="Calibri"/>
                <a:cs typeface="Calibri"/>
              </a:rPr>
              <a:t> </a:t>
            </a:r>
            <a:r>
              <a:rPr sz="1000" spc="40" dirty="0">
                <a:latin typeface="Calibri"/>
                <a:cs typeface="Calibri"/>
              </a:rPr>
              <a:t>noise</a:t>
            </a:r>
            <a:endParaRPr sz="1000" dirty="0">
              <a:latin typeface="Calibri"/>
              <a:cs typeface="Calibri"/>
            </a:endParaRPr>
          </a:p>
        </p:txBody>
      </p:sp>
      <p:sp>
        <p:nvSpPr>
          <p:cNvPr id="9" name="object 9"/>
          <p:cNvSpPr/>
          <p:nvPr/>
        </p:nvSpPr>
        <p:spPr>
          <a:xfrm>
            <a:off x="6007608" y="4514088"/>
            <a:ext cx="399415" cy="1013460"/>
          </a:xfrm>
          <a:custGeom>
            <a:avLst/>
            <a:gdLst/>
            <a:ahLst/>
            <a:cxnLst/>
            <a:rect l="l" t="t" r="r" b="b"/>
            <a:pathLst>
              <a:path w="399414" h="1013460">
                <a:moveTo>
                  <a:pt x="0" y="0"/>
                </a:moveTo>
                <a:lnTo>
                  <a:pt x="77700" y="2609"/>
                </a:lnTo>
                <a:lnTo>
                  <a:pt x="141160" y="9731"/>
                </a:lnTo>
                <a:lnTo>
                  <a:pt x="183951" y="20306"/>
                </a:lnTo>
                <a:lnTo>
                  <a:pt x="199643" y="33274"/>
                </a:lnTo>
                <a:lnTo>
                  <a:pt x="199643" y="473456"/>
                </a:lnTo>
                <a:lnTo>
                  <a:pt x="215336" y="486423"/>
                </a:lnTo>
                <a:lnTo>
                  <a:pt x="258127" y="496998"/>
                </a:lnTo>
                <a:lnTo>
                  <a:pt x="321587" y="504120"/>
                </a:lnTo>
                <a:lnTo>
                  <a:pt x="399288" y="506730"/>
                </a:lnTo>
                <a:lnTo>
                  <a:pt x="321587" y="509339"/>
                </a:lnTo>
                <a:lnTo>
                  <a:pt x="258127" y="516461"/>
                </a:lnTo>
                <a:lnTo>
                  <a:pt x="215336" y="527036"/>
                </a:lnTo>
                <a:lnTo>
                  <a:pt x="199643" y="540004"/>
                </a:lnTo>
                <a:lnTo>
                  <a:pt x="199643" y="980186"/>
                </a:lnTo>
                <a:lnTo>
                  <a:pt x="183951" y="993153"/>
                </a:lnTo>
                <a:lnTo>
                  <a:pt x="141160" y="1003728"/>
                </a:lnTo>
                <a:lnTo>
                  <a:pt x="77700" y="1010850"/>
                </a:lnTo>
                <a:lnTo>
                  <a:pt x="0" y="1013460"/>
                </a:lnTo>
              </a:path>
            </a:pathLst>
          </a:custGeom>
          <a:ln w="6349">
            <a:solidFill>
              <a:srgbClr val="ED7660"/>
            </a:solidFill>
          </a:ln>
        </p:spPr>
        <p:txBody>
          <a:bodyPr wrap="square" lIns="0" tIns="0" rIns="0" bIns="0" rtlCol="0"/>
          <a:lstStyle/>
          <a:p>
            <a:endParaRPr/>
          </a:p>
        </p:txBody>
      </p:sp>
      <p:sp>
        <p:nvSpPr>
          <p:cNvPr id="10" name="object 10"/>
          <p:cNvSpPr txBox="1"/>
          <p:nvPr/>
        </p:nvSpPr>
        <p:spPr>
          <a:xfrm>
            <a:off x="6579107" y="4941570"/>
            <a:ext cx="3229610" cy="154305"/>
          </a:xfrm>
          <a:prstGeom prst="rect">
            <a:avLst/>
          </a:prstGeom>
          <a:solidFill>
            <a:srgbClr val="FFFF00"/>
          </a:solidFill>
        </p:spPr>
        <p:txBody>
          <a:bodyPr vert="horz" wrap="square" lIns="0" tIns="0" rIns="0" bIns="0" rtlCol="0">
            <a:spAutoFit/>
          </a:bodyPr>
          <a:lstStyle/>
          <a:p>
            <a:pPr marL="635">
              <a:lnSpc>
                <a:spcPts val="1170"/>
              </a:lnSpc>
            </a:pPr>
            <a:r>
              <a:rPr sz="1000" spc="70" dirty="0">
                <a:latin typeface="Calibri"/>
                <a:cs typeface="Calibri"/>
              </a:rPr>
              <a:t>We</a:t>
            </a:r>
            <a:r>
              <a:rPr sz="1000" spc="50" dirty="0">
                <a:latin typeface="Calibri"/>
                <a:cs typeface="Calibri"/>
              </a:rPr>
              <a:t> </a:t>
            </a:r>
            <a:r>
              <a:rPr sz="1000" spc="65" dirty="0">
                <a:latin typeface="Calibri"/>
                <a:cs typeface="Calibri"/>
              </a:rPr>
              <a:t>keep</a:t>
            </a:r>
            <a:r>
              <a:rPr sz="1000" spc="80" dirty="0">
                <a:latin typeface="Calibri"/>
                <a:cs typeface="Calibri"/>
              </a:rPr>
              <a:t> </a:t>
            </a:r>
            <a:r>
              <a:rPr sz="1000" spc="65" dirty="0">
                <a:latin typeface="Calibri"/>
                <a:cs typeface="Calibri"/>
              </a:rPr>
              <a:t>denoising</a:t>
            </a:r>
            <a:r>
              <a:rPr sz="1000" spc="75" dirty="0">
                <a:latin typeface="Calibri"/>
                <a:cs typeface="Calibri"/>
              </a:rPr>
              <a:t> </a:t>
            </a:r>
            <a:r>
              <a:rPr sz="1000" dirty="0">
                <a:latin typeface="Calibri"/>
                <a:cs typeface="Calibri"/>
              </a:rPr>
              <a:t>the</a:t>
            </a:r>
            <a:r>
              <a:rPr sz="1000" spc="55" dirty="0">
                <a:latin typeface="Calibri"/>
                <a:cs typeface="Calibri"/>
              </a:rPr>
              <a:t> </a:t>
            </a:r>
            <a:r>
              <a:rPr sz="1000" spc="70" dirty="0">
                <a:latin typeface="Calibri"/>
                <a:cs typeface="Calibri"/>
              </a:rPr>
              <a:t>image</a:t>
            </a:r>
            <a:r>
              <a:rPr sz="1000" spc="90" dirty="0">
                <a:latin typeface="Calibri"/>
                <a:cs typeface="Calibri"/>
              </a:rPr>
              <a:t> </a:t>
            </a:r>
            <a:r>
              <a:rPr sz="1000" spc="50" dirty="0">
                <a:latin typeface="Calibri"/>
                <a:cs typeface="Calibri"/>
              </a:rPr>
              <a:t>progressively</a:t>
            </a:r>
            <a:r>
              <a:rPr sz="1000" spc="105" dirty="0">
                <a:latin typeface="Calibri"/>
                <a:cs typeface="Calibri"/>
              </a:rPr>
              <a:t> </a:t>
            </a:r>
            <a:r>
              <a:rPr sz="1000" dirty="0">
                <a:latin typeface="Calibri"/>
                <a:cs typeface="Calibri"/>
              </a:rPr>
              <a:t>for</a:t>
            </a:r>
            <a:r>
              <a:rPr sz="1000" spc="60" dirty="0">
                <a:latin typeface="Calibri"/>
                <a:cs typeface="Calibri"/>
              </a:rPr>
              <a:t> </a:t>
            </a:r>
            <a:r>
              <a:rPr sz="1000" spc="75" dirty="0">
                <a:latin typeface="Calibri"/>
                <a:cs typeface="Calibri"/>
              </a:rPr>
              <a:t>T</a:t>
            </a:r>
            <a:r>
              <a:rPr sz="1000" spc="55" dirty="0">
                <a:latin typeface="Calibri"/>
                <a:cs typeface="Calibri"/>
              </a:rPr>
              <a:t> </a:t>
            </a:r>
            <a:r>
              <a:rPr sz="1000" spc="-10" dirty="0">
                <a:latin typeface="Calibri"/>
                <a:cs typeface="Calibri"/>
              </a:rPr>
              <a:t>steps.</a:t>
            </a:r>
            <a:endParaRPr sz="1000" dirty="0">
              <a:latin typeface="Calibri"/>
              <a:cs typeface="Calibri"/>
            </a:endParaRPr>
          </a:p>
        </p:txBody>
      </p:sp>
      <p:sp>
        <p:nvSpPr>
          <p:cNvPr id="17" name="Date Placeholder 16">
            <a:extLst>
              <a:ext uri="{FF2B5EF4-FFF2-40B4-BE49-F238E27FC236}">
                <a16:creationId xmlns:a16="http://schemas.microsoft.com/office/drawing/2014/main" id="{2887838D-6ABF-71B0-520B-E3D69D553869}"/>
              </a:ext>
            </a:extLst>
          </p:cNvPr>
          <p:cNvSpPr>
            <a:spLocks noGrp="1"/>
          </p:cNvSpPr>
          <p:nvPr>
            <p:ph type="dt" sz="half" idx="6"/>
          </p:nvPr>
        </p:nvSpPr>
        <p:spPr/>
        <p:txBody>
          <a:bodyPr/>
          <a:lstStyle/>
          <a:p>
            <a:r>
              <a:rPr lang="en-US"/>
              <a:t>Monday, April 15, 2024</a:t>
            </a:r>
          </a:p>
        </p:txBody>
      </p:sp>
      <p:sp>
        <p:nvSpPr>
          <p:cNvPr id="18" name="Footer Placeholder 17">
            <a:extLst>
              <a:ext uri="{FF2B5EF4-FFF2-40B4-BE49-F238E27FC236}">
                <a16:creationId xmlns:a16="http://schemas.microsoft.com/office/drawing/2014/main" id="{05EB067A-F53C-1970-F65E-91A043AB63F5}"/>
              </a:ext>
            </a:extLst>
          </p:cNvPr>
          <p:cNvSpPr>
            <a:spLocks noGrp="1"/>
          </p:cNvSpPr>
          <p:nvPr>
            <p:ph type="ftr" sz="quarter" idx="5"/>
          </p:nvPr>
        </p:nvSpPr>
        <p:spPr/>
        <p:txBody>
          <a:bodyPr/>
          <a:lstStyle/>
          <a:p>
            <a:r>
              <a:rPr lang="en-IN"/>
              <a:t>Diffusion Models - Raunak Sarbajna</a:t>
            </a:r>
          </a:p>
        </p:txBody>
      </p:sp>
      <p:sp>
        <p:nvSpPr>
          <p:cNvPr id="19" name="Slide Number Placeholder 18">
            <a:extLst>
              <a:ext uri="{FF2B5EF4-FFF2-40B4-BE49-F238E27FC236}">
                <a16:creationId xmlns:a16="http://schemas.microsoft.com/office/drawing/2014/main" id="{A40905BB-7476-7990-D6F6-9A2CC58D72EE}"/>
              </a:ext>
            </a:extLst>
          </p:cNvPr>
          <p:cNvSpPr>
            <a:spLocks noGrp="1"/>
          </p:cNvSpPr>
          <p:nvPr>
            <p:ph type="sldNum" sz="quarter" idx="7"/>
          </p:nvPr>
        </p:nvSpPr>
        <p:spPr/>
        <p:txBody>
          <a:bodyPr/>
          <a:lstStyle/>
          <a:p>
            <a:fld id="{B6F15528-21DE-4FAA-801E-634DDDAF4B2B}" type="slidenum">
              <a:rPr lang="en-IN" smtClean="0"/>
              <a:t>23</a:t>
            </a:fld>
            <a:endParaRPr lang="en-IN"/>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761489" y="2917825"/>
            <a:ext cx="8669019" cy="994663"/>
          </a:xfrm>
          <a:prstGeom prst="rect">
            <a:avLst/>
          </a:prstGeom>
        </p:spPr>
      </p:pic>
      <p:sp>
        <p:nvSpPr>
          <p:cNvPr id="3" name="object 3"/>
          <p:cNvSpPr txBox="1"/>
          <p:nvPr/>
        </p:nvSpPr>
        <p:spPr>
          <a:xfrm>
            <a:off x="1942845" y="3317494"/>
            <a:ext cx="208279" cy="177800"/>
          </a:xfrm>
          <a:prstGeom prst="rect">
            <a:avLst/>
          </a:prstGeom>
        </p:spPr>
        <p:txBody>
          <a:bodyPr vert="horz" wrap="square" lIns="0" tIns="12065" rIns="0" bIns="0" rtlCol="0">
            <a:spAutoFit/>
          </a:bodyPr>
          <a:lstStyle/>
          <a:p>
            <a:pPr marL="38100">
              <a:lnSpc>
                <a:spcPct val="100000"/>
              </a:lnSpc>
              <a:spcBef>
                <a:spcPts val="95"/>
              </a:spcBef>
            </a:pPr>
            <a:r>
              <a:rPr sz="1000" spc="65" dirty="0">
                <a:solidFill>
                  <a:srgbClr val="FFFFFF"/>
                </a:solidFill>
                <a:latin typeface="Calibri"/>
                <a:cs typeface="Calibri"/>
              </a:rPr>
              <a:t>X</a:t>
            </a:r>
            <a:r>
              <a:rPr sz="975" spc="97" baseline="-21367" dirty="0">
                <a:solidFill>
                  <a:srgbClr val="FFFFFF"/>
                </a:solidFill>
                <a:latin typeface="Calibri"/>
                <a:cs typeface="Calibri"/>
              </a:rPr>
              <a:t>0</a:t>
            </a:r>
            <a:endParaRPr sz="975" baseline="-21367">
              <a:latin typeface="Calibri"/>
              <a:cs typeface="Calibri"/>
            </a:endParaRPr>
          </a:p>
        </p:txBody>
      </p:sp>
      <p:sp>
        <p:nvSpPr>
          <p:cNvPr id="4" name="object 4"/>
          <p:cNvSpPr txBox="1"/>
          <p:nvPr/>
        </p:nvSpPr>
        <p:spPr>
          <a:xfrm>
            <a:off x="3542665" y="3317494"/>
            <a:ext cx="197485" cy="177800"/>
          </a:xfrm>
          <a:prstGeom prst="rect">
            <a:avLst/>
          </a:prstGeom>
        </p:spPr>
        <p:txBody>
          <a:bodyPr vert="horz" wrap="square" lIns="0" tIns="12065" rIns="0" bIns="0" rtlCol="0">
            <a:spAutoFit/>
          </a:bodyPr>
          <a:lstStyle/>
          <a:p>
            <a:pPr marL="38100">
              <a:lnSpc>
                <a:spcPct val="100000"/>
              </a:lnSpc>
              <a:spcBef>
                <a:spcPts val="95"/>
              </a:spcBef>
            </a:pPr>
            <a:r>
              <a:rPr sz="1000" spc="50" dirty="0">
                <a:solidFill>
                  <a:srgbClr val="FFFFFF"/>
                </a:solidFill>
                <a:latin typeface="Calibri"/>
                <a:cs typeface="Calibri"/>
              </a:rPr>
              <a:t>Z</a:t>
            </a:r>
            <a:r>
              <a:rPr sz="975" spc="75" baseline="-21367" dirty="0">
                <a:solidFill>
                  <a:srgbClr val="FFFFFF"/>
                </a:solidFill>
                <a:latin typeface="Calibri"/>
                <a:cs typeface="Calibri"/>
              </a:rPr>
              <a:t>1</a:t>
            </a:r>
            <a:endParaRPr sz="975" baseline="-21367">
              <a:latin typeface="Calibri"/>
              <a:cs typeface="Calibri"/>
            </a:endParaRPr>
          </a:p>
        </p:txBody>
      </p:sp>
      <p:sp>
        <p:nvSpPr>
          <p:cNvPr id="5" name="object 5"/>
          <p:cNvSpPr txBox="1"/>
          <p:nvPr/>
        </p:nvSpPr>
        <p:spPr>
          <a:xfrm>
            <a:off x="5136515" y="3317494"/>
            <a:ext cx="197485" cy="177800"/>
          </a:xfrm>
          <a:prstGeom prst="rect">
            <a:avLst/>
          </a:prstGeom>
        </p:spPr>
        <p:txBody>
          <a:bodyPr vert="horz" wrap="square" lIns="0" tIns="12065" rIns="0" bIns="0" rtlCol="0">
            <a:spAutoFit/>
          </a:bodyPr>
          <a:lstStyle/>
          <a:p>
            <a:pPr marL="38100">
              <a:lnSpc>
                <a:spcPct val="100000"/>
              </a:lnSpc>
              <a:spcBef>
                <a:spcPts val="95"/>
              </a:spcBef>
            </a:pPr>
            <a:r>
              <a:rPr sz="1000" spc="50" dirty="0">
                <a:solidFill>
                  <a:srgbClr val="FFFFFF"/>
                </a:solidFill>
                <a:latin typeface="Calibri"/>
                <a:cs typeface="Calibri"/>
              </a:rPr>
              <a:t>Z</a:t>
            </a:r>
            <a:r>
              <a:rPr sz="975" spc="75" baseline="-21367" dirty="0">
                <a:solidFill>
                  <a:srgbClr val="FFFFFF"/>
                </a:solidFill>
                <a:latin typeface="Calibri"/>
                <a:cs typeface="Calibri"/>
              </a:rPr>
              <a:t>2</a:t>
            </a:r>
            <a:endParaRPr sz="975" baseline="-21367">
              <a:latin typeface="Calibri"/>
              <a:cs typeface="Calibri"/>
            </a:endParaRPr>
          </a:p>
        </p:txBody>
      </p:sp>
      <p:sp>
        <p:nvSpPr>
          <p:cNvPr id="6" name="object 6"/>
          <p:cNvSpPr txBox="1"/>
          <p:nvPr/>
        </p:nvSpPr>
        <p:spPr>
          <a:xfrm>
            <a:off x="6730238" y="3320288"/>
            <a:ext cx="197485" cy="177800"/>
          </a:xfrm>
          <a:prstGeom prst="rect">
            <a:avLst/>
          </a:prstGeom>
        </p:spPr>
        <p:txBody>
          <a:bodyPr vert="horz" wrap="square" lIns="0" tIns="12065" rIns="0" bIns="0" rtlCol="0">
            <a:spAutoFit/>
          </a:bodyPr>
          <a:lstStyle/>
          <a:p>
            <a:pPr marL="38100">
              <a:lnSpc>
                <a:spcPct val="100000"/>
              </a:lnSpc>
              <a:spcBef>
                <a:spcPts val="95"/>
              </a:spcBef>
            </a:pPr>
            <a:r>
              <a:rPr sz="1000" spc="50" dirty="0">
                <a:solidFill>
                  <a:srgbClr val="FFFFFF"/>
                </a:solidFill>
                <a:latin typeface="Calibri"/>
                <a:cs typeface="Calibri"/>
              </a:rPr>
              <a:t>Z</a:t>
            </a:r>
            <a:r>
              <a:rPr sz="975" spc="75" baseline="-21367" dirty="0">
                <a:solidFill>
                  <a:srgbClr val="FFFFFF"/>
                </a:solidFill>
                <a:latin typeface="Calibri"/>
                <a:cs typeface="Calibri"/>
              </a:rPr>
              <a:t>3</a:t>
            </a:r>
            <a:endParaRPr sz="975" baseline="-21367">
              <a:latin typeface="Calibri"/>
              <a:cs typeface="Calibri"/>
            </a:endParaRPr>
          </a:p>
        </p:txBody>
      </p:sp>
      <p:sp>
        <p:nvSpPr>
          <p:cNvPr id="7" name="object 7"/>
          <p:cNvSpPr txBox="1"/>
          <p:nvPr/>
        </p:nvSpPr>
        <p:spPr>
          <a:xfrm>
            <a:off x="8215376" y="3181858"/>
            <a:ext cx="254000" cy="299720"/>
          </a:xfrm>
          <a:prstGeom prst="rect">
            <a:avLst/>
          </a:prstGeom>
        </p:spPr>
        <p:txBody>
          <a:bodyPr vert="horz" wrap="square" lIns="0" tIns="12700" rIns="0" bIns="0" rtlCol="0">
            <a:spAutoFit/>
          </a:bodyPr>
          <a:lstStyle/>
          <a:p>
            <a:pPr marL="12700">
              <a:lnSpc>
                <a:spcPct val="100000"/>
              </a:lnSpc>
              <a:spcBef>
                <a:spcPts val="100"/>
              </a:spcBef>
            </a:pPr>
            <a:r>
              <a:rPr sz="1800" spc="505" dirty="0">
                <a:latin typeface="Calibri"/>
                <a:cs typeface="Calibri"/>
              </a:rPr>
              <a:t>…</a:t>
            </a:r>
            <a:endParaRPr sz="1800">
              <a:latin typeface="Calibri"/>
              <a:cs typeface="Calibri"/>
            </a:endParaRPr>
          </a:p>
        </p:txBody>
      </p:sp>
      <p:sp>
        <p:nvSpPr>
          <p:cNvPr id="8" name="object 8"/>
          <p:cNvSpPr txBox="1"/>
          <p:nvPr/>
        </p:nvSpPr>
        <p:spPr>
          <a:xfrm>
            <a:off x="10049002" y="3323971"/>
            <a:ext cx="196850" cy="177800"/>
          </a:xfrm>
          <a:prstGeom prst="rect">
            <a:avLst/>
          </a:prstGeom>
        </p:spPr>
        <p:txBody>
          <a:bodyPr vert="horz" wrap="square" lIns="0" tIns="12065" rIns="0" bIns="0" rtlCol="0">
            <a:spAutoFit/>
          </a:bodyPr>
          <a:lstStyle/>
          <a:p>
            <a:pPr marL="38100">
              <a:lnSpc>
                <a:spcPct val="100000"/>
              </a:lnSpc>
              <a:spcBef>
                <a:spcPts val="95"/>
              </a:spcBef>
            </a:pPr>
            <a:r>
              <a:rPr sz="1000" spc="55" dirty="0">
                <a:solidFill>
                  <a:srgbClr val="FFFFFF"/>
                </a:solidFill>
                <a:latin typeface="Calibri"/>
                <a:cs typeface="Calibri"/>
              </a:rPr>
              <a:t>Z</a:t>
            </a:r>
            <a:r>
              <a:rPr sz="975" spc="82" baseline="-21367" dirty="0">
                <a:solidFill>
                  <a:srgbClr val="FFFFFF"/>
                </a:solidFill>
                <a:latin typeface="Calibri"/>
                <a:cs typeface="Calibri"/>
              </a:rPr>
              <a:t>T</a:t>
            </a:r>
            <a:endParaRPr sz="975" baseline="-21367">
              <a:latin typeface="Calibri"/>
              <a:cs typeface="Calibri"/>
            </a:endParaRPr>
          </a:p>
        </p:txBody>
      </p:sp>
      <p:sp>
        <p:nvSpPr>
          <p:cNvPr id="9" name="object 9"/>
          <p:cNvSpPr txBox="1"/>
          <p:nvPr/>
        </p:nvSpPr>
        <p:spPr>
          <a:xfrm>
            <a:off x="9592436" y="2492755"/>
            <a:ext cx="1178560" cy="299720"/>
          </a:xfrm>
          <a:prstGeom prst="rect">
            <a:avLst/>
          </a:prstGeom>
        </p:spPr>
        <p:txBody>
          <a:bodyPr vert="horz" wrap="square" lIns="0" tIns="12700" rIns="0" bIns="0" rtlCol="0">
            <a:spAutoFit/>
          </a:bodyPr>
          <a:lstStyle/>
          <a:p>
            <a:pPr marL="12700">
              <a:lnSpc>
                <a:spcPct val="100000"/>
              </a:lnSpc>
              <a:spcBef>
                <a:spcPts val="100"/>
              </a:spcBef>
            </a:pPr>
            <a:r>
              <a:rPr sz="1800" b="1" spc="110" dirty="0">
                <a:latin typeface="Calibri"/>
                <a:cs typeface="Calibri"/>
              </a:rPr>
              <a:t>Pure</a:t>
            </a:r>
            <a:r>
              <a:rPr sz="1800" b="1" spc="40" dirty="0">
                <a:latin typeface="Calibri"/>
                <a:cs typeface="Calibri"/>
              </a:rPr>
              <a:t> </a:t>
            </a:r>
            <a:r>
              <a:rPr sz="1800" b="1" spc="114" dirty="0">
                <a:latin typeface="Calibri"/>
                <a:cs typeface="Calibri"/>
              </a:rPr>
              <a:t>noise</a:t>
            </a:r>
            <a:endParaRPr sz="1800">
              <a:latin typeface="Calibri"/>
              <a:cs typeface="Calibri"/>
            </a:endParaRPr>
          </a:p>
        </p:txBody>
      </p:sp>
      <p:sp>
        <p:nvSpPr>
          <p:cNvPr id="10" name="object 10"/>
          <p:cNvSpPr txBox="1"/>
          <p:nvPr/>
        </p:nvSpPr>
        <p:spPr>
          <a:xfrm>
            <a:off x="1193088" y="2492755"/>
            <a:ext cx="1687830" cy="299720"/>
          </a:xfrm>
          <a:prstGeom prst="rect">
            <a:avLst/>
          </a:prstGeom>
        </p:spPr>
        <p:txBody>
          <a:bodyPr vert="horz" wrap="square" lIns="0" tIns="12700" rIns="0" bIns="0" rtlCol="0">
            <a:spAutoFit/>
          </a:bodyPr>
          <a:lstStyle/>
          <a:p>
            <a:pPr marL="12700">
              <a:lnSpc>
                <a:spcPct val="100000"/>
              </a:lnSpc>
              <a:spcBef>
                <a:spcPts val="100"/>
              </a:spcBef>
            </a:pPr>
            <a:r>
              <a:rPr sz="1800" b="1" spc="150" dirty="0">
                <a:latin typeface="Calibri"/>
                <a:cs typeface="Calibri"/>
              </a:rPr>
              <a:t>Original</a:t>
            </a:r>
            <a:r>
              <a:rPr sz="1800" b="1" spc="95" dirty="0">
                <a:latin typeface="Calibri"/>
                <a:cs typeface="Calibri"/>
              </a:rPr>
              <a:t> </a:t>
            </a:r>
            <a:r>
              <a:rPr sz="1800" b="1" spc="165" dirty="0">
                <a:latin typeface="Calibri"/>
                <a:cs typeface="Calibri"/>
              </a:rPr>
              <a:t>image</a:t>
            </a:r>
            <a:endParaRPr sz="1800">
              <a:latin typeface="Calibri"/>
              <a:cs typeface="Calibri"/>
            </a:endParaRPr>
          </a:p>
        </p:txBody>
      </p:sp>
      <p:grpSp>
        <p:nvGrpSpPr>
          <p:cNvPr id="11" name="object 11"/>
          <p:cNvGrpSpPr/>
          <p:nvPr/>
        </p:nvGrpSpPr>
        <p:grpSpPr>
          <a:xfrm>
            <a:off x="1772411" y="4191000"/>
            <a:ext cx="8642985" cy="1466850"/>
            <a:chOff x="1772411" y="4191000"/>
            <a:chExt cx="8642985" cy="1466850"/>
          </a:xfrm>
        </p:grpSpPr>
        <p:pic>
          <p:nvPicPr>
            <p:cNvPr id="12" name="object 12"/>
            <p:cNvPicPr/>
            <p:nvPr/>
          </p:nvPicPr>
          <p:blipFill>
            <a:blip r:embed="rId3" cstate="print"/>
            <a:stretch>
              <a:fillRect/>
            </a:stretch>
          </p:blipFill>
          <p:spPr>
            <a:xfrm>
              <a:off x="1772411" y="4191000"/>
              <a:ext cx="548639" cy="548639"/>
            </a:xfrm>
            <a:prstGeom prst="rect">
              <a:avLst/>
            </a:prstGeom>
          </p:spPr>
        </p:pic>
        <p:pic>
          <p:nvPicPr>
            <p:cNvPr id="13" name="object 13"/>
            <p:cNvPicPr/>
            <p:nvPr/>
          </p:nvPicPr>
          <p:blipFill>
            <a:blip r:embed="rId4" cstate="print"/>
            <a:stretch>
              <a:fillRect/>
            </a:stretch>
          </p:blipFill>
          <p:spPr>
            <a:xfrm>
              <a:off x="3372611" y="4197095"/>
              <a:ext cx="548639" cy="548639"/>
            </a:xfrm>
            <a:prstGeom prst="rect">
              <a:avLst/>
            </a:prstGeom>
          </p:spPr>
        </p:pic>
        <p:pic>
          <p:nvPicPr>
            <p:cNvPr id="14" name="object 14"/>
            <p:cNvPicPr/>
            <p:nvPr/>
          </p:nvPicPr>
          <p:blipFill>
            <a:blip r:embed="rId5" cstate="print"/>
            <a:stretch>
              <a:fillRect/>
            </a:stretch>
          </p:blipFill>
          <p:spPr>
            <a:xfrm>
              <a:off x="4954523" y="4191000"/>
              <a:ext cx="548639" cy="548639"/>
            </a:xfrm>
            <a:prstGeom prst="rect">
              <a:avLst/>
            </a:prstGeom>
          </p:spPr>
        </p:pic>
        <p:pic>
          <p:nvPicPr>
            <p:cNvPr id="15" name="object 15"/>
            <p:cNvPicPr/>
            <p:nvPr/>
          </p:nvPicPr>
          <p:blipFill>
            <a:blip r:embed="rId6" cstate="print"/>
            <a:stretch>
              <a:fillRect/>
            </a:stretch>
          </p:blipFill>
          <p:spPr>
            <a:xfrm>
              <a:off x="6553200" y="4197095"/>
              <a:ext cx="548640" cy="548639"/>
            </a:xfrm>
            <a:prstGeom prst="rect">
              <a:avLst/>
            </a:prstGeom>
          </p:spPr>
        </p:pic>
        <p:pic>
          <p:nvPicPr>
            <p:cNvPr id="16" name="object 16"/>
            <p:cNvPicPr/>
            <p:nvPr/>
          </p:nvPicPr>
          <p:blipFill>
            <a:blip r:embed="rId7" cstate="print"/>
            <a:stretch>
              <a:fillRect/>
            </a:stretch>
          </p:blipFill>
          <p:spPr>
            <a:xfrm>
              <a:off x="9866376" y="4191000"/>
              <a:ext cx="548640" cy="548639"/>
            </a:xfrm>
            <a:prstGeom prst="rect">
              <a:avLst/>
            </a:prstGeom>
          </p:spPr>
        </p:pic>
        <p:sp>
          <p:nvSpPr>
            <p:cNvPr id="17" name="object 17"/>
            <p:cNvSpPr/>
            <p:nvPr/>
          </p:nvSpPr>
          <p:spPr>
            <a:xfrm>
              <a:off x="2046477" y="4733963"/>
              <a:ext cx="8119745" cy="923290"/>
            </a:xfrm>
            <a:custGeom>
              <a:avLst/>
              <a:gdLst/>
              <a:ahLst/>
              <a:cxnLst/>
              <a:rect l="l" t="t" r="r" b="b"/>
              <a:pathLst>
                <a:path w="8119745" h="923289">
                  <a:moveTo>
                    <a:pt x="12700" y="0"/>
                  </a:moveTo>
                  <a:lnTo>
                    <a:pt x="0" y="0"/>
                  </a:lnTo>
                  <a:lnTo>
                    <a:pt x="1524" y="22860"/>
                  </a:lnTo>
                  <a:lnTo>
                    <a:pt x="13589" y="67310"/>
                  </a:lnTo>
                  <a:lnTo>
                    <a:pt x="37211" y="110490"/>
                  </a:lnTo>
                  <a:lnTo>
                    <a:pt x="71628" y="154940"/>
                  </a:lnTo>
                  <a:lnTo>
                    <a:pt x="116586" y="196850"/>
                  </a:lnTo>
                  <a:lnTo>
                    <a:pt x="171831" y="240030"/>
                  </a:lnTo>
                  <a:lnTo>
                    <a:pt x="272542" y="302260"/>
                  </a:lnTo>
                  <a:lnTo>
                    <a:pt x="310896" y="322580"/>
                  </a:lnTo>
                  <a:lnTo>
                    <a:pt x="351282" y="342900"/>
                  </a:lnTo>
                  <a:lnTo>
                    <a:pt x="394081" y="363220"/>
                  </a:lnTo>
                  <a:lnTo>
                    <a:pt x="486029" y="402590"/>
                  </a:lnTo>
                  <a:lnTo>
                    <a:pt x="586359" y="441960"/>
                  </a:lnTo>
                  <a:lnTo>
                    <a:pt x="639318" y="461010"/>
                  </a:lnTo>
                  <a:lnTo>
                    <a:pt x="694436" y="478790"/>
                  </a:lnTo>
                  <a:lnTo>
                    <a:pt x="751332" y="497840"/>
                  </a:lnTo>
                  <a:lnTo>
                    <a:pt x="810260" y="516890"/>
                  </a:lnTo>
                  <a:lnTo>
                    <a:pt x="870712" y="534670"/>
                  </a:lnTo>
                  <a:lnTo>
                    <a:pt x="997204" y="570230"/>
                  </a:lnTo>
                  <a:lnTo>
                    <a:pt x="1062990" y="586740"/>
                  </a:lnTo>
                  <a:lnTo>
                    <a:pt x="1130300" y="604520"/>
                  </a:lnTo>
                  <a:lnTo>
                    <a:pt x="1269746" y="637540"/>
                  </a:lnTo>
                  <a:lnTo>
                    <a:pt x="1414907" y="669290"/>
                  </a:lnTo>
                  <a:lnTo>
                    <a:pt x="1721866" y="727710"/>
                  </a:lnTo>
                  <a:lnTo>
                    <a:pt x="1882775" y="754380"/>
                  </a:lnTo>
                  <a:lnTo>
                    <a:pt x="2048002" y="779780"/>
                  </a:lnTo>
                  <a:lnTo>
                    <a:pt x="2217293" y="803910"/>
                  </a:lnTo>
                  <a:lnTo>
                    <a:pt x="2390394" y="825500"/>
                  </a:lnTo>
                  <a:lnTo>
                    <a:pt x="2566797" y="844550"/>
                  </a:lnTo>
                  <a:lnTo>
                    <a:pt x="2928112" y="878840"/>
                  </a:lnTo>
                  <a:lnTo>
                    <a:pt x="3298317" y="902970"/>
                  </a:lnTo>
                  <a:lnTo>
                    <a:pt x="3485769" y="911860"/>
                  </a:lnTo>
                  <a:lnTo>
                    <a:pt x="3674491" y="918210"/>
                  </a:lnTo>
                  <a:lnTo>
                    <a:pt x="3863848" y="922020"/>
                  </a:lnTo>
                  <a:lnTo>
                    <a:pt x="4053459" y="923290"/>
                  </a:lnTo>
                  <a:lnTo>
                    <a:pt x="4243197" y="922020"/>
                  </a:lnTo>
                  <a:lnTo>
                    <a:pt x="4432554" y="918210"/>
                  </a:lnTo>
                  <a:lnTo>
                    <a:pt x="4652412" y="910590"/>
                  </a:lnTo>
                  <a:lnTo>
                    <a:pt x="4053459" y="910590"/>
                  </a:lnTo>
                  <a:lnTo>
                    <a:pt x="3863975" y="909320"/>
                  </a:lnTo>
                  <a:lnTo>
                    <a:pt x="3674745" y="905510"/>
                  </a:lnTo>
                  <a:lnTo>
                    <a:pt x="3486277" y="899160"/>
                  </a:lnTo>
                  <a:lnTo>
                    <a:pt x="3298952" y="890270"/>
                  </a:lnTo>
                  <a:lnTo>
                    <a:pt x="3299079" y="890270"/>
                  </a:lnTo>
                  <a:lnTo>
                    <a:pt x="3113024" y="878840"/>
                  </a:lnTo>
                  <a:lnTo>
                    <a:pt x="2929128" y="866140"/>
                  </a:lnTo>
                  <a:lnTo>
                    <a:pt x="2568067" y="831850"/>
                  </a:lnTo>
                  <a:lnTo>
                    <a:pt x="2391791" y="812800"/>
                  </a:lnTo>
                  <a:lnTo>
                    <a:pt x="2218944" y="791210"/>
                  </a:lnTo>
                  <a:lnTo>
                    <a:pt x="2049780" y="767080"/>
                  </a:lnTo>
                  <a:lnTo>
                    <a:pt x="1884680" y="741680"/>
                  </a:lnTo>
                  <a:lnTo>
                    <a:pt x="1724025" y="715010"/>
                  </a:lnTo>
                  <a:lnTo>
                    <a:pt x="1568196" y="685800"/>
                  </a:lnTo>
                  <a:lnTo>
                    <a:pt x="1417447" y="656590"/>
                  </a:lnTo>
                  <a:lnTo>
                    <a:pt x="1272413" y="624840"/>
                  </a:lnTo>
                  <a:lnTo>
                    <a:pt x="1066165" y="575310"/>
                  </a:lnTo>
                  <a:lnTo>
                    <a:pt x="936498" y="539750"/>
                  </a:lnTo>
                  <a:lnTo>
                    <a:pt x="874268" y="521970"/>
                  </a:lnTo>
                  <a:lnTo>
                    <a:pt x="874395" y="521970"/>
                  </a:lnTo>
                  <a:lnTo>
                    <a:pt x="755142" y="486410"/>
                  </a:lnTo>
                  <a:lnTo>
                    <a:pt x="755269" y="486410"/>
                  </a:lnTo>
                  <a:lnTo>
                    <a:pt x="698373" y="467360"/>
                  </a:lnTo>
                  <a:lnTo>
                    <a:pt x="643509" y="448310"/>
                  </a:lnTo>
                  <a:lnTo>
                    <a:pt x="590677" y="429260"/>
                  </a:lnTo>
                  <a:lnTo>
                    <a:pt x="539750" y="410210"/>
                  </a:lnTo>
                  <a:lnTo>
                    <a:pt x="490728" y="391160"/>
                  </a:lnTo>
                  <a:lnTo>
                    <a:pt x="443992" y="370840"/>
                  </a:lnTo>
                  <a:lnTo>
                    <a:pt x="444119" y="370840"/>
                  </a:lnTo>
                  <a:lnTo>
                    <a:pt x="399415" y="351790"/>
                  </a:lnTo>
                  <a:lnTo>
                    <a:pt x="356743" y="331470"/>
                  </a:lnTo>
                  <a:lnTo>
                    <a:pt x="356997" y="331470"/>
                  </a:lnTo>
                  <a:lnTo>
                    <a:pt x="316611" y="311150"/>
                  </a:lnTo>
                  <a:lnTo>
                    <a:pt x="316865" y="311150"/>
                  </a:lnTo>
                  <a:lnTo>
                    <a:pt x="278638" y="290830"/>
                  </a:lnTo>
                  <a:lnTo>
                    <a:pt x="243078" y="270510"/>
                  </a:lnTo>
                  <a:lnTo>
                    <a:pt x="209804" y="250190"/>
                  </a:lnTo>
                  <a:lnTo>
                    <a:pt x="210058" y="250190"/>
                  </a:lnTo>
                  <a:lnTo>
                    <a:pt x="180773" y="229870"/>
                  </a:lnTo>
                  <a:lnTo>
                    <a:pt x="179197" y="229870"/>
                  </a:lnTo>
                  <a:lnTo>
                    <a:pt x="150622" y="208280"/>
                  </a:lnTo>
                  <a:lnTo>
                    <a:pt x="150876" y="208280"/>
                  </a:lnTo>
                  <a:lnTo>
                    <a:pt x="124714" y="187960"/>
                  </a:lnTo>
                  <a:lnTo>
                    <a:pt x="124968" y="187960"/>
                  </a:lnTo>
                  <a:lnTo>
                    <a:pt x="101473" y="166370"/>
                  </a:lnTo>
                  <a:lnTo>
                    <a:pt x="101727" y="166370"/>
                  </a:lnTo>
                  <a:lnTo>
                    <a:pt x="80899" y="146050"/>
                  </a:lnTo>
                  <a:lnTo>
                    <a:pt x="81153" y="146050"/>
                  </a:lnTo>
                  <a:lnTo>
                    <a:pt x="63940" y="125730"/>
                  </a:lnTo>
                  <a:lnTo>
                    <a:pt x="63246" y="125730"/>
                  </a:lnTo>
                  <a:lnTo>
                    <a:pt x="47625" y="104140"/>
                  </a:lnTo>
                  <a:lnTo>
                    <a:pt x="47879" y="104140"/>
                  </a:lnTo>
                  <a:lnTo>
                    <a:pt x="35806" y="83820"/>
                  </a:lnTo>
                  <a:lnTo>
                    <a:pt x="35306" y="83820"/>
                  </a:lnTo>
                  <a:lnTo>
                    <a:pt x="25273" y="62230"/>
                  </a:lnTo>
                  <a:lnTo>
                    <a:pt x="25527" y="62230"/>
                  </a:lnTo>
                  <a:lnTo>
                    <a:pt x="18713" y="41910"/>
                  </a:lnTo>
                  <a:lnTo>
                    <a:pt x="18415" y="41910"/>
                  </a:lnTo>
                  <a:lnTo>
                    <a:pt x="14231" y="21590"/>
                  </a:lnTo>
                  <a:lnTo>
                    <a:pt x="14097" y="21590"/>
                  </a:lnTo>
                  <a:lnTo>
                    <a:pt x="12700" y="0"/>
                  </a:lnTo>
                  <a:close/>
                </a:path>
                <a:path w="8119745" h="923289">
                  <a:moveTo>
                    <a:pt x="4053522" y="910589"/>
                  </a:moveTo>
                  <a:close/>
                </a:path>
                <a:path w="8119745" h="923289">
                  <a:moveTo>
                    <a:pt x="6689471" y="659130"/>
                  </a:moveTo>
                  <a:lnTo>
                    <a:pt x="6538722" y="689610"/>
                  </a:lnTo>
                  <a:lnTo>
                    <a:pt x="6382893" y="717550"/>
                  </a:lnTo>
                  <a:lnTo>
                    <a:pt x="6222238" y="744220"/>
                  </a:lnTo>
                  <a:lnTo>
                    <a:pt x="6057138" y="769620"/>
                  </a:lnTo>
                  <a:lnTo>
                    <a:pt x="5887974" y="792480"/>
                  </a:lnTo>
                  <a:lnTo>
                    <a:pt x="5715000" y="814070"/>
                  </a:lnTo>
                  <a:lnTo>
                    <a:pt x="5359654" y="850900"/>
                  </a:lnTo>
                  <a:lnTo>
                    <a:pt x="4993894" y="880110"/>
                  </a:lnTo>
                  <a:lnTo>
                    <a:pt x="4807966" y="891540"/>
                  </a:lnTo>
                  <a:lnTo>
                    <a:pt x="4620641" y="899160"/>
                  </a:lnTo>
                  <a:lnTo>
                    <a:pt x="4432173" y="905510"/>
                  </a:lnTo>
                  <a:lnTo>
                    <a:pt x="4243070" y="909320"/>
                  </a:lnTo>
                  <a:lnTo>
                    <a:pt x="4053522" y="910589"/>
                  </a:lnTo>
                  <a:lnTo>
                    <a:pt x="4652422" y="910589"/>
                  </a:lnTo>
                  <a:lnTo>
                    <a:pt x="4808728" y="904240"/>
                  </a:lnTo>
                  <a:lnTo>
                    <a:pt x="4994783" y="892810"/>
                  </a:lnTo>
                  <a:lnTo>
                    <a:pt x="5360797" y="863600"/>
                  </a:lnTo>
                  <a:lnTo>
                    <a:pt x="5716524" y="826770"/>
                  </a:lnTo>
                  <a:lnTo>
                    <a:pt x="5889625" y="805180"/>
                  </a:lnTo>
                  <a:lnTo>
                    <a:pt x="6058916" y="782320"/>
                  </a:lnTo>
                  <a:lnTo>
                    <a:pt x="6224270" y="756920"/>
                  </a:lnTo>
                  <a:lnTo>
                    <a:pt x="6385052" y="730250"/>
                  </a:lnTo>
                  <a:lnTo>
                    <a:pt x="6541135" y="702310"/>
                  </a:lnTo>
                  <a:lnTo>
                    <a:pt x="6746494" y="660400"/>
                  </a:lnTo>
                  <a:lnTo>
                    <a:pt x="6689344" y="660400"/>
                  </a:lnTo>
                  <a:lnTo>
                    <a:pt x="6689471" y="659130"/>
                  </a:lnTo>
                  <a:close/>
                </a:path>
                <a:path w="8119745" h="923289">
                  <a:moveTo>
                    <a:pt x="7790307" y="318770"/>
                  </a:moveTo>
                  <a:lnTo>
                    <a:pt x="7750048" y="339090"/>
                  </a:lnTo>
                  <a:lnTo>
                    <a:pt x="7707503" y="359410"/>
                  </a:lnTo>
                  <a:lnTo>
                    <a:pt x="7662799" y="378460"/>
                  </a:lnTo>
                  <a:lnTo>
                    <a:pt x="7616063" y="397510"/>
                  </a:lnTo>
                  <a:lnTo>
                    <a:pt x="7567168" y="417830"/>
                  </a:lnTo>
                  <a:lnTo>
                    <a:pt x="7516241" y="435610"/>
                  </a:lnTo>
                  <a:lnTo>
                    <a:pt x="7463282" y="454660"/>
                  </a:lnTo>
                  <a:lnTo>
                    <a:pt x="7408418" y="473710"/>
                  </a:lnTo>
                  <a:lnTo>
                    <a:pt x="7351649" y="491490"/>
                  </a:lnTo>
                  <a:lnTo>
                    <a:pt x="7292975" y="509270"/>
                  </a:lnTo>
                  <a:lnTo>
                    <a:pt x="7232650" y="528320"/>
                  </a:lnTo>
                  <a:lnTo>
                    <a:pt x="7170420" y="544830"/>
                  </a:lnTo>
                  <a:lnTo>
                    <a:pt x="7106412" y="562610"/>
                  </a:lnTo>
                  <a:lnTo>
                    <a:pt x="7040753" y="579120"/>
                  </a:lnTo>
                  <a:lnTo>
                    <a:pt x="6973570" y="595630"/>
                  </a:lnTo>
                  <a:lnTo>
                    <a:pt x="6904736" y="612140"/>
                  </a:lnTo>
                  <a:lnTo>
                    <a:pt x="6834505" y="628650"/>
                  </a:lnTo>
                  <a:lnTo>
                    <a:pt x="6689344" y="660400"/>
                  </a:lnTo>
                  <a:lnTo>
                    <a:pt x="6746494" y="660400"/>
                  </a:lnTo>
                  <a:lnTo>
                    <a:pt x="6837299" y="641350"/>
                  </a:lnTo>
                  <a:lnTo>
                    <a:pt x="7043928" y="591820"/>
                  </a:lnTo>
                  <a:lnTo>
                    <a:pt x="7109714" y="575310"/>
                  </a:lnTo>
                  <a:lnTo>
                    <a:pt x="7236206" y="539750"/>
                  </a:lnTo>
                  <a:lnTo>
                    <a:pt x="7355586" y="504190"/>
                  </a:lnTo>
                  <a:lnTo>
                    <a:pt x="7412482" y="485140"/>
                  </a:lnTo>
                  <a:lnTo>
                    <a:pt x="7467600" y="467360"/>
                  </a:lnTo>
                  <a:lnTo>
                    <a:pt x="7520558" y="448310"/>
                  </a:lnTo>
                  <a:lnTo>
                    <a:pt x="7571740" y="429260"/>
                  </a:lnTo>
                  <a:lnTo>
                    <a:pt x="7620889" y="410210"/>
                  </a:lnTo>
                  <a:lnTo>
                    <a:pt x="7712837" y="370840"/>
                  </a:lnTo>
                  <a:lnTo>
                    <a:pt x="7755636" y="350520"/>
                  </a:lnTo>
                  <a:lnTo>
                    <a:pt x="7816477" y="320040"/>
                  </a:lnTo>
                  <a:lnTo>
                    <a:pt x="7790180" y="320040"/>
                  </a:lnTo>
                  <a:lnTo>
                    <a:pt x="7790307" y="318770"/>
                  </a:lnTo>
                  <a:close/>
                </a:path>
                <a:path w="8119745" h="923289">
                  <a:moveTo>
                    <a:pt x="8085341" y="93980"/>
                  </a:moveTo>
                  <a:lnTo>
                    <a:pt x="8071993" y="93980"/>
                  </a:lnTo>
                  <a:lnTo>
                    <a:pt x="8071358" y="95250"/>
                  </a:lnTo>
                  <a:lnTo>
                    <a:pt x="8059039" y="115570"/>
                  </a:lnTo>
                  <a:lnTo>
                    <a:pt x="8059420" y="115570"/>
                  </a:lnTo>
                  <a:lnTo>
                    <a:pt x="8043799" y="135890"/>
                  </a:lnTo>
                  <a:lnTo>
                    <a:pt x="8044053" y="135890"/>
                  </a:lnTo>
                  <a:lnTo>
                    <a:pt x="8025765" y="156210"/>
                  </a:lnTo>
                  <a:lnTo>
                    <a:pt x="8026146" y="156210"/>
                  </a:lnTo>
                  <a:lnTo>
                    <a:pt x="8005191" y="176530"/>
                  </a:lnTo>
                  <a:lnTo>
                    <a:pt x="8005572" y="176530"/>
                  </a:lnTo>
                  <a:lnTo>
                    <a:pt x="7981950" y="198120"/>
                  </a:lnTo>
                  <a:lnTo>
                    <a:pt x="7982204" y="198120"/>
                  </a:lnTo>
                  <a:lnTo>
                    <a:pt x="7956169" y="218440"/>
                  </a:lnTo>
                  <a:lnTo>
                    <a:pt x="7956423" y="218440"/>
                  </a:lnTo>
                  <a:lnTo>
                    <a:pt x="7927848" y="238760"/>
                  </a:lnTo>
                  <a:lnTo>
                    <a:pt x="7896987" y="259080"/>
                  </a:lnTo>
                  <a:lnTo>
                    <a:pt x="7863713" y="279400"/>
                  </a:lnTo>
                  <a:lnTo>
                    <a:pt x="7863967" y="279400"/>
                  </a:lnTo>
                  <a:lnTo>
                    <a:pt x="7828153" y="299720"/>
                  </a:lnTo>
                  <a:lnTo>
                    <a:pt x="7828407" y="299720"/>
                  </a:lnTo>
                  <a:lnTo>
                    <a:pt x="7790180" y="320040"/>
                  </a:lnTo>
                  <a:lnTo>
                    <a:pt x="7816477" y="320040"/>
                  </a:lnTo>
                  <a:lnTo>
                    <a:pt x="7834376" y="311150"/>
                  </a:lnTo>
                  <a:lnTo>
                    <a:pt x="7870317" y="290830"/>
                  </a:lnTo>
                  <a:lnTo>
                    <a:pt x="7935087" y="248920"/>
                  </a:lnTo>
                  <a:lnTo>
                    <a:pt x="7990332" y="207010"/>
                  </a:lnTo>
                  <a:lnTo>
                    <a:pt x="8035290" y="165100"/>
                  </a:lnTo>
                  <a:lnTo>
                    <a:pt x="8069707" y="121920"/>
                  </a:lnTo>
                  <a:lnTo>
                    <a:pt x="8083169" y="100330"/>
                  </a:lnTo>
                  <a:lnTo>
                    <a:pt x="8085341" y="93980"/>
                  </a:lnTo>
                  <a:close/>
                </a:path>
                <a:path w="8119745" h="923289">
                  <a:moveTo>
                    <a:pt x="178943" y="228600"/>
                  </a:moveTo>
                  <a:lnTo>
                    <a:pt x="179197" y="229870"/>
                  </a:lnTo>
                  <a:lnTo>
                    <a:pt x="180773" y="229870"/>
                  </a:lnTo>
                  <a:lnTo>
                    <a:pt x="178943" y="228600"/>
                  </a:lnTo>
                  <a:close/>
                </a:path>
                <a:path w="8119745" h="923289">
                  <a:moveTo>
                    <a:pt x="62865" y="124460"/>
                  </a:moveTo>
                  <a:lnTo>
                    <a:pt x="63246" y="125730"/>
                  </a:lnTo>
                  <a:lnTo>
                    <a:pt x="63940" y="125730"/>
                  </a:lnTo>
                  <a:lnTo>
                    <a:pt x="62865" y="124460"/>
                  </a:lnTo>
                  <a:close/>
                </a:path>
                <a:path w="8119745" h="923289">
                  <a:moveTo>
                    <a:pt x="8114043" y="72390"/>
                  </a:moveTo>
                  <a:lnTo>
                    <a:pt x="8079486" y="72390"/>
                  </a:lnTo>
                  <a:lnTo>
                    <a:pt x="8091424" y="76200"/>
                  </a:lnTo>
                  <a:lnTo>
                    <a:pt x="8087305" y="88238"/>
                  </a:lnTo>
                  <a:lnTo>
                    <a:pt x="8119491" y="96520"/>
                  </a:lnTo>
                  <a:lnTo>
                    <a:pt x="8114043" y="72390"/>
                  </a:lnTo>
                  <a:close/>
                </a:path>
                <a:path w="8119745" h="923289">
                  <a:moveTo>
                    <a:pt x="8071542" y="94730"/>
                  </a:moveTo>
                  <a:lnTo>
                    <a:pt x="8071231" y="95250"/>
                  </a:lnTo>
                  <a:lnTo>
                    <a:pt x="8071542" y="94730"/>
                  </a:lnTo>
                  <a:close/>
                </a:path>
                <a:path w="8119745" h="923289">
                  <a:moveTo>
                    <a:pt x="8071993" y="93980"/>
                  </a:moveTo>
                  <a:lnTo>
                    <a:pt x="8071542" y="94730"/>
                  </a:lnTo>
                  <a:lnTo>
                    <a:pt x="8071358" y="95250"/>
                  </a:lnTo>
                  <a:lnTo>
                    <a:pt x="8071993" y="93980"/>
                  </a:lnTo>
                  <a:close/>
                </a:path>
                <a:path w="8119745" h="923289">
                  <a:moveTo>
                    <a:pt x="8074978" y="85067"/>
                  </a:moveTo>
                  <a:lnTo>
                    <a:pt x="8071542" y="94730"/>
                  </a:lnTo>
                  <a:lnTo>
                    <a:pt x="8071993" y="93980"/>
                  </a:lnTo>
                  <a:lnTo>
                    <a:pt x="8085341" y="93980"/>
                  </a:lnTo>
                  <a:lnTo>
                    <a:pt x="8087305" y="88238"/>
                  </a:lnTo>
                  <a:lnTo>
                    <a:pt x="8074978" y="85067"/>
                  </a:lnTo>
                  <a:close/>
                </a:path>
                <a:path w="8119745" h="923289">
                  <a:moveTo>
                    <a:pt x="8079486" y="72390"/>
                  </a:moveTo>
                  <a:lnTo>
                    <a:pt x="8074978" y="85067"/>
                  </a:lnTo>
                  <a:lnTo>
                    <a:pt x="8087305" y="88238"/>
                  </a:lnTo>
                  <a:lnTo>
                    <a:pt x="8091424" y="76200"/>
                  </a:lnTo>
                  <a:lnTo>
                    <a:pt x="8079486" y="72390"/>
                  </a:lnTo>
                  <a:close/>
                </a:path>
                <a:path w="8119745" h="923289">
                  <a:moveTo>
                    <a:pt x="8100568" y="12700"/>
                  </a:moveTo>
                  <a:lnTo>
                    <a:pt x="8045450" y="77470"/>
                  </a:lnTo>
                  <a:lnTo>
                    <a:pt x="8074978" y="85067"/>
                  </a:lnTo>
                  <a:lnTo>
                    <a:pt x="8079486" y="72390"/>
                  </a:lnTo>
                  <a:lnTo>
                    <a:pt x="8114043" y="72390"/>
                  </a:lnTo>
                  <a:lnTo>
                    <a:pt x="8100568" y="12700"/>
                  </a:lnTo>
                  <a:close/>
                </a:path>
                <a:path w="8119745" h="923289">
                  <a:moveTo>
                    <a:pt x="35052" y="82550"/>
                  </a:moveTo>
                  <a:lnTo>
                    <a:pt x="35306" y="83820"/>
                  </a:lnTo>
                  <a:lnTo>
                    <a:pt x="35806" y="83820"/>
                  </a:lnTo>
                  <a:lnTo>
                    <a:pt x="35052" y="82550"/>
                  </a:lnTo>
                  <a:close/>
                </a:path>
                <a:path w="8119745" h="923289">
                  <a:moveTo>
                    <a:pt x="18288" y="40640"/>
                  </a:moveTo>
                  <a:lnTo>
                    <a:pt x="18415" y="41910"/>
                  </a:lnTo>
                  <a:lnTo>
                    <a:pt x="18713" y="41910"/>
                  </a:lnTo>
                  <a:lnTo>
                    <a:pt x="18288" y="40640"/>
                  </a:lnTo>
                  <a:close/>
                </a:path>
                <a:path w="8119745" h="923289">
                  <a:moveTo>
                    <a:pt x="14035" y="20637"/>
                  </a:moveTo>
                  <a:lnTo>
                    <a:pt x="14097" y="21590"/>
                  </a:lnTo>
                  <a:lnTo>
                    <a:pt x="14231" y="21590"/>
                  </a:lnTo>
                  <a:lnTo>
                    <a:pt x="14035" y="20637"/>
                  </a:lnTo>
                  <a:close/>
                </a:path>
                <a:path w="8119745" h="923289">
                  <a:moveTo>
                    <a:pt x="14014" y="20320"/>
                  </a:moveTo>
                  <a:lnTo>
                    <a:pt x="14035" y="20637"/>
                  </a:lnTo>
                  <a:lnTo>
                    <a:pt x="14014" y="20320"/>
                  </a:lnTo>
                  <a:close/>
                </a:path>
              </a:pathLst>
            </a:custGeom>
            <a:solidFill>
              <a:srgbClr val="ED7660"/>
            </a:solidFill>
          </p:spPr>
          <p:txBody>
            <a:bodyPr wrap="square" lIns="0" tIns="0" rIns="0" bIns="0" rtlCol="0"/>
            <a:lstStyle/>
            <a:p>
              <a:endParaRPr/>
            </a:p>
          </p:txBody>
        </p:sp>
      </p:grpSp>
      <p:sp>
        <p:nvSpPr>
          <p:cNvPr id="18" name="object 18"/>
          <p:cNvSpPr/>
          <p:nvPr/>
        </p:nvSpPr>
        <p:spPr>
          <a:xfrm>
            <a:off x="2036445" y="1609852"/>
            <a:ext cx="8164195" cy="866140"/>
          </a:xfrm>
          <a:custGeom>
            <a:avLst/>
            <a:gdLst/>
            <a:ahLst/>
            <a:cxnLst/>
            <a:rect l="l" t="t" r="r" b="b"/>
            <a:pathLst>
              <a:path w="8164195" h="866139">
                <a:moveTo>
                  <a:pt x="8151780" y="807719"/>
                </a:moveTo>
                <a:lnTo>
                  <a:pt x="8138540" y="807719"/>
                </a:lnTo>
                <a:lnTo>
                  <a:pt x="8145907" y="828039"/>
                </a:lnTo>
                <a:lnTo>
                  <a:pt x="8145653" y="828039"/>
                </a:lnTo>
                <a:lnTo>
                  <a:pt x="8150098" y="847089"/>
                </a:lnTo>
                <a:lnTo>
                  <a:pt x="8151495" y="866139"/>
                </a:lnTo>
                <a:lnTo>
                  <a:pt x="8164068" y="866139"/>
                </a:lnTo>
                <a:lnTo>
                  <a:pt x="8162544" y="845819"/>
                </a:lnTo>
                <a:lnTo>
                  <a:pt x="8157972" y="824229"/>
                </a:lnTo>
                <a:lnTo>
                  <a:pt x="8151780" y="807719"/>
                </a:lnTo>
                <a:close/>
              </a:path>
              <a:path w="8164195" h="866139">
                <a:moveTo>
                  <a:pt x="0" y="769619"/>
                </a:moveTo>
                <a:lnTo>
                  <a:pt x="16382" y="853439"/>
                </a:lnTo>
                <a:lnTo>
                  <a:pt x="68844" y="795019"/>
                </a:lnTo>
                <a:lnTo>
                  <a:pt x="39369" y="795019"/>
                </a:lnTo>
                <a:lnTo>
                  <a:pt x="27305" y="789939"/>
                </a:lnTo>
                <a:lnTo>
                  <a:pt x="31412" y="778315"/>
                </a:lnTo>
                <a:lnTo>
                  <a:pt x="0" y="769619"/>
                </a:lnTo>
                <a:close/>
              </a:path>
              <a:path w="8164195" h="866139">
                <a:moveTo>
                  <a:pt x="8143000" y="788669"/>
                </a:moveTo>
                <a:lnTo>
                  <a:pt x="8128761" y="788669"/>
                </a:lnTo>
                <a:lnTo>
                  <a:pt x="8138922" y="808989"/>
                </a:lnTo>
                <a:lnTo>
                  <a:pt x="8138540" y="807719"/>
                </a:lnTo>
                <a:lnTo>
                  <a:pt x="8151780" y="807719"/>
                </a:lnTo>
                <a:lnTo>
                  <a:pt x="8150352" y="803910"/>
                </a:lnTo>
                <a:lnTo>
                  <a:pt x="8143000" y="788669"/>
                </a:lnTo>
                <a:close/>
              </a:path>
              <a:path w="8164195" h="866139">
                <a:moveTo>
                  <a:pt x="31412" y="778315"/>
                </a:moveTo>
                <a:lnTo>
                  <a:pt x="27305" y="789939"/>
                </a:lnTo>
                <a:lnTo>
                  <a:pt x="39369" y="795019"/>
                </a:lnTo>
                <a:lnTo>
                  <a:pt x="43795" y="781743"/>
                </a:lnTo>
                <a:lnTo>
                  <a:pt x="31412" y="778315"/>
                </a:lnTo>
                <a:close/>
              </a:path>
              <a:path w="8164195" h="866139">
                <a:moveTo>
                  <a:pt x="43795" y="781743"/>
                </a:moveTo>
                <a:lnTo>
                  <a:pt x="39369" y="795019"/>
                </a:lnTo>
                <a:lnTo>
                  <a:pt x="68844" y="795019"/>
                </a:lnTo>
                <a:lnTo>
                  <a:pt x="73406" y="789939"/>
                </a:lnTo>
                <a:lnTo>
                  <a:pt x="43795" y="781743"/>
                </a:lnTo>
                <a:close/>
              </a:path>
              <a:path w="8164195" h="866139">
                <a:moveTo>
                  <a:pt x="8116601" y="749300"/>
                </a:moveTo>
                <a:lnTo>
                  <a:pt x="8100822" y="749300"/>
                </a:lnTo>
                <a:lnTo>
                  <a:pt x="8116443" y="769619"/>
                </a:lnTo>
                <a:lnTo>
                  <a:pt x="8116188" y="769619"/>
                </a:lnTo>
                <a:lnTo>
                  <a:pt x="8129143" y="789939"/>
                </a:lnTo>
                <a:lnTo>
                  <a:pt x="8128761" y="788669"/>
                </a:lnTo>
                <a:lnTo>
                  <a:pt x="8143000" y="788669"/>
                </a:lnTo>
                <a:lnTo>
                  <a:pt x="8139937" y="782319"/>
                </a:lnTo>
                <a:lnTo>
                  <a:pt x="8126603" y="762000"/>
                </a:lnTo>
                <a:lnTo>
                  <a:pt x="8116601" y="749300"/>
                </a:lnTo>
                <a:close/>
              </a:path>
              <a:path w="8164195" h="866139">
                <a:moveTo>
                  <a:pt x="4087114" y="0"/>
                </a:moveTo>
                <a:lnTo>
                  <a:pt x="3896232" y="1270"/>
                </a:lnTo>
                <a:lnTo>
                  <a:pt x="3705859" y="5079"/>
                </a:lnTo>
                <a:lnTo>
                  <a:pt x="3484679" y="12700"/>
                </a:lnTo>
                <a:lnTo>
                  <a:pt x="3327527" y="19050"/>
                </a:lnTo>
                <a:lnTo>
                  <a:pt x="2955163" y="41909"/>
                </a:lnTo>
                <a:lnTo>
                  <a:pt x="2772156" y="57150"/>
                </a:lnTo>
                <a:lnTo>
                  <a:pt x="2414397" y="91439"/>
                </a:lnTo>
                <a:lnTo>
                  <a:pt x="2240280" y="111760"/>
                </a:lnTo>
                <a:lnTo>
                  <a:pt x="2069972" y="133350"/>
                </a:lnTo>
                <a:lnTo>
                  <a:pt x="1741932" y="181610"/>
                </a:lnTo>
                <a:lnTo>
                  <a:pt x="1584959" y="208279"/>
                </a:lnTo>
                <a:lnTo>
                  <a:pt x="1433321" y="236219"/>
                </a:lnTo>
                <a:lnTo>
                  <a:pt x="1287271" y="265429"/>
                </a:lnTo>
                <a:lnTo>
                  <a:pt x="1079246" y="311150"/>
                </a:lnTo>
                <a:lnTo>
                  <a:pt x="1013206" y="327660"/>
                </a:lnTo>
                <a:lnTo>
                  <a:pt x="948690" y="342900"/>
                </a:lnTo>
                <a:lnTo>
                  <a:pt x="885952" y="359410"/>
                </a:lnTo>
                <a:lnTo>
                  <a:pt x="708660" y="410210"/>
                </a:lnTo>
                <a:lnTo>
                  <a:pt x="653288" y="427989"/>
                </a:lnTo>
                <a:lnTo>
                  <a:pt x="599821" y="445769"/>
                </a:lnTo>
                <a:lnTo>
                  <a:pt x="548386" y="463550"/>
                </a:lnTo>
                <a:lnTo>
                  <a:pt x="499110" y="481329"/>
                </a:lnTo>
                <a:lnTo>
                  <a:pt x="406654" y="518160"/>
                </a:lnTo>
                <a:lnTo>
                  <a:pt x="322834" y="554989"/>
                </a:lnTo>
                <a:lnTo>
                  <a:pt x="284353" y="574039"/>
                </a:lnTo>
                <a:lnTo>
                  <a:pt x="248285" y="593089"/>
                </a:lnTo>
                <a:lnTo>
                  <a:pt x="214375" y="612139"/>
                </a:lnTo>
                <a:lnTo>
                  <a:pt x="154050" y="651510"/>
                </a:lnTo>
                <a:lnTo>
                  <a:pt x="103631" y="690879"/>
                </a:lnTo>
                <a:lnTo>
                  <a:pt x="63627" y="730250"/>
                </a:lnTo>
                <a:lnTo>
                  <a:pt x="34036" y="770889"/>
                </a:lnTo>
                <a:lnTo>
                  <a:pt x="31412" y="778315"/>
                </a:lnTo>
                <a:lnTo>
                  <a:pt x="43795" y="781743"/>
                </a:lnTo>
                <a:lnTo>
                  <a:pt x="45296" y="777239"/>
                </a:lnTo>
                <a:lnTo>
                  <a:pt x="45085" y="777239"/>
                </a:lnTo>
                <a:lnTo>
                  <a:pt x="45719" y="775969"/>
                </a:lnTo>
                <a:lnTo>
                  <a:pt x="45948" y="775969"/>
                </a:lnTo>
                <a:lnTo>
                  <a:pt x="58038" y="758189"/>
                </a:lnTo>
                <a:lnTo>
                  <a:pt x="57657" y="758189"/>
                </a:lnTo>
                <a:lnTo>
                  <a:pt x="73406" y="739139"/>
                </a:lnTo>
                <a:lnTo>
                  <a:pt x="73025" y="739139"/>
                </a:lnTo>
                <a:lnTo>
                  <a:pt x="91440" y="720089"/>
                </a:lnTo>
                <a:lnTo>
                  <a:pt x="91059" y="720089"/>
                </a:lnTo>
                <a:lnTo>
                  <a:pt x="112141" y="699769"/>
                </a:lnTo>
                <a:lnTo>
                  <a:pt x="113363" y="699769"/>
                </a:lnTo>
                <a:lnTo>
                  <a:pt x="135509" y="680719"/>
                </a:lnTo>
                <a:lnTo>
                  <a:pt x="135255" y="680719"/>
                </a:lnTo>
                <a:lnTo>
                  <a:pt x="161544" y="661669"/>
                </a:lnTo>
                <a:lnTo>
                  <a:pt x="161290" y="661669"/>
                </a:lnTo>
                <a:lnTo>
                  <a:pt x="189992" y="642619"/>
                </a:lnTo>
                <a:lnTo>
                  <a:pt x="189737" y="642619"/>
                </a:lnTo>
                <a:lnTo>
                  <a:pt x="220980" y="623569"/>
                </a:lnTo>
                <a:lnTo>
                  <a:pt x="220725" y="623569"/>
                </a:lnTo>
                <a:lnTo>
                  <a:pt x="254381" y="604519"/>
                </a:lnTo>
                <a:lnTo>
                  <a:pt x="290194" y="585469"/>
                </a:lnTo>
                <a:lnTo>
                  <a:pt x="328422" y="567689"/>
                </a:lnTo>
                <a:lnTo>
                  <a:pt x="328168" y="567689"/>
                </a:lnTo>
                <a:lnTo>
                  <a:pt x="368935" y="548639"/>
                </a:lnTo>
                <a:lnTo>
                  <a:pt x="368807" y="548639"/>
                </a:lnTo>
                <a:lnTo>
                  <a:pt x="411606" y="529589"/>
                </a:lnTo>
                <a:lnTo>
                  <a:pt x="456565" y="511810"/>
                </a:lnTo>
                <a:lnTo>
                  <a:pt x="456438" y="511810"/>
                </a:lnTo>
                <a:lnTo>
                  <a:pt x="503555" y="494029"/>
                </a:lnTo>
                <a:lnTo>
                  <a:pt x="552704" y="476250"/>
                </a:lnTo>
                <a:lnTo>
                  <a:pt x="604012" y="458469"/>
                </a:lnTo>
                <a:lnTo>
                  <a:pt x="657225" y="440689"/>
                </a:lnTo>
                <a:lnTo>
                  <a:pt x="712469" y="422910"/>
                </a:lnTo>
                <a:lnTo>
                  <a:pt x="769493" y="406400"/>
                </a:lnTo>
                <a:lnTo>
                  <a:pt x="828548" y="388619"/>
                </a:lnTo>
                <a:lnTo>
                  <a:pt x="889381" y="372110"/>
                </a:lnTo>
                <a:lnTo>
                  <a:pt x="1016254" y="339089"/>
                </a:lnTo>
                <a:lnTo>
                  <a:pt x="1219072" y="293369"/>
                </a:lnTo>
                <a:lnTo>
                  <a:pt x="1289812" y="278129"/>
                </a:lnTo>
                <a:lnTo>
                  <a:pt x="1435862" y="248919"/>
                </a:lnTo>
                <a:lnTo>
                  <a:pt x="1435734" y="248919"/>
                </a:lnTo>
                <a:lnTo>
                  <a:pt x="1587245" y="220979"/>
                </a:lnTo>
                <a:lnTo>
                  <a:pt x="1744091" y="194310"/>
                </a:lnTo>
                <a:lnTo>
                  <a:pt x="1905634" y="168910"/>
                </a:lnTo>
                <a:lnTo>
                  <a:pt x="1914377" y="168910"/>
                </a:lnTo>
                <a:lnTo>
                  <a:pt x="2071751" y="146050"/>
                </a:lnTo>
                <a:lnTo>
                  <a:pt x="2241804" y="124460"/>
                </a:lnTo>
                <a:lnTo>
                  <a:pt x="2415794" y="104139"/>
                </a:lnTo>
                <a:lnTo>
                  <a:pt x="2593085" y="86360"/>
                </a:lnTo>
                <a:lnTo>
                  <a:pt x="2773299" y="69850"/>
                </a:lnTo>
                <a:lnTo>
                  <a:pt x="2773172" y="69850"/>
                </a:lnTo>
                <a:lnTo>
                  <a:pt x="2956052" y="54610"/>
                </a:lnTo>
                <a:lnTo>
                  <a:pt x="3141218" y="43179"/>
                </a:lnTo>
                <a:lnTo>
                  <a:pt x="3328162" y="31750"/>
                </a:lnTo>
                <a:lnTo>
                  <a:pt x="3516629" y="24129"/>
                </a:lnTo>
                <a:lnTo>
                  <a:pt x="3706241" y="17779"/>
                </a:lnTo>
                <a:lnTo>
                  <a:pt x="3896359" y="13970"/>
                </a:lnTo>
                <a:lnTo>
                  <a:pt x="4087050" y="12700"/>
                </a:lnTo>
                <a:lnTo>
                  <a:pt x="4685048" y="12700"/>
                </a:lnTo>
                <a:lnTo>
                  <a:pt x="4658106" y="11429"/>
                </a:lnTo>
                <a:lnTo>
                  <a:pt x="4468368" y="5079"/>
                </a:lnTo>
                <a:lnTo>
                  <a:pt x="4277995" y="1270"/>
                </a:lnTo>
                <a:lnTo>
                  <a:pt x="4087114" y="0"/>
                </a:lnTo>
                <a:close/>
              </a:path>
              <a:path w="8164195" h="866139">
                <a:moveTo>
                  <a:pt x="45719" y="775969"/>
                </a:moveTo>
                <a:lnTo>
                  <a:pt x="45085" y="777239"/>
                </a:lnTo>
                <a:lnTo>
                  <a:pt x="45500" y="776629"/>
                </a:lnTo>
                <a:lnTo>
                  <a:pt x="45719" y="775969"/>
                </a:lnTo>
                <a:close/>
              </a:path>
              <a:path w="8164195" h="866139">
                <a:moveTo>
                  <a:pt x="45500" y="776629"/>
                </a:moveTo>
                <a:lnTo>
                  <a:pt x="45085" y="777239"/>
                </a:lnTo>
                <a:lnTo>
                  <a:pt x="45296" y="777239"/>
                </a:lnTo>
                <a:lnTo>
                  <a:pt x="45500" y="776629"/>
                </a:lnTo>
                <a:close/>
              </a:path>
              <a:path w="8164195" h="866139">
                <a:moveTo>
                  <a:pt x="45948" y="775969"/>
                </a:moveTo>
                <a:lnTo>
                  <a:pt x="45719" y="775969"/>
                </a:lnTo>
                <a:lnTo>
                  <a:pt x="45500" y="776629"/>
                </a:lnTo>
                <a:lnTo>
                  <a:pt x="45948" y="775969"/>
                </a:lnTo>
                <a:close/>
              </a:path>
              <a:path w="8164195" h="866139">
                <a:moveTo>
                  <a:pt x="4685048" y="12700"/>
                </a:moveTo>
                <a:lnTo>
                  <a:pt x="4087050" y="12700"/>
                </a:lnTo>
                <a:lnTo>
                  <a:pt x="4277868" y="13970"/>
                </a:lnTo>
                <a:lnTo>
                  <a:pt x="4468113" y="17779"/>
                </a:lnTo>
                <a:lnTo>
                  <a:pt x="4657598" y="24129"/>
                </a:lnTo>
                <a:lnTo>
                  <a:pt x="4846065" y="33020"/>
                </a:lnTo>
                <a:lnTo>
                  <a:pt x="5033009" y="43179"/>
                </a:lnTo>
                <a:lnTo>
                  <a:pt x="5218176" y="55879"/>
                </a:lnTo>
                <a:lnTo>
                  <a:pt x="5400929" y="69850"/>
                </a:lnTo>
                <a:lnTo>
                  <a:pt x="5758433" y="105410"/>
                </a:lnTo>
                <a:lnTo>
                  <a:pt x="5932424" y="125729"/>
                </a:lnTo>
                <a:lnTo>
                  <a:pt x="6268593" y="171450"/>
                </a:lnTo>
                <a:lnTo>
                  <a:pt x="6268465" y="171450"/>
                </a:lnTo>
                <a:lnTo>
                  <a:pt x="6430263" y="196850"/>
                </a:lnTo>
                <a:lnTo>
                  <a:pt x="6586982" y="223519"/>
                </a:lnTo>
                <a:lnTo>
                  <a:pt x="6738493" y="252729"/>
                </a:lnTo>
                <a:lnTo>
                  <a:pt x="6738365" y="252729"/>
                </a:lnTo>
                <a:lnTo>
                  <a:pt x="6884415" y="281939"/>
                </a:lnTo>
                <a:lnTo>
                  <a:pt x="7024370" y="312419"/>
                </a:lnTo>
                <a:lnTo>
                  <a:pt x="7092060" y="328929"/>
                </a:lnTo>
                <a:lnTo>
                  <a:pt x="7157974" y="344169"/>
                </a:lnTo>
                <a:lnTo>
                  <a:pt x="7284847" y="377189"/>
                </a:lnTo>
                <a:lnTo>
                  <a:pt x="7345680" y="394969"/>
                </a:lnTo>
                <a:lnTo>
                  <a:pt x="7404734" y="411479"/>
                </a:lnTo>
                <a:lnTo>
                  <a:pt x="7461758" y="429260"/>
                </a:lnTo>
                <a:lnTo>
                  <a:pt x="7517003" y="447039"/>
                </a:lnTo>
                <a:lnTo>
                  <a:pt x="7570215" y="464819"/>
                </a:lnTo>
                <a:lnTo>
                  <a:pt x="7621524" y="482600"/>
                </a:lnTo>
                <a:lnTo>
                  <a:pt x="7670673" y="500379"/>
                </a:lnTo>
                <a:lnTo>
                  <a:pt x="7717662" y="519429"/>
                </a:lnTo>
                <a:lnTo>
                  <a:pt x="7762621" y="537210"/>
                </a:lnTo>
                <a:lnTo>
                  <a:pt x="7805420" y="556260"/>
                </a:lnTo>
                <a:lnTo>
                  <a:pt x="7845933" y="575310"/>
                </a:lnTo>
                <a:lnTo>
                  <a:pt x="7884033" y="594360"/>
                </a:lnTo>
                <a:lnTo>
                  <a:pt x="7919847" y="613410"/>
                </a:lnTo>
                <a:lnTo>
                  <a:pt x="7953375" y="632460"/>
                </a:lnTo>
                <a:lnTo>
                  <a:pt x="7953121" y="632460"/>
                </a:lnTo>
                <a:lnTo>
                  <a:pt x="7984362" y="652779"/>
                </a:lnTo>
                <a:lnTo>
                  <a:pt x="8012810" y="671829"/>
                </a:lnTo>
                <a:lnTo>
                  <a:pt x="8038973" y="690879"/>
                </a:lnTo>
                <a:lnTo>
                  <a:pt x="8038591" y="690879"/>
                </a:lnTo>
                <a:lnTo>
                  <a:pt x="8062213" y="711200"/>
                </a:lnTo>
                <a:lnTo>
                  <a:pt x="8061959" y="711200"/>
                </a:lnTo>
                <a:lnTo>
                  <a:pt x="8083041" y="730250"/>
                </a:lnTo>
                <a:lnTo>
                  <a:pt x="8082660" y="730250"/>
                </a:lnTo>
                <a:lnTo>
                  <a:pt x="8101076" y="750569"/>
                </a:lnTo>
                <a:lnTo>
                  <a:pt x="8100822" y="749300"/>
                </a:lnTo>
                <a:lnTo>
                  <a:pt x="8116601" y="749300"/>
                </a:lnTo>
                <a:lnTo>
                  <a:pt x="8070596" y="701039"/>
                </a:lnTo>
                <a:lnTo>
                  <a:pt x="8020177" y="661669"/>
                </a:lnTo>
                <a:lnTo>
                  <a:pt x="7925943" y="601979"/>
                </a:lnTo>
                <a:lnTo>
                  <a:pt x="7889748" y="582929"/>
                </a:lnTo>
                <a:lnTo>
                  <a:pt x="7851394" y="563879"/>
                </a:lnTo>
                <a:lnTo>
                  <a:pt x="7810500" y="544829"/>
                </a:lnTo>
                <a:lnTo>
                  <a:pt x="7767574" y="525779"/>
                </a:lnTo>
                <a:lnTo>
                  <a:pt x="7675118" y="488950"/>
                </a:lnTo>
                <a:lnTo>
                  <a:pt x="7574280" y="452119"/>
                </a:lnTo>
                <a:lnTo>
                  <a:pt x="7520939" y="434339"/>
                </a:lnTo>
                <a:lnTo>
                  <a:pt x="7465440" y="416560"/>
                </a:lnTo>
                <a:lnTo>
                  <a:pt x="7408290" y="400050"/>
                </a:lnTo>
                <a:lnTo>
                  <a:pt x="7349108" y="382269"/>
                </a:lnTo>
                <a:lnTo>
                  <a:pt x="7225410" y="349250"/>
                </a:lnTo>
                <a:lnTo>
                  <a:pt x="7027163" y="299719"/>
                </a:lnTo>
                <a:lnTo>
                  <a:pt x="6886956" y="269239"/>
                </a:lnTo>
                <a:lnTo>
                  <a:pt x="6740779" y="240029"/>
                </a:lnTo>
                <a:lnTo>
                  <a:pt x="6432169" y="184150"/>
                </a:lnTo>
                <a:lnTo>
                  <a:pt x="6270371" y="158750"/>
                </a:lnTo>
                <a:lnTo>
                  <a:pt x="5933948" y="113029"/>
                </a:lnTo>
                <a:lnTo>
                  <a:pt x="5759831" y="92710"/>
                </a:lnTo>
                <a:lnTo>
                  <a:pt x="5401945" y="57150"/>
                </a:lnTo>
                <a:lnTo>
                  <a:pt x="5033772" y="30479"/>
                </a:lnTo>
                <a:lnTo>
                  <a:pt x="4685048" y="12700"/>
                </a:lnTo>
                <a:close/>
              </a:path>
              <a:path w="8164195" h="866139">
                <a:moveTo>
                  <a:pt x="113363" y="699769"/>
                </a:moveTo>
                <a:lnTo>
                  <a:pt x="112141" y="699769"/>
                </a:lnTo>
                <a:lnTo>
                  <a:pt x="111887" y="701039"/>
                </a:lnTo>
                <a:lnTo>
                  <a:pt x="113363" y="699769"/>
                </a:lnTo>
                <a:close/>
              </a:path>
              <a:path w="8164195" h="866139">
                <a:moveTo>
                  <a:pt x="1914377" y="168910"/>
                </a:moveTo>
                <a:lnTo>
                  <a:pt x="1905634" y="168910"/>
                </a:lnTo>
                <a:lnTo>
                  <a:pt x="1905634" y="170179"/>
                </a:lnTo>
                <a:lnTo>
                  <a:pt x="1914377" y="168910"/>
                </a:lnTo>
                <a:close/>
              </a:path>
            </a:pathLst>
          </a:custGeom>
          <a:solidFill>
            <a:srgbClr val="2CC3B4"/>
          </a:solidFill>
        </p:spPr>
        <p:txBody>
          <a:bodyPr wrap="square" lIns="0" tIns="0" rIns="0" bIns="0" rtlCol="0"/>
          <a:lstStyle/>
          <a:p>
            <a:endParaRPr/>
          </a:p>
        </p:txBody>
      </p:sp>
      <p:sp>
        <p:nvSpPr>
          <p:cNvPr id="19" name="object 19"/>
          <p:cNvSpPr txBox="1"/>
          <p:nvPr/>
        </p:nvSpPr>
        <p:spPr>
          <a:xfrm>
            <a:off x="4293870" y="2135581"/>
            <a:ext cx="3568065" cy="300355"/>
          </a:xfrm>
          <a:prstGeom prst="rect">
            <a:avLst/>
          </a:prstGeom>
        </p:spPr>
        <p:txBody>
          <a:bodyPr vert="horz" wrap="square" lIns="0" tIns="12700" rIns="0" bIns="0" rtlCol="0">
            <a:spAutoFit/>
          </a:bodyPr>
          <a:lstStyle/>
          <a:p>
            <a:pPr marL="12700">
              <a:lnSpc>
                <a:spcPct val="100000"/>
              </a:lnSpc>
              <a:spcBef>
                <a:spcPts val="100"/>
              </a:spcBef>
            </a:pPr>
            <a:r>
              <a:rPr sz="1800" spc="90" dirty="0">
                <a:latin typeface="Calibri"/>
                <a:cs typeface="Calibri"/>
              </a:rPr>
              <a:t>Reverse</a:t>
            </a:r>
            <a:r>
              <a:rPr sz="1800" spc="35" dirty="0">
                <a:latin typeface="Calibri"/>
                <a:cs typeface="Calibri"/>
              </a:rPr>
              <a:t> </a:t>
            </a:r>
            <a:r>
              <a:rPr sz="1800" spc="95" dirty="0">
                <a:latin typeface="Calibri"/>
                <a:cs typeface="Calibri"/>
              </a:rPr>
              <a:t>process:</a:t>
            </a:r>
            <a:r>
              <a:rPr sz="1800" spc="55" dirty="0">
                <a:latin typeface="Calibri"/>
                <a:cs typeface="Calibri"/>
              </a:rPr>
              <a:t> </a:t>
            </a:r>
            <a:r>
              <a:rPr sz="1800" b="1" spc="135" dirty="0">
                <a:latin typeface="Calibri"/>
                <a:cs typeface="Calibri"/>
              </a:rPr>
              <a:t>Neural</a:t>
            </a:r>
            <a:r>
              <a:rPr sz="1800" b="1" spc="60" dirty="0">
                <a:latin typeface="Calibri"/>
                <a:cs typeface="Calibri"/>
              </a:rPr>
              <a:t> </a:t>
            </a:r>
            <a:r>
              <a:rPr sz="1800" b="1" spc="125" dirty="0">
                <a:latin typeface="Calibri"/>
                <a:cs typeface="Calibri"/>
              </a:rPr>
              <a:t>network</a:t>
            </a:r>
            <a:endParaRPr sz="1800">
              <a:latin typeface="Calibri"/>
              <a:cs typeface="Calibri"/>
            </a:endParaRPr>
          </a:p>
        </p:txBody>
      </p:sp>
      <p:sp>
        <p:nvSpPr>
          <p:cNvPr id="20" name="object 20"/>
          <p:cNvSpPr txBox="1"/>
          <p:nvPr/>
        </p:nvSpPr>
        <p:spPr>
          <a:xfrm>
            <a:off x="4839080" y="5120385"/>
            <a:ext cx="2485390" cy="299720"/>
          </a:xfrm>
          <a:prstGeom prst="rect">
            <a:avLst/>
          </a:prstGeom>
        </p:spPr>
        <p:txBody>
          <a:bodyPr vert="horz" wrap="square" lIns="0" tIns="12700" rIns="0" bIns="0" rtlCol="0">
            <a:spAutoFit/>
          </a:bodyPr>
          <a:lstStyle/>
          <a:p>
            <a:pPr marL="12700">
              <a:lnSpc>
                <a:spcPct val="100000"/>
              </a:lnSpc>
              <a:spcBef>
                <a:spcPts val="100"/>
              </a:spcBef>
            </a:pPr>
            <a:r>
              <a:rPr sz="1800" spc="75" dirty="0">
                <a:latin typeface="Calibri"/>
                <a:cs typeface="Calibri"/>
              </a:rPr>
              <a:t>Forward</a:t>
            </a:r>
            <a:r>
              <a:rPr sz="1800" spc="55" dirty="0">
                <a:latin typeface="Calibri"/>
                <a:cs typeface="Calibri"/>
              </a:rPr>
              <a:t> </a:t>
            </a:r>
            <a:r>
              <a:rPr sz="1800" spc="100" dirty="0">
                <a:latin typeface="Calibri"/>
                <a:cs typeface="Calibri"/>
              </a:rPr>
              <a:t>process:</a:t>
            </a:r>
            <a:r>
              <a:rPr sz="1800" spc="50" dirty="0">
                <a:latin typeface="Calibri"/>
                <a:cs typeface="Calibri"/>
              </a:rPr>
              <a:t> </a:t>
            </a:r>
            <a:r>
              <a:rPr sz="1800" b="1" spc="140" dirty="0">
                <a:latin typeface="Calibri"/>
                <a:cs typeface="Calibri"/>
              </a:rPr>
              <a:t>Fixed</a:t>
            </a:r>
            <a:endParaRPr sz="1800">
              <a:latin typeface="Calibri"/>
              <a:cs typeface="Calibri"/>
            </a:endParaRPr>
          </a:p>
        </p:txBody>
      </p:sp>
      <p:sp>
        <p:nvSpPr>
          <p:cNvPr id="21" name="object 21"/>
          <p:cNvSpPr txBox="1">
            <a:spLocks noGrp="1"/>
          </p:cNvSpPr>
          <p:nvPr>
            <p:ph type="title"/>
          </p:nvPr>
        </p:nvSpPr>
        <p:spPr>
          <a:xfrm>
            <a:off x="618236" y="614248"/>
            <a:ext cx="6240145" cy="1367682"/>
          </a:xfrm>
          <a:prstGeom prst="rect">
            <a:avLst/>
          </a:prstGeom>
        </p:spPr>
        <p:txBody>
          <a:bodyPr vert="horz" wrap="square" lIns="0" tIns="13335" rIns="0" bIns="0" rtlCol="0">
            <a:spAutoFit/>
          </a:bodyPr>
          <a:lstStyle/>
          <a:p>
            <a:pPr marL="12700">
              <a:lnSpc>
                <a:spcPct val="100000"/>
              </a:lnSpc>
              <a:spcBef>
                <a:spcPts val="105"/>
              </a:spcBef>
            </a:pPr>
            <a:r>
              <a:rPr spc="-400" dirty="0"/>
              <a:t>How</a:t>
            </a:r>
            <a:r>
              <a:rPr spc="-20" dirty="0"/>
              <a:t> </a:t>
            </a:r>
            <a:r>
              <a:rPr lang="en-IN" spc="-20" dirty="0"/>
              <a:t>do we</a:t>
            </a:r>
            <a:r>
              <a:rPr spc="-245" dirty="0"/>
              <a:t> </a:t>
            </a:r>
            <a:r>
              <a:rPr spc="-190" dirty="0"/>
              <a:t>generate</a:t>
            </a:r>
            <a:r>
              <a:rPr spc="-105" dirty="0"/>
              <a:t> </a:t>
            </a:r>
            <a:r>
              <a:rPr spc="-375" dirty="0"/>
              <a:t>new</a:t>
            </a:r>
            <a:r>
              <a:rPr spc="-35" dirty="0"/>
              <a:t> </a:t>
            </a:r>
            <a:r>
              <a:rPr spc="-125" dirty="0"/>
              <a:t>data?</a:t>
            </a:r>
          </a:p>
        </p:txBody>
      </p:sp>
      <p:sp>
        <p:nvSpPr>
          <p:cNvPr id="26" name="Date Placeholder 25">
            <a:extLst>
              <a:ext uri="{FF2B5EF4-FFF2-40B4-BE49-F238E27FC236}">
                <a16:creationId xmlns:a16="http://schemas.microsoft.com/office/drawing/2014/main" id="{D28688A1-7FD6-89E5-78CF-98DED724D90D}"/>
              </a:ext>
            </a:extLst>
          </p:cNvPr>
          <p:cNvSpPr>
            <a:spLocks noGrp="1"/>
          </p:cNvSpPr>
          <p:nvPr>
            <p:ph type="dt" sz="half" idx="6"/>
          </p:nvPr>
        </p:nvSpPr>
        <p:spPr/>
        <p:txBody>
          <a:bodyPr/>
          <a:lstStyle/>
          <a:p>
            <a:r>
              <a:rPr lang="en-US"/>
              <a:t>Monday, April 15, 2024</a:t>
            </a:r>
          </a:p>
        </p:txBody>
      </p:sp>
      <p:sp>
        <p:nvSpPr>
          <p:cNvPr id="27" name="Footer Placeholder 26">
            <a:extLst>
              <a:ext uri="{FF2B5EF4-FFF2-40B4-BE49-F238E27FC236}">
                <a16:creationId xmlns:a16="http://schemas.microsoft.com/office/drawing/2014/main" id="{B00D772E-12EF-9201-B881-164732A4D104}"/>
              </a:ext>
            </a:extLst>
          </p:cNvPr>
          <p:cNvSpPr>
            <a:spLocks noGrp="1"/>
          </p:cNvSpPr>
          <p:nvPr>
            <p:ph type="ftr" sz="quarter" idx="5"/>
          </p:nvPr>
        </p:nvSpPr>
        <p:spPr/>
        <p:txBody>
          <a:bodyPr/>
          <a:lstStyle/>
          <a:p>
            <a:r>
              <a:rPr lang="en-IN"/>
              <a:t>Diffusion Models - Raunak Sarbajna</a:t>
            </a:r>
          </a:p>
        </p:txBody>
      </p:sp>
      <p:sp>
        <p:nvSpPr>
          <p:cNvPr id="28" name="Slide Number Placeholder 27">
            <a:extLst>
              <a:ext uri="{FF2B5EF4-FFF2-40B4-BE49-F238E27FC236}">
                <a16:creationId xmlns:a16="http://schemas.microsoft.com/office/drawing/2014/main" id="{E8F187FE-87D3-AD1C-367A-FC3795E2A0AF}"/>
              </a:ext>
            </a:extLst>
          </p:cNvPr>
          <p:cNvSpPr>
            <a:spLocks noGrp="1"/>
          </p:cNvSpPr>
          <p:nvPr>
            <p:ph type="sldNum" sz="quarter" idx="7"/>
          </p:nvPr>
        </p:nvSpPr>
        <p:spPr/>
        <p:txBody>
          <a:bodyPr/>
          <a:lstStyle/>
          <a:p>
            <a:fld id="{B6F15528-21DE-4FAA-801E-634DDDAF4B2B}" type="slidenum">
              <a:rPr lang="en-IN" smtClean="0"/>
              <a:t>24</a:t>
            </a:fld>
            <a:endParaRPr lang="en-IN"/>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12C98C-EE82-E9F0-5105-B8217049D7EA}"/>
              </a:ext>
            </a:extLst>
          </p:cNvPr>
          <p:cNvSpPr txBox="1">
            <a:spLocks/>
          </p:cNvSpPr>
          <p:nvPr/>
        </p:nvSpPr>
        <p:spPr>
          <a:xfrm>
            <a:off x="831850" y="1709738"/>
            <a:ext cx="7144362" cy="2852737"/>
          </a:xfrm>
          <a:prstGeom prst="rect">
            <a:avLst/>
          </a:prstGeom>
        </p:spPr>
        <p:txBody>
          <a:bodyPr/>
          <a:lstStyle>
            <a:lvl1pPr>
              <a:defRPr>
                <a:latin typeface="+mj-lt"/>
                <a:ea typeface="+mj-ea"/>
                <a:cs typeface="+mj-cs"/>
              </a:defRPr>
            </a:lvl1pPr>
          </a:lstStyle>
          <a:p>
            <a:r>
              <a:rPr lang="en-US" sz="4400" dirty="0">
                <a:latin typeface="Arial" panose="020B0604020202020204" pitchFamily="34" charset="0"/>
                <a:cs typeface="Arial" panose="020B0604020202020204" pitchFamily="34" charset="0"/>
              </a:rPr>
              <a:t>Modelling Score function over Image Domain</a:t>
            </a:r>
          </a:p>
        </p:txBody>
      </p:sp>
      <p:sp>
        <p:nvSpPr>
          <p:cNvPr id="5" name="Text Placeholder 4">
            <a:extLst>
              <a:ext uri="{FF2B5EF4-FFF2-40B4-BE49-F238E27FC236}">
                <a16:creationId xmlns:a16="http://schemas.microsoft.com/office/drawing/2014/main" id="{367EC449-EC12-0F4F-34F3-56A1FBE2C6FE}"/>
              </a:ext>
            </a:extLst>
          </p:cNvPr>
          <p:cNvSpPr txBox="1">
            <a:spLocks/>
          </p:cNvSpPr>
          <p:nvPr/>
        </p:nvSpPr>
        <p:spPr>
          <a:xfrm>
            <a:off x="831850" y="4589463"/>
            <a:ext cx="10515600" cy="1500187"/>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sz="2800" dirty="0"/>
              <a:t>Introducing U-Net</a:t>
            </a:r>
          </a:p>
        </p:txBody>
      </p:sp>
      <p:pic>
        <p:nvPicPr>
          <p:cNvPr id="6" name="Picture 5">
            <a:extLst>
              <a:ext uri="{FF2B5EF4-FFF2-40B4-BE49-F238E27FC236}">
                <a16:creationId xmlns:a16="http://schemas.microsoft.com/office/drawing/2014/main" id="{2FB46C22-93AB-967E-F2E5-DF5873811D49}"/>
              </a:ext>
            </a:extLst>
          </p:cNvPr>
          <p:cNvPicPr>
            <a:picLocks noChangeAspect="1"/>
          </p:cNvPicPr>
          <p:nvPr/>
        </p:nvPicPr>
        <p:blipFill>
          <a:blip r:embed="rId2"/>
          <a:stretch>
            <a:fillRect/>
          </a:stretch>
        </p:blipFill>
        <p:spPr>
          <a:xfrm>
            <a:off x="8344273" y="3136106"/>
            <a:ext cx="3243478" cy="1890330"/>
          </a:xfrm>
          <a:prstGeom prst="rect">
            <a:avLst/>
          </a:prstGeom>
        </p:spPr>
      </p:pic>
      <p:sp>
        <p:nvSpPr>
          <p:cNvPr id="8" name="Date Placeholder 7">
            <a:extLst>
              <a:ext uri="{FF2B5EF4-FFF2-40B4-BE49-F238E27FC236}">
                <a16:creationId xmlns:a16="http://schemas.microsoft.com/office/drawing/2014/main" id="{F0141688-2094-F8F9-3E25-A3B72C38B895}"/>
              </a:ext>
            </a:extLst>
          </p:cNvPr>
          <p:cNvSpPr>
            <a:spLocks noGrp="1"/>
          </p:cNvSpPr>
          <p:nvPr>
            <p:ph type="dt" sz="half" idx="6"/>
          </p:nvPr>
        </p:nvSpPr>
        <p:spPr/>
        <p:txBody>
          <a:bodyPr/>
          <a:lstStyle/>
          <a:p>
            <a:r>
              <a:rPr lang="en-US"/>
              <a:t>Monday, April 15, 2024</a:t>
            </a:r>
          </a:p>
        </p:txBody>
      </p:sp>
      <p:sp>
        <p:nvSpPr>
          <p:cNvPr id="9" name="Footer Placeholder 8">
            <a:extLst>
              <a:ext uri="{FF2B5EF4-FFF2-40B4-BE49-F238E27FC236}">
                <a16:creationId xmlns:a16="http://schemas.microsoft.com/office/drawing/2014/main" id="{A867124D-31F0-4210-E2AD-44103BDF075C}"/>
              </a:ext>
            </a:extLst>
          </p:cNvPr>
          <p:cNvSpPr>
            <a:spLocks noGrp="1"/>
          </p:cNvSpPr>
          <p:nvPr>
            <p:ph type="ftr" sz="quarter" idx="5"/>
          </p:nvPr>
        </p:nvSpPr>
        <p:spPr/>
        <p:txBody>
          <a:bodyPr/>
          <a:lstStyle/>
          <a:p>
            <a:r>
              <a:rPr lang="en-IN"/>
              <a:t>Diffusion Models - Raunak Sarbajna</a:t>
            </a:r>
          </a:p>
        </p:txBody>
      </p:sp>
      <p:sp>
        <p:nvSpPr>
          <p:cNvPr id="10" name="Slide Number Placeholder 9">
            <a:extLst>
              <a:ext uri="{FF2B5EF4-FFF2-40B4-BE49-F238E27FC236}">
                <a16:creationId xmlns:a16="http://schemas.microsoft.com/office/drawing/2014/main" id="{A6DEB962-84CB-FC77-BFE6-D83F240E59F0}"/>
              </a:ext>
            </a:extLst>
          </p:cNvPr>
          <p:cNvSpPr>
            <a:spLocks noGrp="1"/>
          </p:cNvSpPr>
          <p:nvPr>
            <p:ph type="sldNum" sz="quarter" idx="7"/>
          </p:nvPr>
        </p:nvSpPr>
        <p:spPr/>
        <p:txBody>
          <a:bodyPr/>
          <a:lstStyle/>
          <a:p>
            <a:fld id="{B6F15528-21DE-4FAA-801E-634DDDAF4B2B}" type="slidenum">
              <a:rPr lang="en-IN" smtClean="0"/>
              <a:t>25</a:t>
            </a:fld>
            <a:endParaRPr lang="en-IN"/>
          </a:p>
        </p:txBody>
      </p:sp>
    </p:spTree>
    <p:extLst>
      <p:ext uri="{BB962C8B-B14F-4D97-AF65-F5344CB8AC3E}">
        <p14:creationId xmlns:p14="http://schemas.microsoft.com/office/powerpoint/2010/main" val="21475329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0A3BBF9B-3128-A316-524C-1977901CEA78}"/>
              </a:ext>
            </a:extLst>
          </p:cNvPr>
          <p:cNvSpPr txBox="1">
            <a:spLocks/>
          </p:cNvSpPr>
          <p:nvPr/>
        </p:nvSpPr>
        <p:spPr>
          <a:xfrm>
            <a:off x="838200" y="365760"/>
            <a:ext cx="10515600" cy="1325563"/>
          </a:xfrm>
          <a:prstGeom prst="rect">
            <a:avLst/>
          </a:prstGeom>
        </p:spPr>
        <p:txBody>
          <a:bodyPr/>
          <a:lstStyle>
            <a:lvl1pPr>
              <a:defRPr>
                <a:latin typeface="+mj-lt"/>
                <a:ea typeface="+mj-ea"/>
                <a:cs typeface="+mj-cs"/>
              </a:defRPr>
            </a:lvl1pPr>
          </a:lstStyle>
          <a:p>
            <a:r>
              <a:rPr lang="en-US" sz="4400" dirty="0">
                <a:latin typeface="Arial" panose="020B0604020202020204" pitchFamily="34" charset="0"/>
                <a:cs typeface="Arial" panose="020B0604020202020204" pitchFamily="34" charset="0"/>
              </a:rPr>
              <a:t>Convolutional Neural Network</a:t>
            </a:r>
          </a:p>
        </p:txBody>
      </p:sp>
      <p:sp>
        <p:nvSpPr>
          <p:cNvPr id="5" name="Content Placeholder 6">
            <a:extLst>
              <a:ext uri="{FF2B5EF4-FFF2-40B4-BE49-F238E27FC236}">
                <a16:creationId xmlns:a16="http://schemas.microsoft.com/office/drawing/2014/main" id="{22C5286C-6DE6-0225-5E86-36514E850496}"/>
              </a:ext>
            </a:extLst>
          </p:cNvPr>
          <p:cNvSpPr txBox="1">
            <a:spLocks/>
          </p:cNvSpPr>
          <p:nvPr/>
        </p:nvSpPr>
        <p:spPr>
          <a:xfrm>
            <a:off x="8465573" y="1949450"/>
            <a:ext cx="3598607" cy="4195763"/>
          </a:xfrm>
          <a:prstGeom prst="rect">
            <a:avLst/>
          </a:prstGeom>
        </p:spPr>
        <p:txBody>
          <a:bodyPr>
            <a:norm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85750" indent="-285750">
              <a:buFont typeface="Arial" panose="020B0604020202020204" pitchFamily="34" charset="0"/>
              <a:buChar char="•"/>
            </a:pPr>
            <a:r>
              <a:rPr lang="en-US" dirty="0"/>
              <a:t>CNN parametrizes function over images</a:t>
            </a:r>
          </a:p>
          <a:p>
            <a:pPr lvl="1"/>
            <a:endParaRPr lang="en-US" dirty="0"/>
          </a:p>
          <a:p>
            <a:pPr marL="285750" indent="-285750">
              <a:buFont typeface="Arial" panose="020B0604020202020204" pitchFamily="34" charset="0"/>
              <a:buChar char="•"/>
            </a:pPr>
            <a:r>
              <a:rPr lang="en-US" dirty="0"/>
              <a:t>Motivation</a:t>
            </a:r>
          </a:p>
          <a:p>
            <a:pPr lvl="1"/>
            <a:r>
              <a:rPr lang="en-US" dirty="0"/>
              <a:t>Features are translational invariant</a:t>
            </a:r>
          </a:p>
          <a:p>
            <a:pPr lvl="1"/>
            <a:r>
              <a:rPr lang="en-US" dirty="0"/>
              <a:t>Extract feature at different scale / abstraction level</a:t>
            </a:r>
          </a:p>
          <a:p>
            <a:pPr lvl="1"/>
            <a:endParaRPr lang="en-US" dirty="0"/>
          </a:p>
          <a:p>
            <a:pPr marL="285750" indent="-285750">
              <a:buFont typeface="Arial" panose="020B0604020202020204" pitchFamily="34" charset="0"/>
              <a:buChar char="•"/>
            </a:pPr>
            <a:r>
              <a:rPr lang="en-US" dirty="0"/>
              <a:t>Key modules</a:t>
            </a:r>
          </a:p>
          <a:p>
            <a:pPr lvl="1"/>
            <a:r>
              <a:rPr lang="en-US" dirty="0"/>
              <a:t>Convolution</a:t>
            </a:r>
          </a:p>
          <a:p>
            <a:pPr lvl="1"/>
            <a:r>
              <a:rPr lang="en-US" dirty="0" err="1"/>
              <a:t>Downsamping</a:t>
            </a:r>
            <a:r>
              <a:rPr lang="en-US" dirty="0"/>
              <a:t> (Max-pool)</a:t>
            </a:r>
          </a:p>
          <a:p>
            <a:endParaRPr lang="en-US" dirty="0"/>
          </a:p>
        </p:txBody>
      </p:sp>
      <p:pic>
        <p:nvPicPr>
          <p:cNvPr id="6" name="Picture 2" descr="VGG16 - Convolutional Network for Classification and Detection">
            <a:extLst>
              <a:ext uri="{FF2B5EF4-FFF2-40B4-BE49-F238E27FC236}">
                <a16:creationId xmlns:a16="http://schemas.microsoft.com/office/drawing/2014/main" id="{01ABCE5A-79E0-5C73-9A71-3A56BD30B4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941264"/>
            <a:ext cx="7509387" cy="423028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83B8922-15B4-4FE4-5CB2-4D6CD279B9D3}"/>
              </a:ext>
            </a:extLst>
          </p:cNvPr>
          <p:cNvSpPr txBox="1"/>
          <p:nvPr/>
        </p:nvSpPr>
        <p:spPr>
          <a:xfrm>
            <a:off x="7467600" y="5775881"/>
            <a:ext cx="762000" cy="369332"/>
          </a:xfrm>
          <a:prstGeom prst="rect">
            <a:avLst/>
          </a:prstGeom>
          <a:noFill/>
        </p:spPr>
        <p:txBody>
          <a:bodyPr wrap="square" rtlCol="0">
            <a:spAutoFit/>
          </a:bodyPr>
          <a:lstStyle/>
          <a:p>
            <a:r>
              <a:rPr lang="en-US" b="1" dirty="0"/>
              <a:t>VGG</a:t>
            </a:r>
          </a:p>
        </p:txBody>
      </p:sp>
      <p:cxnSp>
        <p:nvCxnSpPr>
          <p:cNvPr id="8" name="Straight Arrow Connector 7">
            <a:extLst>
              <a:ext uri="{FF2B5EF4-FFF2-40B4-BE49-F238E27FC236}">
                <a16:creationId xmlns:a16="http://schemas.microsoft.com/office/drawing/2014/main" id="{A507AEEA-B0AD-7B46-24CF-55FB02EE4DB4}"/>
              </a:ext>
            </a:extLst>
          </p:cNvPr>
          <p:cNvCxnSpPr>
            <a:cxnSpLocks/>
          </p:cNvCxnSpPr>
          <p:nvPr/>
        </p:nvCxnSpPr>
        <p:spPr>
          <a:xfrm>
            <a:off x="2851355" y="2526891"/>
            <a:ext cx="4689987" cy="0"/>
          </a:xfrm>
          <a:prstGeom prst="straightConnector1">
            <a:avLst/>
          </a:prstGeom>
          <a:ln w="5715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322290FA-7B57-D87F-C0E1-A9E389F99ADD}"/>
              </a:ext>
            </a:extLst>
          </p:cNvPr>
          <p:cNvSpPr txBox="1"/>
          <p:nvPr/>
        </p:nvSpPr>
        <p:spPr>
          <a:xfrm>
            <a:off x="3229896" y="1880560"/>
            <a:ext cx="3932903" cy="646331"/>
          </a:xfrm>
          <a:prstGeom prst="rect">
            <a:avLst/>
          </a:prstGeom>
          <a:noFill/>
        </p:spPr>
        <p:txBody>
          <a:bodyPr wrap="square" rtlCol="0">
            <a:spAutoFit/>
          </a:bodyPr>
          <a:lstStyle/>
          <a:p>
            <a:pPr algn="ctr"/>
            <a:r>
              <a:rPr lang="en-US"/>
              <a:t>Features of </a:t>
            </a:r>
            <a:r>
              <a:rPr lang="en-US" b="1"/>
              <a:t>larger</a:t>
            </a:r>
            <a:r>
              <a:rPr lang="en-US"/>
              <a:t> scale (larger RF)</a:t>
            </a:r>
          </a:p>
          <a:p>
            <a:pPr algn="ctr"/>
            <a:r>
              <a:rPr lang="en-US" b="1"/>
              <a:t>Higher</a:t>
            </a:r>
            <a:r>
              <a:rPr lang="en-US"/>
              <a:t> abstraction level. </a:t>
            </a:r>
          </a:p>
        </p:txBody>
      </p:sp>
      <p:sp>
        <p:nvSpPr>
          <p:cNvPr id="11" name="TextBox 10">
            <a:extLst>
              <a:ext uri="{FF2B5EF4-FFF2-40B4-BE49-F238E27FC236}">
                <a16:creationId xmlns:a16="http://schemas.microsoft.com/office/drawing/2014/main" id="{72029E97-55DD-47BE-3EC1-1ED9118579C0}"/>
              </a:ext>
            </a:extLst>
          </p:cNvPr>
          <p:cNvSpPr txBox="1"/>
          <p:nvPr/>
        </p:nvSpPr>
        <p:spPr>
          <a:xfrm>
            <a:off x="8282486" y="5724424"/>
            <a:ext cx="1982390" cy="1015663"/>
          </a:xfrm>
          <a:prstGeom prst="rect">
            <a:avLst/>
          </a:prstGeom>
          <a:noFill/>
        </p:spPr>
        <p:txBody>
          <a:bodyPr wrap="square">
            <a:spAutoFit/>
          </a:bodyPr>
          <a:lstStyle/>
          <a:p>
            <a:r>
              <a:rPr lang="en-US" sz="1200" dirty="0">
                <a:solidFill>
                  <a:schemeClr val="bg2">
                    <a:lumMod val="25000"/>
                  </a:schemeClr>
                </a:solidFill>
              </a:rPr>
              <a:t>Very Deep Convolutional Networks for Large-Scale Image Recognition, </a:t>
            </a:r>
            <a:r>
              <a:rPr lang="en-US" sz="1200" i="1" dirty="0">
                <a:solidFill>
                  <a:schemeClr val="bg2">
                    <a:lumMod val="25000"/>
                  </a:schemeClr>
                </a:solidFill>
              </a:rPr>
              <a:t>Karen Simonyan and Andrew Zisserman. 2014</a:t>
            </a:r>
          </a:p>
        </p:txBody>
      </p:sp>
      <p:sp>
        <p:nvSpPr>
          <p:cNvPr id="13" name="Date Placeholder 12">
            <a:extLst>
              <a:ext uri="{FF2B5EF4-FFF2-40B4-BE49-F238E27FC236}">
                <a16:creationId xmlns:a16="http://schemas.microsoft.com/office/drawing/2014/main" id="{EB9A399C-4191-5AA8-D636-E6856F9C0DE3}"/>
              </a:ext>
            </a:extLst>
          </p:cNvPr>
          <p:cNvSpPr>
            <a:spLocks noGrp="1"/>
          </p:cNvSpPr>
          <p:nvPr>
            <p:ph type="dt" sz="half" idx="6"/>
          </p:nvPr>
        </p:nvSpPr>
        <p:spPr/>
        <p:txBody>
          <a:bodyPr/>
          <a:lstStyle/>
          <a:p>
            <a:r>
              <a:rPr lang="en-US"/>
              <a:t>Monday, April 15, 2024</a:t>
            </a:r>
          </a:p>
        </p:txBody>
      </p:sp>
      <p:sp>
        <p:nvSpPr>
          <p:cNvPr id="14" name="Footer Placeholder 13">
            <a:extLst>
              <a:ext uri="{FF2B5EF4-FFF2-40B4-BE49-F238E27FC236}">
                <a16:creationId xmlns:a16="http://schemas.microsoft.com/office/drawing/2014/main" id="{0544B8DC-1AC3-0BA2-BD51-0F650D67C788}"/>
              </a:ext>
            </a:extLst>
          </p:cNvPr>
          <p:cNvSpPr>
            <a:spLocks noGrp="1"/>
          </p:cNvSpPr>
          <p:nvPr>
            <p:ph type="ftr" sz="quarter" idx="5"/>
          </p:nvPr>
        </p:nvSpPr>
        <p:spPr/>
        <p:txBody>
          <a:bodyPr/>
          <a:lstStyle/>
          <a:p>
            <a:r>
              <a:rPr lang="en-IN"/>
              <a:t>Diffusion Models - Raunak Sarbajna</a:t>
            </a:r>
          </a:p>
        </p:txBody>
      </p:sp>
      <p:sp>
        <p:nvSpPr>
          <p:cNvPr id="15" name="Slide Number Placeholder 14">
            <a:extLst>
              <a:ext uri="{FF2B5EF4-FFF2-40B4-BE49-F238E27FC236}">
                <a16:creationId xmlns:a16="http://schemas.microsoft.com/office/drawing/2014/main" id="{921EF821-2C44-259D-26BA-9E0D8D9423A2}"/>
              </a:ext>
            </a:extLst>
          </p:cNvPr>
          <p:cNvSpPr>
            <a:spLocks noGrp="1"/>
          </p:cNvSpPr>
          <p:nvPr>
            <p:ph type="sldNum" sz="quarter" idx="7"/>
          </p:nvPr>
        </p:nvSpPr>
        <p:spPr/>
        <p:txBody>
          <a:bodyPr/>
          <a:lstStyle/>
          <a:p>
            <a:fld id="{B6F15528-21DE-4FAA-801E-634DDDAF4B2B}" type="slidenum">
              <a:rPr lang="en-IN" smtClean="0"/>
              <a:t>26</a:t>
            </a:fld>
            <a:endParaRPr lang="en-IN"/>
          </a:p>
        </p:txBody>
      </p:sp>
    </p:spTree>
    <p:extLst>
      <p:ext uri="{BB962C8B-B14F-4D97-AF65-F5344CB8AC3E}">
        <p14:creationId xmlns:p14="http://schemas.microsoft.com/office/powerpoint/2010/main" val="37821079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18236" y="614248"/>
            <a:ext cx="1355090" cy="697230"/>
          </a:xfrm>
          <a:prstGeom prst="rect">
            <a:avLst/>
          </a:prstGeom>
        </p:spPr>
        <p:txBody>
          <a:bodyPr vert="horz" wrap="square" lIns="0" tIns="13335" rIns="0" bIns="0" rtlCol="0">
            <a:spAutoFit/>
          </a:bodyPr>
          <a:lstStyle/>
          <a:p>
            <a:pPr marL="12700">
              <a:lnSpc>
                <a:spcPct val="100000"/>
              </a:lnSpc>
              <a:spcBef>
                <a:spcPts val="105"/>
              </a:spcBef>
            </a:pPr>
            <a:r>
              <a:rPr spc="-275" dirty="0"/>
              <a:t>U-</a:t>
            </a:r>
            <a:r>
              <a:rPr spc="-150" dirty="0"/>
              <a:t>Net</a:t>
            </a:r>
          </a:p>
        </p:txBody>
      </p:sp>
      <p:pic>
        <p:nvPicPr>
          <p:cNvPr id="3" name="object 3"/>
          <p:cNvPicPr/>
          <p:nvPr/>
        </p:nvPicPr>
        <p:blipFill>
          <a:blip r:embed="rId2" cstate="print"/>
          <a:stretch>
            <a:fillRect/>
          </a:stretch>
        </p:blipFill>
        <p:spPr>
          <a:xfrm>
            <a:off x="2751921" y="1281104"/>
            <a:ext cx="6465997" cy="4299688"/>
          </a:xfrm>
          <a:prstGeom prst="rect">
            <a:avLst/>
          </a:prstGeom>
        </p:spPr>
      </p:pic>
      <p:sp>
        <p:nvSpPr>
          <p:cNvPr id="4" name="object 4"/>
          <p:cNvSpPr txBox="1"/>
          <p:nvPr/>
        </p:nvSpPr>
        <p:spPr>
          <a:xfrm>
            <a:off x="2520041" y="5960110"/>
            <a:ext cx="6929755" cy="392430"/>
          </a:xfrm>
          <a:prstGeom prst="rect">
            <a:avLst/>
          </a:prstGeom>
        </p:spPr>
        <p:txBody>
          <a:bodyPr vert="horz" wrap="square" lIns="0" tIns="12700" rIns="0" bIns="0" rtlCol="0">
            <a:spAutoFit/>
          </a:bodyPr>
          <a:lstStyle/>
          <a:p>
            <a:pPr marL="12700" marR="5080">
              <a:lnSpc>
                <a:spcPct val="100000"/>
              </a:lnSpc>
              <a:spcBef>
                <a:spcPts val="100"/>
              </a:spcBef>
            </a:pPr>
            <a:r>
              <a:rPr sz="800" spc="45" dirty="0">
                <a:latin typeface="Calibri"/>
                <a:cs typeface="Calibri"/>
              </a:rPr>
              <a:t>Ronneberger,</a:t>
            </a:r>
            <a:r>
              <a:rPr sz="800" spc="175" dirty="0">
                <a:latin typeface="Calibri"/>
                <a:cs typeface="Calibri"/>
              </a:rPr>
              <a:t> </a:t>
            </a:r>
            <a:r>
              <a:rPr sz="800" spc="55" dirty="0">
                <a:latin typeface="Calibri"/>
                <a:cs typeface="Calibri"/>
              </a:rPr>
              <a:t>O.,</a:t>
            </a:r>
            <a:r>
              <a:rPr sz="800" spc="180" dirty="0">
                <a:latin typeface="Calibri"/>
                <a:cs typeface="Calibri"/>
              </a:rPr>
              <a:t> </a:t>
            </a:r>
            <a:r>
              <a:rPr sz="800" dirty="0">
                <a:latin typeface="Calibri"/>
                <a:cs typeface="Calibri"/>
              </a:rPr>
              <a:t>Fischer,</a:t>
            </a:r>
            <a:r>
              <a:rPr sz="800" spc="130" dirty="0">
                <a:latin typeface="Calibri"/>
                <a:cs typeface="Calibri"/>
              </a:rPr>
              <a:t> </a:t>
            </a:r>
            <a:r>
              <a:rPr sz="800" dirty="0">
                <a:latin typeface="Calibri"/>
                <a:cs typeface="Calibri"/>
              </a:rPr>
              <a:t>P.</a:t>
            </a:r>
            <a:r>
              <a:rPr sz="800" spc="180" dirty="0">
                <a:latin typeface="Calibri"/>
                <a:cs typeface="Calibri"/>
              </a:rPr>
              <a:t> </a:t>
            </a:r>
            <a:r>
              <a:rPr sz="800" spc="50" dirty="0">
                <a:latin typeface="Calibri"/>
                <a:cs typeface="Calibri"/>
              </a:rPr>
              <a:t>and</a:t>
            </a:r>
            <a:r>
              <a:rPr sz="800" spc="155" dirty="0">
                <a:latin typeface="Calibri"/>
                <a:cs typeface="Calibri"/>
              </a:rPr>
              <a:t> </a:t>
            </a:r>
            <a:r>
              <a:rPr sz="800" dirty="0">
                <a:latin typeface="Calibri"/>
                <a:cs typeface="Calibri"/>
              </a:rPr>
              <a:t>Brox,</a:t>
            </a:r>
            <a:r>
              <a:rPr sz="800" spc="180" dirty="0">
                <a:latin typeface="Calibri"/>
                <a:cs typeface="Calibri"/>
              </a:rPr>
              <a:t> </a:t>
            </a:r>
            <a:r>
              <a:rPr sz="800" dirty="0">
                <a:latin typeface="Calibri"/>
                <a:cs typeface="Calibri"/>
              </a:rPr>
              <a:t>T.,</a:t>
            </a:r>
            <a:r>
              <a:rPr sz="800" spc="204" dirty="0">
                <a:latin typeface="Calibri"/>
                <a:cs typeface="Calibri"/>
              </a:rPr>
              <a:t> </a:t>
            </a:r>
            <a:r>
              <a:rPr sz="800" spc="50" dirty="0">
                <a:latin typeface="Calibri"/>
                <a:cs typeface="Calibri"/>
              </a:rPr>
              <a:t>2015.</a:t>
            </a:r>
            <a:r>
              <a:rPr sz="800" spc="130" dirty="0">
                <a:latin typeface="Calibri"/>
                <a:cs typeface="Calibri"/>
              </a:rPr>
              <a:t> </a:t>
            </a:r>
            <a:r>
              <a:rPr sz="800" dirty="0">
                <a:latin typeface="Calibri"/>
                <a:cs typeface="Calibri"/>
              </a:rPr>
              <a:t>U-net:</a:t>
            </a:r>
            <a:r>
              <a:rPr sz="800" spc="145" dirty="0">
                <a:latin typeface="Calibri"/>
                <a:cs typeface="Calibri"/>
              </a:rPr>
              <a:t> </a:t>
            </a:r>
            <a:r>
              <a:rPr sz="800" dirty="0">
                <a:latin typeface="Calibri"/>
                <a:cs typeface="Calibri"/>
              </a:rPr>
              <a:t>Convolutional</a:t>
            </a:r>
            <a:r>
              <a:rPr sz="800" spc="100" dirty="0">
                <a:latin typeface="Calibri"/>
                <a:cs typeface="Calibri"/>
              </a:rPr>
              <a:t> </a:t>
            </a:r>
            <a:r>
              <a:rPr sz="800" dirty="0">
                <a:latin typeface="Calibri"/>
                <a:cs typeface="Calibri"/>
              </a:rPr>
              <a:t>networks</a:t>
            </a:r>
            <a:r>
              <a:rPr sz="800" spc="170" dirty="0">
                <a:latin typeface="Calibri"/>
                <a:cs typeface="Calibri"/>
              </a:rPr>
              <a:t> </a:t>
            </a:r>
            <a:r>
              <a:rPr sz="800" dirty="0">
                <a:latin typeface="Calibri"/>
                <a:cs typeface="Calibri"/>
              </a:rPr>
              <a:t>for</a:t>
            </a:r>
            <a:r>
              <a:rPr sz="800" spc="170" dirty="0">
                <a:latin typeface="Calibri"/>
                <a:cs typeface="Calibri"/>
              </a:rPr>
              <a:t> </a:t>
            </a:r>
            <a:r>
              <a:rPr sz="800" spc="45" dirty="0">
                <a:latin typeface="Calibri"/>
                <a:cs typeface="Calibri"/>
              </a:rPr>
              <a:t>biomedical</a:t>
            </a:r>
            <a:r>
              <a:rPr sz="800" spc="120" dirty="0">
                <a:latin typeface="Calibri"/>
                <a:cs typeface="Calibri"/>
              </a:rPr>
              <a:t> </a:t>
            </a:r>
            <a:r>
              <a:rPr sz="800" spc="60" dirty="0">
                <a:latin typeface="Calibri"/>
                <a:cs typeface="Calibri"/>
              </a:rPr>
              <a:t>image</a:t>
            </a:r>
            <a:r>
              <a:rPr sz="800" spc="180" dirty="0">
                <a:latin typeface="Calibri"/>
                <a:cs typeface="Calibri"/>
              </a:rPr>
              <a:t> </a:t>
            </a:r>
            <a:r>
              <a:rPr sz="800" dirty="0">
                <a:latin typeface="Calibri"/>
                <a:cs typeface="Calibri"/>
              </a:rPr>
              <a:t>segmentation.</a:t>
            </a:r>
            <a:r>
              <a:rPr sz="800" spc="130" dirty="0">
                <a:latin typeface="Calibri"/>
                <a:cs typeface="Calibri"/>
              </a:rPr>
              <a:t> </a:t>
            </a:r>
            <a:r>
              <a:rPr sz="800" dirty="0">
                <a:latin typeface="Calibri"/>
                <a:cs typeface="Calibri"/>
              </a:rPr>
              <a:t>In</a:t>
            </a:r>
            <a:r>
              <a:rPr sz="800" spc="215" dirty="0">
                <a:latin typeface="Calibri"/>
                <a:cs typeface="Calibri"/>
              </a:rPr>
              <a:t> </a:t>
            </a:r>
            <a:r>
              <a:rPr sz="800" i="1" dirty="0">
                <a:latin typeface="Calibri"/>
                <a:cs typeface="Calibri"/>
              </a:rPr>
              <a:t>Medical</a:t>
            </a:r>
            <a:r>
              <a:rPr sz="800" i="1" spc="120" dirty="0">
                <a:latin typeface="Calibri"/>
                <a:cs typeface="Calibri"/>
              </a:rPr>
              <a:t> </a:t>
            </a:r>
            <a:r>
              <a:rPr sz="800" i="1" dirty="0">
                <a:latin typeface="Calibri"/>
                <a:cs typeface="Calibri"/>
              </a:rPr>
              <a:t>Image</a:t>
            </a:r>
            <a:r>
              <a:rPr sz="800" i="1" spc="150" dirty="0">
                <a:latin typeface="Calibri"/>
                <a:cs typeface="Calibri"/>
              </a:rPr>
              <a:t> </a:t>
            </a:r>
            <a:r>
              <a:rPr sz="800" i="1" spc="60" dirty="0">
                <a:latin typeface="Calibri"/>
                <a:cs typeface="Calibri"/>
              </a:rPr>
              <a:t>Computing</a:t>
            </a:r>
            <a:r>
              <a:rPr sz="800" i="1" spc="125" dirty="0">
                <a:latin typeface="Calibri"/>
                <a:cs typeface="Calibri"/>
              </a:rPr>
              <a:t> </a:t>
            </a:r>
            <a:r>
              <a:rPr sz="800" i="1" spc="25" dirty="0">
                <a:latin typeface="Calibri"/>
                <a:cs typeface="Calibri"/>
              </a:rPr>
              <a:t>and</a:t>
            </a:r>
            <a:r>
              <a:rPr sz="800" i="1" spc="50" dirty="0">
                <a:latin typeface="Calibri"/>
                <a:cs typeface="Calibri"/>
              </a:rPr>
              <a:t> Computer-</a:t>
            </a:r>
            <a:r>
              <a:rPr sz="800" i="1" dirty="0">
                <a:latin typeface="Calibri"/>
                <a:cs typeface="Calibri"/>
              </a:rPr>
              <a:t>Assisted</a:t>
            </a:r>
            <a:r>
              <a:rPr sz="800" i="1" spc="165" dirty="0">
                <a:latin typeface="Calibri"/>
                <a:cs typeface="Calibri"/>
              </a:rPr>
              <a:t> </a:t>
            </a:r>
            <a:r>
              <a:rPr sz="800" i="1" dirty="0">
                <a:latin typeface="Calibri"/>
                <a:cs typeface="Calibri"/>
              </a:rPr>
              <a:t>Intervention–MICCAI</a:t>
            </a:r>
            <a:r>
              <a:rPr sz="800" i="1" spc="155" dirty="0">
                <a:latin typeface="Calibri"/>
                <a:cs typeface="Calibri"/>
              </a:rPr>
              <a:t> </a:t>
            </a:r>
            <a:r>
              <a:rPr sz="800" i="1" spc="55" dirty="0">
                <a:latin typeface="Calibri"/>
                <a:cs typeface="Calibri"/>
              </a:rPr>
              <a:t>2015:</a:t>
            </a:r>
            <a:r>
              <a:rPr sz="800" i="1" spc="190" dirty="0">
                <a:latin typeface="Calibri"/>
                <a:cs typeface="Calibri"/>
              </a:rPr>
              <a:t> </a:t>
            </a:r>
            <a:r>
              <a:rPr sz="800" i="1" dirty="0">
                <a:latin typeface="Calibri"/>
                <a:cs typeface="Calibri"/>
              </a:rPr>
              <a:t>18th</a:t>
            </a:r>
            <a:r>
              <a:rPr sz="800" i="1" spc="200" dirty="0">
                <a:latin typeface="Calibri"/>
                <a:cs typeface="Calibri"/>
              </a:rPr>
              <a:t> </a:t>
            </a:r>
            <a:r>
              <a:rPr sz="800" i="1" dirty="0">
                <a:latin typeface="Calibri"/>
                <a:cs typeface="Calibri"/>
              </a:rPr>
              <a:t>International</a:t>
            </a:r>
            <a:r>
              <a:rPr sz="800" i="1" spc="145" dirty="0">
                <a:latin typeface="Calibri"/>
                <a:cs typeface="Calibri"/>
              </a:rPr>
              <a:t> </a:t>
            </a:r>
            <a:r>
              <a:rPr sz="800" i="1" spc="50" dirty="0">
                <a:latin typeface="Calibri"/>
                <a:cs typeface="Calibri"/>
              </a:rPr>
              <a:t>Conference,</a:t>
            </a:r>
            <a:r>
              <a:rPr sz="800" i="1" spc="175" dirty="0">
                <a:latin typeface="Calibri"/>
                <a:cs typeface="Calibri"/>
              </a:rPr>
              <a:t> </a:t>
            </a:r>
            <a:r>
              <a:rPr sz="800" i="1" dirty="0">
                <a:latin typeface="Calibri"/>
                <a:cs typeface="Calibri"/>
              </a:rPr>
              <a:t>Munich,</a:t>
            </a:r>
            <a:r>
              <a:rPr sz="800" i="1" spc="180" dirty="0">
                <a:latin typeface="Calibri"/>
                <a:cs typeface="Calibri"/>
              </a:rPr>
              <a:t> </a:t>
            </a:r>
            <a:r>
              <a:rPr sz="800" i="1" dirty="0">
                <a:latin typeface="Calibri"/>
                <a:cs typeface="Calibri"/>
              </a:rPr>
              <a:t>Germany,</a:t>
            </a:r>
            <a:r>
              <a:rPr sz="800" i="1" spc="155" dirty="0">
                <a:latin typeface="Calibri"/>
                <a:cs typeface="Calibri"/>
              </a:rPr>
              <a:t> </a:t>
            </a:r>
            <a:r>
              <a:rPr sz="800" i="1" spc="55" dirty="0">
                <a:latin typeface="Calibri"/>
                <a:cs typeface="Calibri"/>
              </a:rPr>
              <a:t>October</a:t>
            </a:r>
            <a:r>
              <a:rPr sz="800" i="1" spc="155" dirty="0">
                <a:latin typeface="Calibri"/>
                <a:cs typeface="Calibri"/>
              </a:rPr>
              <a:t> </a:t>
            </a:r>
            <a:r>
              <a:rPr sz="800" i="1" dirty="0">
                <a:latin typeface="Calibri"/>
                <a:cs typeface="Calibri"/>
              </a:rPr>
              <a:t>5-9,</a:t>
            </a:r>
            <a:r>
              <a:rPr sz="800" i="1" spc="210" dirty="0">
                <a:latin typeface="Calibri"/>
                <a:cs typeface="Calibri"/>
              </a:rPr>
              <a:t> </a:t>
            </a:r>
            <a:r>
              <a:rPr sz="800" i="1" spc="50" dirty="0">
                <a:latin typeface="Calibri"/>
                <a:cs typeface="Calibri"/>
              </a:rPr>
              <a:t>2015,</a:t>
            </a:r>
            <a:r>
              <a:rPr sz="800" i="1" spc="210" dirty="0">
                <a:latin typeface="Calibri"/>
                <a:cs typeface="Calibri"/>
              </a:rPr>
              <a:t> </a:t>
            </a:r>
            <a:r>
              <a:rPr sz="800" i="1" dirty="0">
                <a:latin typeface="Calibri"/>
                <a:cs typeface="Calibri"/>
              </a:rPr>
              <a:t>Proceedings,</a:t>
            </a:r>
            <a:r>
              <a:rPr sz="800" i="1" spc="160" dirty="0">
                <a:latin typeface="Calibri"/>
                <a:cs typeface="Calibri"/>
              </a:rPr>
              <a:t> </a:t>
            </a:r>
            <a:r>
              <a:rPr sz="800" i="1" dirty="0">
                <a:latin typeface="Calibri"/>
                <a:cs typeface="Calibri"/>
              </a:rPr>
              <a:t>Part</a:t>
            </a:r>
            <a:r>
              <a:rPr sz="800" i="1" spc="229" dirty="0">
                <a:latin typeface="Calibri"/>
                <a:cs typeface="Calibri"/>
              </a:rPr>
              <a:t> </a:t>
            </a:r>
            <a:r>
              <a:rPr sz="800" i="1" dirty="0">
                <a:latin typeface="Calibri"/>
                <a:cs typeface="Calibri"/>
              </a:rPr>
              <a:t>III</a:t>
            </a:r>
            <a:r>
              <a:rPr sz="800" i="1" spc="285" dirty="0">
                <a:latin typeface="Calibri"/>
                <a:cs typeface="Calibri"/>
              </a:rPr>
              <a:t> </a:t>
            </a:r>
            <a:r>
              <a:rPr sz="800" i="1" spc="60" dirty="0">
                <a:latin typeface="Calibri"/>
                <a:cs typeface="Calibri"/>
              </a:rPr>
              <a:t>18</a:t>
            </a:r>
            <a:r>
              <a:rPr sz="800" i="1" spc="200" dirty="0">
                <a:latin typeface="Calibri"/>
                <a:cs typeface="Calibri"/>
              </a:rPr>
              <a:t> </a:t>
            </a:r>
            <a:r>
              <a:rPr sz="800" dirty="0">
                <a:latin typeface="Calibri"/>
                <a:cs typeface="Calibri"/>
              </a:rPr>
              <a:t>(pp.</a:t>
            </a:r>
            <a:r>
              <a:rPr sz="800" spc="229" dirty="0">
                <a:latin typeface="Calibri"/>
                <a:cs typeface="Calibri"/>
              </a:rPr>
              <a:t> </a:t>
            </a:r>
            <a:r>
              <a:rPr sz="800" spc="-20" dirty="0">
                <a:latin typeface="Calibri"/>
                <a:cs typeface="Calibri"/>
              </a:rPr>
              <a:t>234-</a:t>
            </a:r>
            <a:r>
              <a:rPr sz="800" spc="500" dirty="0">
                <a:latin typeface="Calibri"/>
                <a:cs typeface="Calibri"/>
              </a:rPr>
              <a:t> </a:t>
            </a:r>
            <a:r>
              <a:rPr sz="800" spc="20" dirty="0">
                <a:latin typeface="Calibri"/>
                <a:cs typeface="Calibri"/>
              </a:rPr>
              <a:t>241).</a:t>
            </a:r>
            <a:r>
              <a:rPr sz="800" spc="75" dirty="0">
                <a:latin typeface="Calibri"/>
                <a:cs typeface="Calibri"/>
              </a:rPr>
              <a:t> </a:t>
            </a:r>
            <a:r>
              <a:rPr sz="800" spc="50" dirty="0">
                <a:latin typeface="Calibri"/>
                <a:cs typeface="Calibri"/>
              </a:rPr>
              <a:t>Springer</a:t>
            </a:r>
            <a:r>
              <a:rPr sz="800" spc="60" dirty="0">
                <a:latin typeface="Calibri"/>
                <a:cs typeface="Calibri"/>
              </a:rPr>
              <a:t> </a:t>
            </a:r>
            <a:r>
              <a:rPr sz="800" spc="20" dirty="0">
                <a:latin typeface="Calibri"/>
                <a:cs typeface="Calibri"/>
              </a:rPr>
              <a:t>International</a:t>
            </a:r>
            <a:r>
              <a:rPr sz="800" spc="50" dirty="0">
                <a:latin typeface="Calibri"/>
                <a:cs typeface="Calibri"/>
              </a:rPr>
              <a:t> </a:t>
            </a:r>
            <a:r>
              <a:rPr sz="800" spc="-10" dirty="0">
                <a:latin typeface="Calibri"/>
                <a:cs typeface="Calibri"/>
              </a:rPr>
              <a:t>Publishing.</a:t>
            </a:r>
            <a:endParaRPr sz="800" dirty="0">
              <a:latin typeface="Calibri"/>
              <a:cs typeface="Calibri"/>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42A33D1-96C8-42E0-980E-368711D6472C}"/>
                  </a:ext>
                </a:extLst>
              </p:cNvPr>
              <p:cNvSpPr txBox="1"/>
              <p:nvPr/>
            </p:nvSpPr>
            <p:spPr>
              <a:xfrm>
                <a:off x="4270418" y="778197"/>
                <a:ext cx="3429000" cy="369332"/>
              </a:xfrm>
              <a:prstGeom prst="rect">
                <a:avLst/>
              </a:prstGeom>
              <a:noFill/>
            </p:spPr>
            <p:txBody>
              <a:bodyPr wrap="square">
                <a:spAutoFit/>
              </a:bodyPr>
              <a:lstStyle/>
              <a:p>
                <a:r>
                  <a:rPr lang="en-US" dirty="0"/>
                  <a:t>CNN + inverted CNN </a:t>
                </a:r>
                <a14:m>
                  <m:oMath xmlns:m="http://schemas.openxmlformats.org/officeDocument/2006/math">
                    <m:r>
                      <a:rPr lang="en-US" i="1" dirty="0" smtClean="0">
                        <a:latin typeface="Cambria Math" panose="02040503050406030204" pitchFamily="18" charset="0"/>
                      </a:rPr>
                      <m:t>⇒</m:t>
                    </m:r>
                  </m:oMath>
                </a14:m>
                <a:r>
                  <a:rPr lang="en-US" dirty="0"/>
                  <a:t> </a:t>
                </a:r>
                <a:r>
                  <a:rPr lang="en-US" dirty="0" err="1"/>
                  <a:t>UNet</a:t>
                </a:r>
                <a:endParaRPr lang="en-US" dirty="0"/>
              </a:p>
            </p:txBody>
          </p:sp>
        </mc:Choice>
        <mc:Fallback xmlns="">
          <p:sp>
            <p:nvSpPr>
              <p:cNvPr id="8" name="TextBox 7">
                <a:extLst>
                  <a:ext uri="{FF2B5EF4-FFF2-40B4-BE49-F238E27FC236}">
                    <a16:creationId xmlns:a16="http://schemas.microsoft.com/office/drawing/2014/main" id="{C42A33D1-96C8-42E0-980E-368711D6472C}"/>
                  </a:ext>
                </a:extLst>
              </p:cNvPr>
              <p:cNvSpPr txBox="1">
                <a:spLocks noRot="1" noChangeAspect="1" noMove="1" noResize="1" noEditPoints="1" noAdjustHandles="1" noChangeArrowheads="1" noChangeShapeType="1" noTextEdit="1"/>
              </p:cNvSpPr>
              <p:nvPr/>
            </p:nvSpPr>
            <p:spPr>
              <a:xfrm>
                <a:off x="4270418" y="778197"/>
                <a:ext cx="3429000" cy="369332"/>
              </a:xfrm>
              <a:prstGeom prst="rect">
                <a:avLst/>
              </a:prstGeom>
              <a:blipFill>
                <a:blip r:embed="rId3"/>
                <a:stretch>
                  <a:fillRect l="-1601" t="-10000" b="-26667"/>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9" name="Content Placeholder 2">
                <a:extLst>
                  <a:ext uri="{FF2B5EF4-FFF2-40B4-BE49-F238E27FC236}">
                    <a16:creationId xmlns:a16="http://schemas.microsoft.com/office/drawing/2014/main" id="{AA177579-D01E-0FC2-7237-A1D2466DBC07}"/>
                  </a:ext>
                </a:extLst>
              </p:cNvPr>
              <p:cNvSpPr txBox="1">
                <a:spLocks/>
              </p:cNvSpPr>
              <p:nvPr/>
            </p:nvSpPr>
            <p:spPr>
              <a:xfrm>
                <a:off x="8955466" y="2667000"/>
                <a:ext cx="3160334" cy="1600200"/>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dirty="0"/>
                  <a:t>Inverted CNN (generator) can generate images. </a:t>
                </a:r>
              </a:p>
              <a:p>
                <a:endParaRPr lang="en-US" dirty="0"/>
              </a:p>
              <a:p>
                <a:r>
                  <a:rPr lang="en-US" dirty="0"/>
                  <a:t>CNN + inverted CNN could model Image </a:t>
                </a:r>
                <a14:m>
                  <m:oMath xmlns:m="http://schemas.openxmlformats.org/officeDocument/2006/math">
                    <m:r>
                      <a:rPr lang="en-US" i="1" smtClean="0">
                        <a:latin typeface="Cambria Math" panose="02040503050406030204" pitchFamily="18" charset="0"/>
                      </a:rPr>
                      <m:t>→</m:t>
                    </m:r>
                  </m:oMath>
                </a14:m>
                <a:r>
                  <a:rPr lang="en-US" dirty="0"/>
                  <a:t> Image function. </a:t>
                </a:r>
              </a:p>
              <a:p>
                <a:endParaRPr lang="en-US" dirty="0"/>
              </a:p>
              <a:p>
                <a:endParaRPr lang="en-US" dirty="0"/>
              </a:p>
            </p:txBody>
          </p:sp>
        </mc:Choice>
        <mc:Fallback xmlns="">
          <p:sp>
            <p:nvSpPr>
              <p:cNvPr id="9" name="Content Placeholder 2">
                <a:extLst>
                  <a:ext uri="{FF2B5EF4-FFF2-40B4-BE49-F238E27FC236}">
                    <a16:creationId xmlns:a16="http://schemas.microsoft.com/office/drawing/2014/main" id="{AA177579-D01E-0FC2-7237-A1D2466DBC07}"/>
                  </a:ext>
                </a:extLst>
              </p:cNvPr>
              <p:cNvSpPr txBox="1">
                <a:spLocks noRot="1" noChangeAspect="1" noMove="1" noResize="1" noEditPoints="1" noAdjustHandles="1" noChangeArrowheads="1" noChangeShapeType="1" noTextEdit="1"/>
              </p:cNvSpPr>
              <p:nvPr/>
            </p:nvSpPr>
            <p:spPr>
              <a:xfrm>
                <a:off x="8955466" y="2667000"/>
                <a:ext cx="3160334" cy="1600200"/>
              </a:xfrm>
              <a:prstGeom prst="rect">
                <a:avLst/>
              </a:prstGeom>
              <a:blipFill>
                <a:blip r:embed="rId4"/>
                <a:stretch>
                  <a:fillRect l="-1541" t="-2290" r="-2505"/>
                </a:stretch>
              </a:blipFill>
            </p:spPr>
            <p:txBody>
              <a:bodyPr/>
              <a:lstStyle/>
              <a:p>
                <a:r>
                  <a:rPr lang="en-IN">
                    <a:noFill/>
                  </a:rPr>
                  <a:t> </a:t>
                </a:r>
              </a:p>
            </p:txBody>
          </p:sp>
        </mc:Fallback>
      </mc:AlternateContent>
      <p:sp>
        <p:nvSpPr>
          <p:cNvPr id="11" name="Date Placeholder 10">
            <a:extLst>
              <a:ext uri="{FF2B5EF4-FFF2-40B4-BE49-F238E27FC236}">
                <a16:creationId xmlns:a16="http://schemas.microsoft.com/office/drawing/2014/main" id="{F8B34B1D-9D28-6C35-43E6-9EF83602F812}"/>
              </a:ext>
            </a:extLst>
          </p:cNvPr>
          <p:cNvSpPr>
            <a:spLocks noGrp="1"/>
          </p:cNvSpPr>
          <p:nvPr>
            <p:ph type="dt" sz="half" idx="6"/>
          </p:nvPr>
        </p:nvSpPr>
        <p:spPr/>
        <p:txBody>
          <a:bodyPr/>
          <a:lstStyle/>
          <a:p>
            <a:r>
              <a:rPr lang="en-US"/>
              <a:t>Monday, April 15, 2024</a:t>
            </a:r>
          </a:p>
        </p:txBody>
      </p:sp>
      <p:sp>
        <p:nvSpPr>
          <p:cNvPr id="12" name="Footer Placeholder 11">
            <a:extLst>
              <a:ext uri="{FF2B5EF4-FFF2-40B4-BE49-F238E27FC236}">
                <a16:creationId xmlns:a16="http://schemas.microsoft.com/office/drawing/2014/main" id="{458B16EC-A4F8-891A-A023-4309FE5D8E36}"/>
              </a:ext>
            </a:extLst>
          </p:cNvPr>
          <p:cNvSpPr>
            <a:spLocks noGrp="1"/>
          </p:cNvSpPr>
          <p:nvPr>
            <p:ph type="ftr" sz="quarter" idx="5"/>
          </p:nvPr>
        </p:nvSpPr>
        <p:spPr/>
        <p:txBody>
          <a:bodyPr/>
          <a:lstStyle/>
          <a:p>
            <a:r>
              <a:rPr lang="en-IN"/>
              <a:t>Diffusion Models - Raunak Sarbajna</a:t>
            </a:r>
          </a:p>
        </p:txBody>
      </p:sp>
      <p:sp>
        <p:nvSpPr>
          <p:cNvPr id="13" name="Slide Number Placeholder 12">
            <a:extLst>
              <a:ext uri="{FF2B5EF4-FFF2-40B4-BE49-F238E27FC236}">
                <a16:creationId xmlns:a16="http://schemas.microsoft.com/office/drawing/2014/main" id="{40A7181D-83CE-B0B8-A0E2-7D7D40DB79C8}"/>
              </a:ext>
            </a:extLst>
          </p:cNvPr>
          <p:cNvSpPr>
            <a:spLocks noGrp="1"/>
          </p:cNvSpPr>
          <p:nvPr>
            <p:ph type="sldNum" sz="quarter" idx="7"/>
          </p:nvPr>
        </p:nvSpPr>
        <p:spPr/>
        <p:txBody>
          <a:bodyPr/>
          <a:lstStyle/>
          <a:p>
            <a:fld id="{B6F15528-21DE-4FAA-801E-634DDDAF4B2B}" type="slidenum">
              <a:rPr lang="en-IN" smtClean="0"/>
              <a:t>27</a:t>
            </a:fld>
            <a:endParaRPr lang="en-IN"/>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5FAE8AD-9696-5221-F4A7-28C7089B1265}"/>
              </a:ext>
            </a:extLst>
          </p:cNvPr>
          <p:cNvSpPr txBox="1">
            <a:spLocks/>
          </p:cNvSpPr>
          <p:nvPr/>
        </p:nvSpPr>
        <p:spPr>
          <a:xfrm>
            <a:off x="853017" y="35041"/>
            <a:ext cx="10515600" cy="1407261"/>
          </a:xfrm>
          <a:prstGeom prst="rect">
            <a:avLst/>
          </a:prstGeom>
        </p:spPr>
        <p:txBody>
          <a:bodyPr>
            <a:noAutofit/>
          </a:bodyPr>
          <a:lstStyle>
            <a:lvl1pPr>
              <a:defRPr>
                <a:latin typeface="+mj-lt"/>
                <a:ea typeface="+mj-ea"/>
                <a:cs typeface="+mj-cs"/>
              </a:defRPr>
            </a:lvl1pPr>
          </a:lstStyle>
          <a:p>
            <a:r>
              <a:rPr lang="en-US" sz="4400" dirty="0">
                <a:latin typeface="Arial" panose="020B0604020202020204" pitchFamily="34" charset="0"/>
                <a:cs typeface="Arial" panose="020B0604020202020204" pitchFamily="34" charset="0"/>
              </a:rPr>
              <a:t>U-</a:t>
            </a:r>
            <a:r>
              <a:rPr lang="en-US" altLang="zh-CN" sz="4400" dirty="0">
                <a:latin typeface="Arial" panose="020B0604020202020204" pitchFamily="34" charset="0"/>
                <a:cs typeface="Arial" panose="020B0604020202020204" pitchFamily="34" charset="0"/>
              </a:rPr>
              <a:t>N</a:t>
            </a:r>
            <a:r>
              <a:rPr lang="en-US" sz="4400" dirty="0">
                <a:latin typeface="Arial" panose="020B0604020202020204" pitchFamily="34" charset="0"/>
                <a:cs typeface="Arial" panose="020B0604020202020204" pitchFamily="34" charset="0"/>
              </a:rPr>
              <a:t>et: A Natural Architecture for mage-to-image Function</a:t>
            </a:r>
          </a:p>
        </p:txBody>
      </p:sp>
      <p:pic>
        <p:nvPicPr>
          <p:cNvPr id="5" name="Picture 2" descr="Remote Sensing | Free Full-Text | Deep Learning Segmentation and  Classification for Urban Village Using a Worldview Satellite Image Based on  U-Net | HTML">
            <a:extLst>
              <a:ext uri="{FF2B5EF4-FFF2-40B4-BE49-F238E27FC236}">
                <a16:creationId xmlns:a16="http://schemas.microsoft.com/office/drawing/2014/main" id="{83C230FC-723A-4049-46F0-B459FD9C7EB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1442302"/>
            <a:ext cx="10530417" cy="501977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D481F5A-26BD-F312-9C40-9B167DBAE08F}"/>
              </a:ext>
            </a:extLst>
          </p:cNvPr>
          <p:cNvSpPr txBox="1"/>
          <p:nvPr/>
        </p:nvSpPr>
        <p:spPr>
          <a:xfrm>
            <a:off x="4569576" y="1949450"/>
            <a:ext cx="2713703" cy="923330"/>
          </a:xfrm>
          <a:prstGeom prst="rect">
            <a:avLst/>
          </a:prstGeom>
          <a:noFill/>
        </p:spPr>
        <p:txBody>
          <a:bodyPr wrap="square" rtlCol="0">
            <a:spAutoFit/>
          </a:bodyPr>
          <a:lstStyle/>
          <a:p>
            <a:r>
              <a:rPr lang="en-US" b="1"/>
              <a:t>Skip connection</a:t>
            </a:r>
          </a:p>
          <a:p>
            <a:r>
              <a:rPr lang="en-US"/>
              <a:t>Transporting information at the same resolution.</a:t>
            </a:r>
          </a:p>
        </p:txBody>
      </p:sp>
      <p:sp>
        <p:nvSpPr>
          <p:cNvPr id="7" name="TextBox 6">
            <a:extLst>
              <a:ext uri="{FF2B5EF4-FFF2-40B4-BE49-F238E27FC236}">
                <a16:creationId xmlns:a16="http://schemas.microsoft.com/office/drawing/2014/main" id="{D2CEB5A6-E72C-7924-F29E-E7ACB2B6074C}"/>
              </a:ext>
            </a:extLst>
          </p:cNvPr>
          <p:cNvSpPr txBox="1"/>
          <p:nvPr/>
        </p:nvSpPr>
        <p:spPr>
          <a:xfrm>
            <a:off x="823383" y="3875209"/>
            <a:ext cx="2182762" cy="923330"/>
          </a:xfrm>
          <a:prstGeom prst="rect">
            <a:avLst/>
          </a:prstGeom>
          <a:noFill/>
        </p:spPr>
        <p:txBody>
          <a:bodyPr wrap="square" rtlCol="0">
            <a:spAutoFit/>
          </a:bodyPr>
          <a:lstStyle/>
          <a:p>
            <a:pPr algn="r"/>
            <a:r>
              <a:rPr lang="en-US" b="1" i="1"/>
              <a:t>Down (sampling) side</a:t>
            </a:r>
          </a:p>
          <a:p>
            <a:pPr algn="r"/>
            <a:r>
              <a:rPr lang="en-US" b="1" i="1"/>
              <a:t>Encoder</a:t>
            </a:r>
          </a:p>
        </p:txBody>
      </p:sp>
      <p:sp>
        <p:nvSpPr>
          <p:cNvPr id="8" name="TextBox 7">
            <a:extLst>
              <a:ext uri="{FF2B5EF4-FFF2-40B4-BE49-F238E27FC236}">
                <a16:creationId xmlns:a16="http://schemas.microsoft.com/office/drawing/2014/main" id="{A548C0D3-693B-2257-AEF2-B0F94646C28A}"/>
              </a:ext>
            </a:extLst>
          </p:cNvPr>
          <p:cNvSpPr txBox="1"/>
          <p:nvPr/>
        </p:nvSpPr>
        <p:spPr>
          <a:xfrm>
            <a:off x="8863780" y="3875209"/>
            <a:ext cx="1843549" cy="923330"/>
          </a:xfrm>
          <a:prstGeom prst="rect">
            <a:avLst/>
          </a:prstGeom>
          <a:noFill/>
        </p:spPr>
        <p:txBody>
          <a:bodyPr wrap="square" rtlCol="0">
            <a:spAutoFit/>
          </a:bodyPr>
          <a:lstStyle/>
          <a:p>
            <a:r>
              <a:rPr lang="en-US" b="1" i="1"/>
              <a:t>Up (sampling) side</a:t>
            </a:r>
          </a:p>
          <a:p>
            <a:r>
              <a:rPr lang="en-US" b="1" i="1"/>
              <a:t>Decoder</a:t>
            </a:r>
          </a:p>
        </p:txBody>
      </p:sp>
      <p:sp>
        <p:nvSpPr>
          <p:cNvPr id="10" name="Date Placeholder 9">
            <a:extLst>
              <a:ext uri="{FF2B5EF4-FFF2-40B4-BE49-F238E27FC236}">
                <a16:creationId xmlns:a16="http://schemas.microsoft.com/office/drawing/2014/main" id="{F5710FE5-4AFB-B0E8-3A30-FA0B224F52BC}"/>
              </a:ext>
            </a:extLst>
          </p:cNvPr>
          <p:cNvSpPr>
            <a:spLocks noGrp="1"/>
          </p:cNvSpPr>
          <p:nvPr>
            <p:ph type="dt" sz="half" idx="6"/>
          </p:nvPr>
        </p:nvSpPr>
        <p:spPr/>
        <p:txBody>
          <a:bodyPr/>
          <a:lstStyle/>
          <a:p>
            <a:r>
              <a:rPr lang="en-US"/>
              <a:t>Monday, April 15, 2024</a:t>
            </a:r>
          </a:p>
        </p:txBody>
      </p:sp>
      <p:sp>
        <p:nvSpPr>
          <p:cNvPr id="11" name="Footer Placeholder 10">
            <a:extLst>
              <a:ext uri="{FF2B5EF4-FFF2-40B4-BE49-F238E27FC236}">
                <a16:creationId xmlns:a16="http://schemas.microsoft.com/office/drawing/2014/main" id="{E80F91C9-EBB5-7428-A462-978AA1B57E7B}"/>
              </a:ext>
            </a:extLst>
          </p:cNvPr>
          <p:cNvSpPr>
            <a:spLocks noGrp="1"/>
          </p:cNvSpPr>
          <p:nvPr>
            <p:ph type="ftr" sz="quarter" idx="5"/>
          </p:nvPr>
        </p:nvSpPr>
        <p:spPr/>
        <p:txBody>
          <a:bodyPr/>
          <a:lstStyle/>
          <a:p>
            <a:r>
              <a:rPr lang="en-IN"/>
              <a:t>Diffusion Models - Raunak Sarbajna</a:t>
            </a:r>
          </a:p>
        </p:txBody>
      </p:sp>
      <p:sp>
        <p:nvSpPr>
          <p:cNvPr id="12" name="Slide Number Placeholder 11">
            <a:extLst>
              <a:ext uri="{FF2B5EF4-FFF2-40B4-BE49-F238E27FC236}">
                <a16:creationId xmlns:a16="http://schemas.microsoft.com/office/drawing/2014/main" id="{D15A0BBC-A6E3-9DEB-20C2-1261E96A8028}"/>
              </a:ext>
            </a:extLst>
          </p:cNvPr>
          <p:cNvSpPr>
            <a:spLocks noGrp="1"/>
          </p:cNvSpPr>
          <p:nvPr>
            <p:ph type="sldNum" sz="quarter" idx="7"/>
          </p:nvPr>
        </p:nvSpPr>
        <p:spPr/>
        <p:txBody>
          <a:bodyPr/>
          <a:lstStyle/>
          <a:p>
            <a:fld id="{B6F15528-21DE-4FAA-801E-634DDDAF4B2B}" type="slidenum">
              <a:rPr lang="en-IN" smtClean="0"/>
              <a:t>28</a:t>
            </a:fld>
            <a:endParaRPr lang="en-IN"/>
          </a:p>
        </p:txBody>
      </p:sp>
    </p:spTree>
    <p:extLst>
      <p:ext uri="{BB962C8B-B14F-4D97-AF65-F5344CB8AC3E}">
        <p14:creationId xmlns:p14="http://schemas.microsoft.com/office/powerpoint/2010/main" val="38394358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EA3B98F-1CFA-B8B5-803A-C27C1E172FC9}"/>
              </a:ext>
            </a:extLst>
          </p:cNvPr>
          <p:cNvSpPr>
            <a:spLocks noGrp="1"/>
          </p:cNvSpPr>
          <p:nvPr>
            <p:ph type="ftr" sz="quarter" idx="5"/>
          </p:nvPr>
        </p:nvSpPr>
        <p:spPr/>
        <p:txBody>
          <a:bodyPr/>
          <a:lstStyle/>
          <a:p>
            <a:r>
              <a:rPr lang="en-IN"/>
              <a:t>Diffusion Models - Raunak Sarbajna</a:t>
            </a:r>
          </a:p>
        </p:txBody>
      </p:sp>
      <p:sp>
        <p:nvSpPr>
          <p:cNvPr id="3" name="Date Placeholder 2">
            <a:extLst>
              <a:ext uri="{FF2B5EF4-FFF2-40B4-BE49-F238E27FC236}">
                <a16:creationId xmlns:a16="http://schemas.microsoft.com/office/drawing/2014/main" id="{A39E5A26-5334-108E-20A6-BA8518B23ABD}"/>
              </a:ext>
            </a:extLst>
          </p:cNvPr>
          <p:cNvSpPr>
            <a:spLocks noGrp="1"/>
          </p:cNvSpPr>
          <p:nvPr>
            <p:ph type="dt" sz="half" idx="6"/>
          </p:nvPr>
        </p:nvSpPr>
        <p:spPr/>
        <p:txBody>
          <a:bodyPr/>
          <a:lstStyle/>
          <a:p>
            <a:r>
              <a:rPr lang="en-US"/>
              <a:t>Monday, April 15, 2024</a:t>
            </a:r>
          </a:p>
        </p:txBody>
      </p:sp>
      <p:sp>
        <p:nvSpPr>
          <p:cNvPr id="4" name="Slide Number Placeholder 3">
            <a:extLst>
              <a:ext uri="{FF2B5EF4-FFF2-40B4-BE49-F238E27FC236}">
                <a16:creationId xmlns:a16="http://schemas.microsoft.com/office/drawing/2014/main" id="{8640EFA0-C457-E335-0726-7C8B9F5D6329}"/>
              </a:ext>
            </a:extLst>
          </p:cNvPr>
          <p:cNvSpPr>
            <a:spLocks noGrp="1"/>
          </p:cNvSpPr>
          <p:nvPr>
            <p:ph type="sldNum" sz="quarter" idx="7"/>
          </p:nvPr>
        </p:nvSpPr>
        <p:spPr/>
        <p:txBody>
          <a:bodyPr/>
          <a:lstStyle/>
          <a:p>
            <a:fld id="{B6F15528-21DE-4FAA-801E-634DDDAF4B2B}" type="slidenum">
              <a:rPr lang="en-IN" smtClean="0"/>
              <a:t>29</a:t>
            </a:fld>
            <a:endParaRPr lang="en-IN"/>
          </a:p>
        </p:txBody>
      </p:sp>
      <p:sp>
        <p:nvSpPr>
          <p:cNvPr id="6" name="TextBox 5">
            <a:extLst>
              <a:ext uri="{FF2B5EF4-FFF2-40B4-BE49-F238E27FC236}">
                <a16:creationId xmlns:a16="http://schemas.microsoft.com/office/drawing/2014/main" id="{042203DA-0206-0DE8-1BD3-377ACE345E61}"/>
              </a:ext>
            </a:extLst>
          </p:cNvPr>
          <p:cNvSpPr txBox="1"/>
          <p:nvPr/>
        </p:nvSpPr>
        <p:spPr>
          <a:xfrm>
            <a:off x="609600" y="381000"/>
            <a:ext cx="6096000" cy="769441"/>
          </a:xfrm>
          <a:prstGeom prst="rect">
            <a:avLst/>
          </a:prstGeom>
          <a:noFill/>
        </p:spPr>
        <p:txBody>
          <a:bodyPr wrap="square">
            <a:spAutoFit/>
          </a:bodyPr>
          <a:lstStyle/>
          <a:p>
            <a:r>
              <a:rPr lang="en-IN" sz="4400" b="0" i="0" dirty="0">
                <a:solidFill>
                  <a:srgbClr val="000000"/>
                </a:solidFill>
                <a:effectLst/>
                <a:latin typeface="Arial" panose="020B0604020202020204" pitchFamily="34" charset="0"/>
                <a:cs typeface="Arial" panose="020B0604020202020204" pitchFamily="34" charset="0"/>
              </a:rPr>
              <a:t>U-net Problem</a:t>
            </a:r>
            <a:endParaRPr lang="en-IN" sz="44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B680088F-0840-54D9-2989-7B435B0C33EC}"/>
              </a:ext>
            </a:extLst>
          </p:cNvPr>
          <p:cNvPicPr>
            <a:picLocks noChangeAspect="1"/>
          </p:cNvPicPr>
          <p:nvPr/>
        </p:nvPicPr>
        <p:blipFill>
          <a:blip r:embed="rId2"/>
          <a:stretch>
            <a:fillRect/>
          </a:stretch>
        </p:blipFill>
        <p:spPr>
          <a:xfrm>
            <a:off x="1219200" y="1313604"/>
            <a:ext cx="9525000" cy="4230792"/>
          </a:xfrm>
          <a:prstGeom prst="rect">
            <a:avLst/>
          </a:prstGeom>
        </p:spPr>
      </p:pic>
      <p:sp>
        <p:nvSpPr>
          <p:cNvPr id="10" name="TextBox 9">
            <a:extLst>
              <a:ext uri="{FF2B5EF4-FFF2-40B4-BE49-F238E27FC236}">
                <a16:creationId xmlns:a16="http://schemas.microsoft.com/office/drawing/2014/main" id="{E2044CE5-CDA1-0403-D6F7-92178730D1F0}"/>
              </a:ext>
            </a:extLst>
          </p:cNvPr>
          <p:cNvSpPr txBox="1"/>
          <p:nvPr/>
        </p:nvSpPr>
        <p:spPr>
          <a:xfrm>
            <a:off x="2476500" y="5559636"/>
            <a:ext cx="7010400" cy="646331"/>
          </a:xfrm>
          <a:prstGeom prst="rect">
            <a:avLst/>
          </a:prstGeom>
          <a:noFill/>
        </p:spPr>
        <p:txBody>
          <a:bodyPr wrap="square">
            <a:spAutoFit/>
          </a:bodyPr>
          <a:lstStyle/>
          <a:p>
            <a:r>
              <a:rPr lang="en-US" sz="1800" b="0" i="0" dirty="0">
                <a:solidFill>
                  <a:srgbClr val="000000"/>
                </a:solidFill>
                <a:effectLst/>
                <a:latin typeface="Calibri" panose="020F0502020204030204" pitchFamily="34" charset="0"/>
              </a:rPr>
              <a:t>Problem: operating in the input space is very computationally expensive!</a:t>
            </a:r>
            <a:r>
              <a:rPr lang="en-US" dirty="0"/>
              <a:t> </a:t>
            </a:r>
            <a:br>
              <a:rPr lang="en-US" dirty="0"/>
            </a:br>
            <a:endParaRPr lang="en-IN" dirty="0"/>
          </a:p>
        </p:txBody>
      </p:sp>
    </p:spTree>
    <p:extLst>
      <p:ext uri="{BB962C8B-B14F-4D97-AF65-F5344CB8AC3E}">
        <p14:creationId xmlns:p14="http://schemas.microsoft.com/office/powerpoint/2010/main" val="18579583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z="4000" spc="-45" dirty="0"/>
              <a:t>What</a:t>
            </a:r>
            <a:r>
              <a:rPr sz="4000" spc="-204" dirty="0"/>
              <a:t> </a:t>
            </a:r>
            <a:r>
              <a:rPr sz="4000" spc="-350" dirty="0"/>
              <a:t>is</a:t>
            </a:r>
            <a:r>
              <a:rPr sz="4000" spc="-10" dirty="0"/>
              <a:t> </a:t>
            </a:r>
            <a:r>
              <a:rPr sz="4000" spc="-150" dirty="0"/>
              <a:t>Stable</a:t>
            </a:r>
            <a:r>
              <a:rPr sz="4000" spc="-105" dirty="0"/>
              <a:t> </a:t>
            </a:r>
            <a:r>
              <a:rPr sz="4000" spc="-280" dirty="0"/>
              <a:t>Diffusion?</a:t>
            </a:r>
            <a:endParaRPr sz="4000"/>
          </a:p>
        </p:txBody>
      </p:sp>
      <p:sp>
        <p:nvSpPr>
          <p:cNvPr id="3" name="object 3"/>
          <p:cNvSpPr txBox="1"/>
          <p:nvPr/>
        </p:nvSpPr>
        <p:spPr>
          <a:xfrm>
            <a:off x="1259586" y="1868804"/>
            <a:ext cx="8705850" cy="1091565"/>
          </a:xfrm>
          <a:prstGeom prst="rect">
            <a:avLst/>
          </a:prstGeom>
        </p:spPr>
        <p:txBody>
          <a:bodyPr vert="horz" wrap="square" lIns="0" tIns="12700" rIns="0" bIns="0" rtlCol="0">
            <a:spAutoFit/>
          </a:bodyPr>
          <a:lstStyle/>
          <a:p>
            <a:pPr marL="12700" marR="5080">
              <a:lnSpc>
                <a:spcPct val="100000"/>
              </a:lnSpc>
              <a:spcBef>
                <a:spcPts val="100"/>
              </a:spcBef>
            </a:pPr>
            <a:r>
              <a:rPr sz="1800" spc="95" dirty="0">
                <a:latin typeface="Calibri"/>
                <a:cs typeface="Calibri"/>
              </a:rPr>
              <a:t>Stable</a:t>
            </a:r>
            <a:r>
              <a:rPr sz="1800" spc="75" dirty="0">
                <a:latin typeface="Calibri"/>
                <a:cs typeface="Calibri"/>
              </a:rPr>
              <a:t> </a:t>
            </a:r>
            <a:r>
              <a:rPr sz="1800" spc="70" dirty="0">
                <a:latin typeface="Calibri"/>
                <a:cs typeface="Calibri"/>
              </a:rPr>
              <a:t>Diffusion </a:t>
            </a:r>
            <a:r>
              <a:rPr sz="1800" spc="65" dirty="0">
                <a:latin typeface="Calibri"/>
                <a:cs typeface="Calibri"/>
              </a:rPr>
              <a:t>is</a:t>
            </a:r>
            <a:r>
              <a:rPr sz="1800" spc="85" dirty="0">
                <a:latin typeface="Calibri"/>
                <a:cs typeface="Calibri"/>
              </a:rPr>
              <a:t> </a:t>
            </a:r>
            <a:r>
              <a:rPr sz="1800" spc="90" dirty="0">
                <a:latin typeface="Calibri"/>
                <a:cs typeface="Calibri"/>
              </a:rPr>
              <a:t>a</a:t>
            </a:r>
            <a:r>
              <a:rPr sz="1800" spc="80" dirty="0">
                <a:latin typeface="Calibri"/>
                <a:cs typeface="Calibri"/>
              </a:rPr>
              <a:t> </a:t>
            </a:r>
            <a:r>
              <a:rPr sz="1800" dirty="0">
                <a:latin typeface="Calibri"/>
                <a:cs typeface="Calibri"/>
              </a:rPr>
              <a:t>text-to-</a:t>
            </a:r>
            <a:r>
              <a:rPr sz="1800" spc="130" dirty="0">
                <a:latin typeface="Calibri"/>
                <a:cs typeface="Calibri"/>
              </a:rPr>
              <a:t>image</a:t>
            </a:r>
            <a:r>
              <a:rPr sz="1800" spc="70" dirty="0">
                <a:latin typeface="Calibri"/>
                <a:cs typeface="Calibri"/>
              </a:rPr>
              <a:t> </a:t>
            </a:r>
            <a:r>
              <a:rPr sz="1800" spc="155" dirty="0">
                <a:latin typeface="Calibri"/>
                <a:cs typeface="Calibri"/>
              </a:rPr>
              <a:t>deep</a:t>
            </a:r>
            <a:r>
              <a:rPr sz="1800" spc="70" dirty="0">
                <a:latin typeface="Calibri"/>
                <a:cs typeface="Calibri"/>
              </a:rPr>
              <a:t> </a:t>
            </a:r>
            <a:r>
              <a:rPr sz="1800" spc="90" dirty="0">
                <a:latin typeface="Calibri"/>
                <a:cs typeface="Calibri"/>
              </a:rPr>
              <a:t>learning</a:t>
            </a:r>
            <a:r>
              <a:rPr sz="1800" spc="85" dirty="0">
                <a:latin typeface="Calibri"/>
                <a:cs typeface="Calibri"/>
              </a:rPr>
              <a:t> </a:t>
            </a:r>
            <a:r>
              <a:rPr sz="1800" spc="105" dirty="0">
                <a:latin typeface="Calibri"/>
                <a:cs typeface="Calibri"/>
              </a:rPr>
              <a:t>model,</a:t>
            </a:r>
            <a:r>
              <a:rPr sz="1800" spc="5" dirty="0">
                <a:latin typeface="Calibri"/>
                <a:cs typeface="Calibri"/>
              </a:rPr>
              <a:t> </a:t>
            </a:r>
            <a:r>
              <a:rPr sz="1800" spc="135" dirty="0">
                <a:latin typeface="Calibri"/>
                <a:cs typeface="Calibri"/>
              </a:rPr>
              <a:t>based</a:t>
            </a:r>
            <a:r>
              <a:rPr sz="1800" spc="90" dirty="0">
                <a:latin typeface="Calibri"/>
                <a:cs typeface="Calibri"/>
              </a:rPr>
              <a:t> </a:t>
            </a:r>
            <a:r>
              <a:rPr sz="1800" spc="110" dirty="0">
                <a:latin typeface="Calibri"/>
                <a:cs typeface="Calibri"/>
              </a:rPr>
              <a:t>on</a:t>
            </a:r>
            <a:r>
              <a:rPr sz="1800" spc="85" dirty="0">
                <a:latin typeface="Calibri"/>
                <a:cs typeface="Calibri"/>
              </a:rPr>
              <a:t> </a:t>
            </a:r>
            <a:r>
              <a:rPr sz="1800" spc="65" dirty="0">
                <a:latin typeface="Calibri"/>
                <a:cs typeface="Calibri"/>
              </a:rPr>
              <a:t>diffusion</a:t>
            </a:r>
            <a:r>
              <a:rPr sz="1800" spc="85" dirty="0">
                <a:latin typeface="Calibri"/>
                <a:cs typeface="Calibri"/>
              </a:rPr>
              <a:t> </a:t>
            </a:r>
            <a:r>
              <a:rPr sz="1800" spc="95" dirty="0">
                <a:latin typeface="Calibri"/>
                <a:cs typeface="Calibri"/>
              </a:rPr>
              <a:t>models. </a:t>
            </a:r>
            <a:r>
              <a:rPr sz="1800" spc="90" dirty="0">
                <a:latin typeface="Calibri"/>
                <a:cs typeface="Calibri"/>
              </a:rPr>
              <a:t>Introduced</a:t>
            </a:r>
            <a:r>
              <a:rPr sz="1800" spc="55" dirty="0">
                <a:latin typeface="Calibri"/>
                <a:cs typeface="Calibri"/>
              </a:rPr>
              <a:t> </a:t>
            </a:r>
            <a:r>
              <a:rPr sz="1800" spc="65" dirty="0">
                <a:latin typeface="Calibri"/>
                <a:cs typeface="Calibri"/>
              </a:rPr>
              <a:t>in</a:t>
            </a:r>
            <a:r>
              <a:rPr sz="1800" spc="55" dirty="0">
                <a:latin typeface="Calibri"/>
                <a:cs typeface="Calibri"/>
              </a:rPr>
              <a:t> </a:t>
            </a:r>
            <a:r>
              <a:rPr sz="1800" spc="105" dirty="0">
                <a:latin typeface="Calibri"/>
                <a:cs typeface="Calibri"/>
              </a:rPr>
              <a:t>2022,</a:t>
            </a:r>
            <a:r>
              <a:rPr sz="1800" spc="15" dirty="0">
                <a:latin typeface="Calibri"/>
                <a:cs typeface="Calibri"/>
              </a:rPr>
              <a:t> </a:t>
            </a:r>
            <a:r>
              <a:rPr sz="1800" spc="130" dirty="0">
                <a:latin typeface="Calibri"/>
                <a:cs typeface="Calibri"/>
              </a:rPr>
              <a:t>developed</a:t>
            </a:r>
            <a:r>
              <a:rPr sz="1800" spc="30" dirty="0">
                <a:latin typeface="Calibri"/>
                <a:cs typeface="Calibri"/>
              </a:rPr>
              <a:t> </a:t>
            </a:r>
            <a:r>
              <a:rPr sz="1800" spc="120" dirty="0">
                <a:latin typeface="Calibri"/>
                <a:cs typeface="Calibri"/>
              </a:rPr>
              <a:t>by</a:t>
            </a:r>
            <a:r>
              <a:rPr sz="1800" spc="55" dirty="0">
                <a:latin typeface="Calibri"/>
                <a:cs typeface="Calibri"/>
              </a:rPr>
              <a:t> </a:t>
            </a:r>
            <a:r>
              <a:rPr sz="1800" spc="65" dirty="0">
                <a:latin typeface="Calibri"/>
                <a:cs typeface="Calibri"/>
              </a:rPr>
              <a:t>the </a:t>
            </a:r>
            <a:r>
              <a:rPr sz="1800" spc="130" dirty="0">
                <a:latin typeface="Calibri"/>
                <a:cs typeface="Calibri"/>
              </a:rPr>
              <a:t>CompViz</a:t>
            </a:r>
            <a:r>
              <a:rPr sz="1800" spc="75" dirty="0">
                <a:latin typeface="Calibri"/>
                <a:cs typeface="Calibri"/>
              </a:rPr>
              <a:t> </a:t>
            </a:r>
            <a:r>
              <a:rPr sz="1800" spc="130" dirty="0">
                <a:latin typeface="Calibri"/>
                <a:cs typeface="Calibri"/>
              </a:rPr>
              <a:t>Group</a:t>
            </a:r>
            <a:r>
              <a:rPr sz="1800" spc="60" dirty="0">
                <a:latin typeface="Calibri"/>
                <a:cs typeface="Calibri"/>
              </a:rPr>
              <a:t> </a:t>
            </a:r>
            <a:r>
              <a:rPr sz="1800" dirty="0">
                <a:latin typeface="Calibri"/>
                <a:cs typeface="Calibri"/>
              </a:rPr>
              <a:t>at</a:t>
            </a:r>
            <a:r>
              <a:rPr sz="1800" spc="55" dirty="0">
                <a:latin typeface="Calibri"/>
                <a:cs typeface="Calibri"/>
              </a:rPr>
              <a:t> </a:t>
            </a:r>
            <a:r>
              <a:rPr sz="1800" spc="100" dirty="0">
                <a:latin typeface="Calibri"/>
                <a:cs typeface="Calibri"/>
              </a:rPr>
              <a:t>LMU</a:t>
            </a:r>
            <a:r>
              <a:rPr sz="1800" spc="55" dirty="0">
                <a:latin typeface="Calibri"/>
                <a:cs typeface="Calibri"/>
              </a:rPr>
              <a:t> </a:t>
            </a:r>
            <a:r>
              <a:rPr sz="1800" spc="65" dirty="0">
                <a:latin typeface="Calibri"/>
                <a:cs typeface="Calibri"/>
              </a:rPr>
              <a:t>Munich. </a:t>
            </a:r>
            <a:r>
              <a:rPr sz="1800" u="sng" spc="60" dirty="0">
                <a:solidFill>
                  <a:srgbClr val="E40CBB"/>
                </a:solidFill>
                <a:uFill>
                  <a:solidFill>
                    <a:srgbClr val="E40CBB"/>
                  </a:solidFill>
                </a:uFill>
                <a:latin typeface="Calibri"/>
                <a:cs typeface="Calibri"/>
                <a:hlinkClick r:id="rId3"/>
              </a:rPr>
              <a:t>https://github.com/Stability-AI/stablediffusion</a:t>
            </a:r>
            <a:endParaRPr sz="1800" dirty="0">
              <a:latin typeface="Calibri"/>
              <a:cs typeface="Calibri"/>
            </a:endParaRPr>
          </a:p>
          <a:p>
            <a:pPr marL="7094220">
              <a:lnSpc>
                <a:spcPts val="1914"/>
              </a:lnSpc>
            </a:pPr>
            <a:r>
              <a:rPr sz="1800" b="1" spc="135" dirty="0">
                <a:latin typeface="Calibri"/>
                <a:cs typeface="Calibri"/>
              </a:rPr>
              <a:t>Output</a:t>
            </a:r>
            <a:endParaRPr sz="1800" dirty="0">
              <a:latin typeface="Calibri"/>
              <a:cs typeface="Calibri"/>
            </a:endParaRPr>
          </a:p>
        </p:txBody>
      </p:sp>
      <p:pic>
        <p:nvPicPr>
          <p:cNvPr id="4" name="object 4"/>
          <p:cNvPicPr/>
          <p:nvPr/>
        </p:nvPicPr>
        <p:blipFill>
          <a:blip r:embed="rId4" cstate="print"/>
          <a:stretch>
            <a:fillRect/>
          </a:stretch>
        </p:blipFill>
        <p:spPr>
          <a:xfrm>
            <a:off x="7158228" y="3110483"/>
            <a:ext cx="3214116" cy="3215640"/>
          </a:xfrm>
          <a:prstGeom prst="rect">
            <a:avLst/>
          </a:prstGeom>
        </p:spPr>
      </p:pic>
      <p:sp>
        <p:nvSpPr>
          <p:cNvPr id="5" name="object 5"/>
          <p:cNvSpPr txBox="1"/>
          <p:nvPr/>
        </p:nvSpPr>
        <p:spPr>
          <a:xfrm>
            <a:off x="1786254" y="4276786"/>
            <a:ext cx="2954655" cy="764540"/>
          </a:xfrm>
          <a:prstGeom prst="rect">
            <a:avLst/>
          </a:prstGeom>
        </p:spPr>
        <p:txBody>
          <a:bodyPr vert="horz" wrap="square" lIns="0" tIns="107314" rIns="0" bIns="0" rtlCol="0">
            <a:spAutoFit/>
          </a:bodyPr>
          <a:lstStyle/>
          <a:p>
            <a:pPr marL="48260" algn="ctr">
              <a:lnSpc>
                <a:spcPct val="100000"/>
              </a:lnSpc>
              <a:spcBef>
                <a:spcPts val="844"/>
              </a:spcBef>
            </a:pPr>
            <a:r>
              <a:rPr sz="1800" b="1" spc="110" dirty="0">
                <a:latin typeface="Calibri"/>
                <a:cs typeface="Calibri"/>
              </a:rPr>
              <a:t>Prompt</a:t>
            </a:r>
            <a:endParaRPr sz="1800" dirty="0">
              <a:latin typeface="Calibri"/>
              <a:cs typeface="Calibri"/>
            </a:endParaRPr>
          </a:p>
          <a:p>
            <a:pPr algn="ctr">
              <a:lnSpc>
                <a:spcPct val="100000"/>
              </a:lnSpc>
              <a:spcBef>
                <a:spcPts val="750"/>
              </a:spcBef>
            </a:pPr>
            <a:r>
              <a:rPr sz="1800" i="1" spc="60" dirty="0">
                <a:latin typeface="Calibri"/>
                <a:cs typeface="Calibri"/>
              </a:rPr>
              <a:t>Picture</a:t>
            </a:r>
            <a:r>
              <a:rPr sz="1800" i="1" spc="70" dirty="0">
                <a:latin typeface="Calibri"/>
                <a:cs typeface="Calibri"/>
              </a:rPr>
              <a:t> </a:t>
            </a:r>
            <a:r>
              <a:rPr sz="1800" i="1" spc="55" dirty="0">
                <a:latin typeface="Calibri"/>
                <a:cs typeface="Calibri"/>
              </a:rPr>
              <a:t>of</a:t>
            </a:r>
            <a:r>
              <a:rPr sz="1800" i="1" spc="114" dirty="0">
                <a:latin typeface="Calibri"/>
                <a:cs typeface="Calibri"/>
              </a:rPr>
              <a:t> </a:t>
            </a:r>
            <a:r>
              <a:rPr sz="1800" i="1" dirty="0">
                <a:latin typeface="Calibri"/>
                <a:cs typeface="Calibri"/>
              </a:rPr>
              <a:t>a</a:t>
            </a:r>
            <a:r>
              <a:rPr sz="1800" i="1" spc="75" dirty="0">
                <a:latin typeface="Calibri"/>
                <a:cs typeface="Calibri"/>
              </a:rPr>
              <a:t> </a:t>
            </a:r>
            <a:r>
              <a:rPr sz="1800" i="1" spc="170" dirty="0">
                <a:latin typeface="Calibri"/>
                <a:cs typeface="Calibri"/>
              </a:rPr>
              <a:t>dog</a:t>
            </a:r>
            <a:r>
              <a:rPr sz="1800" i="1" spc="95" dirty="0">
                <a:latin typeface="Calibri"/>
                <a:cs typeface="Calibri"/>
              </a:rPr>
              <a:t> </a:t>
            </a:r>
            <a:r>
              <a:rPr sz="1800" i="1" dirty="0">
                <a:latin typeface="Calibri"/>
                <a:cs typeface="Calibri"/>
              </a:rPr>
              <a:t>with</a:t>
            </a:r>
            <a:r>
              <a:rPr sz="1800" i="1" spc="65" dirty="0">
                <a:latin typeface="Calibri"/>
                <a:cs typeface="Calibri"/>
              </a:rPr>
              <a:t> </a:t>
            </a:r>
            <a:r>
              <a:rPr sz="1800" i="1" spc="90" dirty="0">
                <a:latin typeface="Calibri"/>
                <a:cs typeface="Calibri"/>
              </a:rPr>
              <a:t>glasses</a:t>
            </a:r>
            <a:endParaRPr sz="1800" dirty="0">
              <a:latin typeface="Calibri"/>
              <a:cs typeface="Calibri"/>
            </a:endParaRPr>
          </a:p>
        </p:txBody>
      </p:sp>
      <p:sp>
        <p:nvSpPr>
          <p:cNvPr id="6" name="object 6"/>
          <p:cNvSpPr/>
          <p:nvPr/>
        </p:nvSpPr>
        <p:spPr>
          <a:xfrm>
            <a:off x="4876800" y="4816983"/>
            <a:ext cx="2015489" cy="171450"/>
          </a:xfrm>
          <a:custGeom>
            <a:avLst/>
            <a:gdLst/>
            <a:ahLst/>
            <a:cxnLst/>
            <a:rect l="l" t="t" r="r" b="b"/>
            <a:pathLst>
              <a:path w="2015490" h="171450">
                <a:moveTo>
                  <a:pt x="1843913" y="0"/>
                </a:moveTo>
                <a:lnTo>
                  <a:pt x="1843913" y="171450"/>
                </a:lnTo>
                <a:lnTo>
                  <a:pt x="1958213" y="114300"/>
                </a:lnTo>
                <a:lnTo>
                  <a:pt x="1872488" y="114300"/>
                </a:lnTo>
                <a:lnTo>
                  <a:pt x="1872488" y="57150"/>
                </a:lnTo>
                <a:lnTo>
                  <a:pt x="1958213" y="57150"/>
                </a:lnTo>
                <a:lnTo>
                  <a:pt x="1843913" y="0"/>
                </a:lnTo>
                <a:close/>
              </a:path>
              <a:path w="2015490" h="171450">
                <a:moveTo>
                  <a:pt x="1843913" y="57150"/>
                </a:moveTo>
                <a:lnTo>
                  <a:pt x="0" y="57150"/>
                </a:lnTo>
                <a:lnTo>
                  <a:pt x="0" y="114300"/>
                </a:lnTo>
                <a:lnTo>
                  <a:pt x="1843913" y="114300"/>
                </a:lnTo>
                <a:lnTo>
                  <a:pt x="1843913" y="57150"/>
                </a:lnTo>
                <a:close/>
              </a:path>
              <a:path w="2015490" h="171450">
                <a:moveTo>
                  <a:pt x="1958213" y="57150"/>
                </a:moveTo>
                <a:lnTo>
                  <a:pt x="1872488" y="57150"/>
                </a:lnTo>
                <a:lnTo>
                  <a:pt x="1872488" y="114300"/>
                </a:lnTo>
                <a:lnTo>
                  <a:pt x="1958213" y="114300"/>
                </a:lnTo>
                <a:lnTo>
                  <a:pt x="2015363" y="85725"/>
                </a:lnTo>
                <a:lnTo>
                  <a:pt x="1958213" y="57150"/>
                </a:lnTo>
                <a:close/>
              </a:path>
            </a:pathLst>
          </a:custGeom>
          <a:solidFill>
            <a:srgbClr val="ED7660"/>
          </a:solidFill>
        </p:spPr>
        <p:txBody>
          <a:bodyPr wrap="square" lIns="0" tIns="0" rIns="0" bIns="0" rtlCol="0"/>
          <a:lstStyle/>
          <a:p>
            <a:endParaRPr/>
          </a:p>
        </p:txBody>
      </p:sp>
      <p:sp>
        <p:nvSpPr>
          <p:cNvPr id="10" name="Date Placeholder 9">
            <a:extLst>
              <a:ext uri="{FF2B5EF4-FFF2-40B4-BE49-F238E27FC236}">
                <a16:creationId xmlns:a16="http://schemas.microsoft.com/office/drawing/2014/main" id="{AE8A3F98-2883-9F01-B7D1-136F90A0A168}"/>
              </a:ext>
            </a:extLst>
          </p:cNvPr>
          <p:cNvSpPr>
            <a:spLocks noGrp="1"/>
          </p:cNvSpPr>
          <p:nvPr>
            <p:ph type="dt" sz="half" idx="6"/>
          </p:nvPr>
        </p:nvSpPr>
        <p:spPr/>
        <p:txBody>
          <a:bodyPr/>
          <a:lstStyle/>
          <a:p>
            <a:r>
              <a:rPr lang="en-US"/>
              <a:t>Monday, April 15, 2024</a:t>
            </a:r>
          </a:p>
        </p:txBody>
      </p:sp>
      <p:sp>
        <p:nvSpPr>
          <p:cNvPr id="11" name="Footer Placeholder 10">
            <a:extLst>
              <a:ext uri="{FF2B5EF4-FFF2-40B4-BE49-F238E27FC236}">
                <a16:creationId xmlns:a16="http://schemas.microsoft.com/office/drawing/2014/main" id="{C4CC8054-0C0F-5325-0D16-B009A138F32B}"/>
              </a:ext>
            </a:extLst>
          </p:cNvPr>
          <p:cNvSpPr>
            <a:spLocks noGrp="1"/>
          </p:cNvSpPr>
          <p:nvPr>
            <p:ph type="ftr" sz="quarter" idx="5"/>
          </p:nvPr>
        </p:nvSpPr>
        <p:spPr/>
        <p:txBody>
          <a:bodyPr/>
          <a:lstStyle/>
          <a:p>
            <a:r>
              <a:rPr lang="en-IN"/>
              <a:t>Diffusion Models - Raunak Sarbajna</a:t>
            </a:r>
          </a:p>
        </p:txBody>
      </p:sp>
      <p:sp>
        <p:nvSpPr>
          <p:cNvPr id="12" name="Slide Number Placeholder 11">
            <a:extLst>
              <a:ext uri="{FF2B5EF4-FFF2-40B4-BE49-F238E27FC236}">
                <a16:creationId xmlns:a16="http://schemas.microsoft.com/office/drawing/2014/main" id="{0C04B3E6-D1EB-7EA3-5D0C-FECB36C2F4A2}"/>
              </a:ext>
            </a:extLst>
          </p:cNvPr>
          <p:cNvSpPr>
            <a:spLocks noGrp="1"/>
          </p:cNvSpPr>
          <p:nvPr>
            <p:ph type="sldNum" sz="quarter" idx="7"/>
          </p:nvPr>
        </p:nvSpPr>
        <p:spPr/>
        <p:txBody>
          <a:bodyPr/>
          <a:lstStyle/>
          <a:p>
            <a:fld id="{B6F15528-21DE-4FAA-801E-634DDDAF4B2B}" type="slidenum">
              <a:rPr lang="en-IN" smtClean="0"/>
              <a:t>3</a:t>
            </a:fld>
            <a:endParaRPr lang="en-IN"/>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635B0E-965E-A3D5-A462-E8C86680C5F9}"/>
              </a:ext>
            </a:extLst>
          </p:cNvPr>
          <p:cNvSpPr>
            <a:spLocks noGrp="1"/>
          </p:cNvSpPr>
          <p:nvPr>
            <p:ph type="title"/>
          </p:nvPr>
        </p:nvSpPr>
        <p:spPr>
          <a:xfrm>
            <a:off x="618236" y="299465"/>
            <a:ext cx="10060305" cy="677108"/>
          </a:xfrm>
        </p:spPr>
        <p:txBody>
          <a:bodyPr/>
          <a:lstStyle/>
          <a:p>
            <a:r>
              <a:rPr lang="en-IN" dirty="0"/>
              <a:t>Solutions</a:t>
            </a:r>
          </a:p>
        </p:txBody>
      </p:sp>
      <p:sp>
        <p:nvSpPr>
          <p:cNvPr id="2" name="Footer Placeholder 1">
            <a:extLst>
              <a:ext uri="{FF2B5EF4-FFF2-40B4-BE49-F238E27FC236}">
                <a16:creationId xmlns:a16="http://schemas.microsoft.com/office/drawing/2014/main" id="{8A3EDD98-5110-4443-4416-62BCFA014B08}"/>
              </a:ext>
            </a:extLst>
          </p:cNvPr>
          <p:cNvSpPr>
            <a:spLocks noGrp="1"/>
          </p:cNvSpPr>
          <p:nvPr>
            <p:ph type="ftr" sz="quarter" idx="5"/>
          </p:nvPr>
        </p:nvSpPr>
        <p:spPr/>
        <p:txBody>
          <a:bodyPr/>
          <a:lstStyle/>
          <a:p>
            <a:r>
              <a:rPr lang="en-IN"/>
              <a:t>Diffusion Models - Raunak Sarbajna</a:t>
            </a:r>
          </a:p>
        </p:txBody>
      </p:sp>
      <p:sp>
        <p:nvSpPr>
          <p:cNvPr id="3" name="Date Placeholder 2">
            <a:extLst>
              <a:ext uri="{FF2B5EF4-FFF2-40B4-BE49-F238E27FC236}">
                <a16:creationId xmlns:a16="http://schemas.microsoft.com/office/drawing/2014/main" id="{9625EC8B-B5DD-0B63-758A-9C4A72755B4C}"/>
              </a:ext>
            </a:extLst>
          </p:cNvPr>
          <p:cNvSpPr>
            <a:spLocks noGrp="1"/>
          </p:cNvSpPr>
          <p:nvPr>
            <p:ph type="dt" sz="half" idx="6"/>
          </p:nvPr>
        </p:nvSpPr>
        <p:spPr/>
        <p:txBody>
          <a:bodyPr/>
          <a:lstStyle/>
          <a:p>
            <a:r>
              <a:rPr lang="en-US"/>
              <a:t>Monday, April 15, 2024</a:t>
            </a:r>
          </a:p>
        </p:txBody>
      </p:sp>
      <p:sp>
        <p:nvSpPr>
          <p:cNvPr id="4" name="Slide Number Placeholder 3">
            <a:extLst>
              <a:ext uri="{FF2B5EF4-FFF2-40B4-BE49-F238E27FC236}">
                <a16:creationId xmlns:a16="http://schemas.microsoft.com/office/drawing/2014/main" id="{59DE36BB-36A1-8957-32C6-8DF57456BD8A}"/>
              </a:ext>
            </a:extLst>
          </p:cNvPr>
          <p:cNvSpPr>
            <a:spLocks noGrp="1"/>
          </p:cNvSpPr>
          <p:nvPr>
            <p:ph type="sldNum" sz="quarter" idx="7"/>
          </p:nvPr>
        </p:nvSpPr>
        <p:spPr/>
        <p:txBody>
          <a:bodyPr/>
          <a:lstStyle/>
          <a:p>
            <a:fld id="{B6F15528-21DE-4FAA-801E-634DDDAF4B2B}" type="slidenum">
              <a:rPr lang="en-IN" smtClean="0"/>
              <a:t>30</a:t>
            </a:fld>
            <a:endParaRPr lang="en-IN"/>
          </a:p>
        </p:txBody>
      </p:sp>
      <p:sp>
        <p:nvSpPr>
          <p:cNvPr id="8" name="TextBox 7">
            <a:extLst>
              <a:ext uri="{FF2B5EF4-FFF2-40B4-BE49-F238E27FC236}">
                <a16:creationId xmlns:a16="http://schemas.microsoft.com/office/drawing/2014/main" id="{19388722-F1A5-C15B-81ED-08A7B9AA955F}"/>
              </a:ext>
            </a:extLst>
          </p:cNvPr>
          <p:cNvSpPr txBox="1"/>
          <p:nvPr/>
        </p:nvSpPr>
        <p:spPr>
          <a:xfrm>
            <a:off x="1143000" y="2292261"/>
            <a:ext cx="2849880" cy="923330"/>
          </a:xfrm>
          <a:prstGeom prst="rect">
            <a:avLst/>
          </a:prstGeom>
          <a:noFill/>
        </p:spPr>
        <p:txBody>
          <a:bodyPr wrap="square">
            <a:spAutoFit/>
          </a:bodyPr>
          <a:lstStyle/>
          <a:p>
            <a:r>
              <a:rPr lang="en-US" sz="1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Option #1: Generate Low-Resolution + </a:t>
            </a:r>
            <a:r>
              <a:rPr lang="en-US" sz="1800" b="0"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Upsample</a:t>
            </a:r>
            <a:r>
              <a:rPr lang="en-US" dirty="0">
                <a:latin typeface="Calibri" panose="020F0502020204030204" pitchFamily="34" charset="0"/>
                <a:ea typeface="Calibri" panose="020F0502020204030204" pitchFamily="34" charset="0"/>
                <a:cs typeface="Calibri" panose="020F0502020204030204" pitchFamily="34" charset="0"/>
              </a:rPr>
              <a:t> </a:t>
            </a:r>
            <a:br>
              <a:rPr lang="en-US" dirty="0">
                <a:latin typeface="Calibri" panose="020F0502020204030204" pitchFamily="34" charset="0"/>
                <a:ea typeface="Calibri" panose="020F0502020204030204" pitchFamily="34" charset="0"/>
                <a:cs typeface="Calibri" panose="020F0502020204030204" pitchFamily="34" charset="0"/>
              </a:rPr>
            </a:br>
            <a:endParaRPr lang="en-IN" dirty="0">
              <a:latin typeface="Calibri" panose="020F0502020204030204" pitchFamily="34" charset="0"/>
              <a:ea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EB7A5E87-861B-EDE4-4220-2F55FE2C3304}"/>
              </a:ext>
            </a:extLst>
          </p:cNvPr>
          <p:cNvPicPr>
            <a:picLocks noChangeAspect="1"/>
          </p:cNvPicPr>
          <p:nvPr/>
        </p:nvPicPr>
        <p:blipFill>
          <a:blip r:embed="rId3"/>
          <a:stretch>
            <a:fillRect/>
          </a:stretch>
        </p:blipFill>
        <p:spPr>
          <a:xfrm>
            <a:off x="5181600" y="504289"/>
            <a:ext cx="6278880" cy="3035423"/>
          </a:xfrm>
          <a:prstGeom prst="rect">
            <a:avLst/>
          </a:prstGeom>
        </p:spPr>
      </p:pic>
      <p:sp>
        <p:nvSpPr>
          <p:cNvPr id="12" name="TextBox 11">
            <a:extLst>
              <a:ext uri="{FF2B5EF4-FFF2-40B4-BE49-F238E27FC236}">
                <a16:creationId xmlns:a16="http://schemas.microsoft.com/office/drawing/2014/main" id="{0A45589C-AE86-CC45-81E6-4D91CC02BA03}"/>
              </a:ext>
            </a:extLst>
          </p:cNvPr>
          <p:cNvSpPr txBox="1"/>
          <p:nvPr/>
        </p:nvSpPr>
        <p:spPr>
          <a:xfrm>
            <a:off x="1143000" y="4343400"/>
            <a:ext cx="2438400" cy="646331"/>
          </a:xfrm>
          <a:prstGeom prst="rect">
            <a:avLst/>
          </a:prstGeom>
          <a:noFill/>
        </p:spPr>
        <p:txBody>
          <a:bodyPr wrap="square">
            <a:spAutoFit/>
          </a:bodyPr>
          <a:lstStyle/>
          <a:p>
            <a:r>
              <a:rPr lang="en-IN" sz="1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Option #2: Generate in Latent Space</a:t>
            </a:r>
            <a:endParaRPr lang="en-IN" dirty="0">
              <a:latin typeface="Calibri" panose="020F0502020204030204" pitchFamily="34" charset="0"/>
              <a:ea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DA9AC47F-802A-9E22-9D2E-32280D946D5F}"/>
              </a:ext>
            </a:extLst>
          </p:cNvPr>
          <p:cNvPicPr>
            <a:picLocks noChangeAspect="1"/>
          </p:cNvPicPr>
          <p:nvPr/>
        </p:nvPicPr>
        <p:blipFill>
          <a:blip r:embed="rId4"/>
          <a:stretch>
            <a:fillRect/>
          </a:stretch>
        </p:blipFill>
        <p:spPr>
          <a:xfrm>
            <a:off x="6019800" y="3741789"/>
            <a:ext cx="4247550" cy="2434073"/>
          </a:xfrm>
          <a:prstGeom prst="rect">
            <a:avLst/>
          </a:prstGeom>
        </p:spPr>
      </p:pic>
      <p:sp>
        <p:nvSpPr>
          <p:cNvPr id="16" name="TextBox 15">
            <a:extLst>
              <a:ext uri="{FF2B5EF4-FFF2-40B4-BE49-F238E27FC236}">
                <a16:creationId xmlns:a16="http://schemas.microsoft.com/office/drawing/2014/main" id="{6F58D45E-E2BB-8A85-7486-E5C774E14C23}"/>
              </a:ext>
            </a:extLst>
          </p:cNvPr>
          <p:cNvSpPr txBox="1"/>
          <p:nvPr/>
        </p:nvSpPr>
        <p:spPr>
          <a:xfrm>
            <a:off x="1066800" y="4958825"/>
            <a:ext cx="2438400" cy="646331"/>
          </a:xfrm>
          <a:prstGeom prst="rect">
            <a:avLst/>
          </a:prstGeom>
          <a:noFill/>
        </p:spPr>
        <p:txBody>
          <a:bodyPr wrap="square">
            <a:spAutoFit/>
          </a:bodyPr>
          <a:lstStyle/>
          <a:p>
            <a:pPr algn="ctr"/>
            <a:r>
              <a:rPr lang="en-IN" sz="1600" b="0" i="0" dirty="0">
                <a:solidFill>
                  <a:schemeClr val="bg2">
                    <a:lumMod val="25000"/>
                  </a:schemeClr>
                </a:solidFill>
                <a:effectLst/>
                <a:latin typeface="Calibri-Light"/>
              </a:rPr>
              <a:t>(Used by </a:t>
            </a:r>
            <a:r>
              <a:rPr lang="en-IN" sz="1600" b="1" i="0" dirty="0">
                <a:solidFill>
                  <a:schemeClr val="bg2">
                    <a:lumMod val="25000"/>
                  </a:schemeClr>
                </a:solidFill>
                <a:effectLst/>
                <a:latin typeface="Calibri-Light"/>
              </a:rPr>
              <a:t>Stable Diffusion</a:t>
            </a:r>
            <a:r>
              <a:rPr lang="en-IN" sz="1800" b="0" i="0" dirty="0">
                <a:solidFill>
                  <a:schemeClr val="bg2">
                    <a:lumMod val="25000"/>
                  </a:schemeClr>
                </a:solidFill>
                <a:effectLst/>
                <a:latin typeface="Calibri-Light"/>
              </a:rPr>
              <a:t>)</a:t>
            </a:r>
            <a:br>
              <a:rPr lang="en-IN" dirty="0"/>
            </a:br>
            <a:endParaRPr lang="en-IN" dirty="0"/>
          </a:p>
        </p:txBody>
      </p:sp>
    </p:spTree>
    <p:extLst>
      <p:ext uri="{BB962C8B-B14F-4D97-AF65-F5344CB8AC3E}">
        <p14:creationId xmlns:p14="http://schemas.microsoft.com/office/powerpoint/2010/main" val="1373337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58A1DE5-6C32-A0CC-7FCA-9D41729E19A6}"/>
              </a:ext>
            </a:extLst>
          </p:cNvPr>
          <p:cNvSpPr>
            <a:spLocks noGrp="1"/>
          </p:cNvSpPr>
          <p:nvPr>
            <p:ph type="title"/>
          </p:nvPr>
        </p:nvSpPr>
        <p:spPr>
          <a:xfrm>
            <a:off x="618236" y="299465"/>
            <a:ext cx="10060305" cy="677108"/>
          </a:xfrm>
        </p:spPr>
        <p:txBody>
          <a:bodyPr/>
          <a:lstStyle/>
          <a:p>
            <a:r>
              <a:rPr lang="en-IN" dirty="0"/>
              <a:t>Guided/Conditioned Diffusion</a:t>
            </a:r>
          </a:p>
        </p:txBody>
      </p:sp>
      <p:sp>
        <p:nvSpPr>
          <p:cNvPr id="4" name="Footer Placeholder 3">
            <a:extLst>
              <a:ext uri="{FF2B5EF4-FFF2-40B4-BE49-F238E27FC236}">
                <a16:creationId xmlns:a16="http://schemas.microsoft.com/office/drawing/2014/main" id="{110EE9F1-0F59-0293-3762-797ABF51FF30}"/>
              </a:ext>
            </a:extLst>
          </p:cNvPr>
          <p:cNvSpPr>
            <a:spLocks noGrp="1"/>
          </p:cNvSpPr>
          <p:nvPr>
            <p:ph type="ftr" sz="quarter" idx="5"/>
          </p:nvPr>
        </p:nvSpPr>
        <p:spPr/>
        <p:txBody>
          <a:bodyPr/>
          <a:lstStyle/>
          <a:p>
            <a:r>
              <a:rPr lang="en-IN"/>
              <a:t>Diffusion Models - Raunak Sarbajna</a:t>
            </a:r>
          </a:p>
        </p:txBody>
      </p:sp>
      <p:sp>
        <p:nvSpPr>
          <p:cNvPr id="5" name="Date Placeholder 4">
            <a:extLst>
              <a:ext uri="{FF2B5EF4-FFF2-40B4-BE49-F238E27FC236}">
                <a16:creationId xmlns:a16="http://schemas.microsoft.com/office/drawing/2014/main" id="{6C5CBDB5-BB4C-3F1E-1783-30073F75CAE8}"/>
              </a:ext>
            </a:extLst>
          </p:cNvPr>
          <p:cNvSpPr>
            <a:spLocks noGrp="1"/>
          </p:cNvSpPr>
          <p:nvPr>
            <p:ph type="dt" sz="half" idx="6"/>
          </p:nvPr>
        </p:nvSpPr>
        <p:spPr/>
        <p:txBody>
          <a:bodyPr/>
          <a:lstStyle/>
          <a:p>
            <a:r>
              <a:rPr lang="en-US"/>
              <a:t>Monday, April 15, 2024</a:t>
            </a:r>
          </a:p>
        </p:txBody>
      </p:sp>
      <p:sp>
        <p:nvSpPr>
          <p:cNvPr id="6" name="Slide Number Placeholder 5">
            <a:extLst>
              <a:ext uri="{FF2B5EF4-FFF2-40B4-BE49-F238E27FC236}">
                <a16:creationId xmlns:a16="http://schemas.microsoft.com/office/drawing/2014/main" id="{F077F9F6-5BCE-CEC6-D564-AF2A26033033}"/>
              </a:ext>
            </a:extLst>
          </p:cNvPr>
          <p:cNvSpPr>
            <a:spLocks noGrp="1"/>
          </p:cNvSpPr>
          <p:nvPr>
            <p:ph type="sldNum" sz="quarter" idx="7"/>
          </p:nvPr>
        </p:nvSpPr>
        <p:spPr/>
        <p:txBody>
          <a:bodyPr/>
          <a:lstStyle/>
          <a:p>
            <a:fld id="{B6F15528-21DE-4FAA-801E-634DDDAF4B2B}" type="slidenum">
              <a:rPr lang="en-IN" smtClean="0"/>
              <a:t>31</a:t>
            </a:fld>
            <a:endParaRPr lang="en-IN"/>
          </a:p>
        </p:txBody>
      </p:sp>
      <p:sp>
        <p:nvSpPr>
          <p:cNvPr id="10" name="TextBox 9">
            <a:extLst>
              <a:ext uri="{FF2B5EF4-FFF2-40B4-BE49-F238E27FC236}">
                <a16:creationId xmlns:a16="http://schemas.microsoft.com/office/drawing/2014/main" id="{6E054960-A535-3E5B-4F83-1248CC6ABFCA}"/>
              </a:ext>
            </a:extLst>
          </p:cNvPr>
          <p:cNvSpPr txBox="1"/>
          <p:nvPr/>
        </p:nvSpPr>
        <p:spPr>
          <a:xfrm>
            <a:off x="618236" y="1524000"/>
            <a:ext cx="8449564" cy="646331"/>
          </a:xfrm>
          <a:prstGeom prst="rect">
            <a:avLst/>
          </a:prstGeom>
          <a:noFill/>
        </p:spPr>
        <p:txBody>
          <a:bodyPr wrap="square">
            <a:spAutoFit/>
          </a:bodyPr>
          <a:lstStyle/>
          <a:p>
            <a:r>
              <a:rPr lang="en-US" sz="1800" b="0" i="0" dirty="0">
                <a:solidFill>
                  <a:srgbClr val="000000"/>
                </a:solidFill>
                <a:effectLst/>
                <a:latin typeface="Calibri" panose="020F0502020204030204" pitchFamily="34" charset="0"/>
              </a:rPr>
              <a:t>Let’s say we train a diffusion model on images of two cats and two dogs:</a:t>
            </a:r>
            <a:r>
              <a:rPr lang="en-US" dirty="0"/>
              <a:t> </a:t>
            </a:r>
            <a:br>
              <a:rPr lang="en-US" dirty="0"/>
            </a:br>
            <a:endParaRPr lang="en-IN" dirty="0"/>
          </a:p>
        </p:txBody>
      </p:sp>
      <p:pic>
        <p:nvPicPr>
          <p:cNvPr id="12" name="Picture 11" descr="A cat with pointy ears&#10;&#10;Description automatically generated">
            <a:extLst>
              <a:ext uri="{FF2B5EF4-FFF2-40B4-BE49-F238E27FC236}">
                <a16:creationId xmlns:a16="http://schemas.microsoft.com/office/drawing/2014/main" id="{9E2E6CB0-BD78-F181-6755-5F17E01B40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1273" y="2007353"/>
            <a:ext cx="2160814" cy="1890712"/>
          </a:xfrm>
          <a:prstGeom prst="rect">
            <a:avLst/>
          </a:prstGeom>
        </p:spPr>
      </p:pic>
      <p:pic>
        <p:nvPicPr>
          <p:cNvPr id="14" name="Picture 13" descr="A dog wearing a hat and glasses&#10;&#10;Description automatically generated">
            <a:extLst>
              <a:ext uri="{FF2B5EF4-FFF2-40B4-BE49-F238E27FC236}">
                <a16:creationId xmlns:a16="http://schemas.microsoft.com/office/drawing/2014/main" id="{57655D1C-F43A-0B99-1175-332B5292C9D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000" t="28967" r="30397" b="20000"/>
          <a:stretch/>
        </p:blipFill>
        <p:spPr>
          <a:xfrm>
            <a:off x="3429000" y="2019589"/>
            <a:ext cx="1815106" cy="1867419"/>
          </a:xfrm>
          <a:prstGeom prst="rect">
            <a:avLst/>
          </a:prstGeom>
        </p:spPr>
      </p:pic>
      <p:pic>
        <p:nvPicPr>
          <p:cNvPr id="16" name="Picture 15" descr="A cat looking at the camera&#10;&#10;Description automatically generated">
            <a:extLst>
              <a:ext uri="{FF2B5EF4-FFF2-40B4-BE49-F238E27FC236}">
                <a16:creationId xmlns:a16="http://schemas.microsoft.com/office/drawing/2014/main" id="{F5291A0D-8AB6-5759-3929-53C3C612DC3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8889"/>
          <a:stretch/>
        </p:blipFill>
        <p:spPr>
          <a:xfrm>
            <a:off x="5594466" y="2031943"/>
            <a:ext cx="2206368" cy="1867419"/>
          </a:xfrm>
          <a:prstGeom prst="rect">
            <a:avLst/>
          </a:prstGeom>
        </p:spPr>
      </p:pic>
      <p:sp>
        <p:nvSpPr>
          <p:cNvPr id="18" name="TextBox 17">
            <a:extLst>
              <a:ext uri="{FF2B5EF4-FFF2-40B4-BE49-F238E27FC236}">
                <a16:creationId xmlns:a16="http://schemas.microsoft.com/office/drawing/2014/main" id="{151EA081-5CB8-A584-A596-1ECE7707B5B8}"/>
              </a:ext>
            </a:extLst>
          </p:cNvPr>
          <p:cNvSpPr txBox="1"/>
          <p:nvPr/>
        </p:nvSpPr>
        <p:spPr>
          <a:xfrm>
            <a:off x="625856" y="4146467"/>
            <a:ext cx="8749393" cy="646331"/>
          </a:xfrm>
          <a:prstGeom prst="rect">
            <a:avLst/>
          </a:prstGeom>
          <a:noFill/>
        </p:spPr>
        <p:txBody>
          <a:bodyPr wrap="square">
            <a:spAutoFit/>
          </a:bodyPr>
          <a:lstStyle/>
          <a:p>
            <a:r>
              <a:rPr lang="en-US" sz="1800" b="0" i="0" dirty="0">
                <a:solidFill>
                  <a:srgbClr val="000000"/>
                </a:solidFill>
                <a:effectLst/>
                <a:latin typeface="Calibri" panose="020F0502020204030204" pitchFamily="34" charset="0"/>
              </a:rPr>
              <a:t>If we start from random noise, and generate a new image, what will the model generate?</a:t>
            </a:r>
            <a:r>
              <a:rPr lang="en-US" dirty="0"/>
              <a:t> </a:t>
            </a:r>
            <a:br>
              <a:rPr lang="en-US" dirty="0"/>
            </a:br>
            <a:endParaRPr lang="en-IN" dirty="0"/>
          </a:p>
        </p:txBody>
      </p:sp>
      <p:pic>
        <p:nvPicPr>
          <p:cNvPr id="20" name="Picture 19" descr="A close-up of a television screen&#10;&#10;Description automatically generated">
            <a:extLst>
              <a:ext uri="{FF2B5EF4-FFF2-40B4-BE49-F238E27FC236}">
                <a16:creationId xmlns:a16="http://schemas.microsoft.com/office/drawing/2014/main" id="{D37CF777-F9AC-2826-BF0D-9427FA9119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90800" y="4572000"/>
            <a:ext cx="1676400" cy="1676400"/>
          </a:xfrm>
          <a:prstGeom prst="rect">
            <a:avLst/>
          </a:prstGeom>
        </p:spPr>
      </p:pic>
      <p:sp>
        <p:nvSpPr>
          <p:cNvPr id="21" name="Arrow: Right 20">
            <a:extLst>
              <a:ext uri="{FF2B5EF4-FFF2-40B4-BE49-F238E27FC236}">
                <a16:creationId xmlns:a16="http://schemas.microsoft.com/office/drawing/2014/main" id="{1363FB85-BE4A-D877-5B52-F417180E7F2A}"/>
              </a:ext>
            </a:extLst>
          </p:cNvPr>
          <p:cNvSpPr/>
          <p:nvPr/>
        </p:nvSpPr>
        <p:spPr>
          <a:xfrm>
            <a:off x="4648200" y="5105400"/>
            <a:ext cx="1583944" cy="381000"/>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IN"/>
          </a:p>
        </p:txBody>
      </p:sp>
      <p:sp>
        <p:nvSpPr>
          <p:cNvPr id="22" name="TextBox 21">
            <a:extLst>
              <a:ext uri="{FF2B5EF4-FFF2-40B4-BE49-F238E27FC236}">
                <a16:creationId xmlns:a16="http://schemas.microsoft.com/office/drawing/2014/main" id="{4F576748-4C7D-A1B1-1857-C1B638C5E766}"/>
              </a:ext>
            </a:extLst>
          </p:cNvPr>
          <p:cNvSpPr txBox="1"/>
          <p:nvPr/>
        </p:nvSpPr>
        <p:spPr>
          <a:xfrm>
            <a:off x="6311961" y="4549170"/>
            <a:ext cx="1018527" cy="1569660"/>
          </a:xfrm>
          <a:prstGeom prst="rect">
            <a:avLst/>
          </a:prstGeom>
          <a:noFill/>
        </p:spPr>
        <p:txBody>
          <a:bodyPr wrap="square">
            <a:spAutoFit/>
          </a:bodyPr>
          <a:lstStyle/>
          <a:p>
            <a:pPr algn="ctr"/>
            <a:r>
              <a:rPr lang="en-US" sz="9600" b="0" i="0" dirty="0">
                <a:solidFill>
                  <a:srgbClr val="C00000"/>
                </a:solidFill>
                <a:effectLst/>
                <a:latin typeface="Calibri" panose="020F0502020204030204" pitchFamily="34" charset="0"/>
              </a:rPr>
              <a:t>?</a:t>
            </a:r>
            <a:endParaRPr lang="en-IN" sz="9600" dirty="0">
              <a:solidFill>
                <a:srgbClr val="C00000"/>
              </a:solidFill>
            </a:endParaRPr>
          </a:p>
        </p:txBody>
      </p:sp>
      <p:sp>
        <p:nvSpPr>
          <p:cNvPr id="24" name="TextBox 23">
            <a:extLst>
              <a:ext uri="{FF2B5EF4-FFF2-40B4-BE49-F238E27FC236}">
                <a16:creationId xmlns:a16="http://schemas.microsoft.com/office/drawing/2014/main" id="{57313790-B713-8323-4DFF-3F648E8F892C}"/>
              </a:ext>
            </a:extLst>
          </p:cNvPr>
          <p:cNvSpPr txBox="1"/>
          <p:nvPr/>
        </p:nvSpPr>
        <p:spPr>
          <a:xfrm>
            <a:off x="7410305" y="4792798"/>
            <a:ext cx="2926080" cy="1200329"/>
          </a:xfrm>
          <a:prstGeom prst="rect">
            <a:avLst/>
          </a:prstGeom>
          <a:noFill/>
        </p:spPr>
        <p:txBody>
          <a:bodyPr wrap="square">
            <a:spAutoFit/>
          </a:bodyPr>
          <a:lstStyle/>
          <a:p>
            <a:pPr marL="285750" indent="-285750">
              <a:buFont typeface="Arial" panose="020B0604020202020204" pitchFamily="34" charset="0"/>
              <a:buChar char="•"/>
            </a:pPr>
            <a:r>
              <a:rPr lang="en-IN" sz="1800" b="0" i="0" dirty="0">
                <a:solidFill>
                  <a:schemeClr val="bg2">
                    <a:lumMod val="25000"/>
                  </a:schemeClr>
                </a:solidFill>
                <a:effectLst/>
                <a:latin typeface="+mj-lt"/>
              </a:rPr>
              <a:t>Explicit Conditioning</a:t>
            </a:r>
          </a:p>
          <a:p>
            <a:pPr marL="285750" indent="-285750">
              <a:buFont typeface="Arial" panose="020B0604020202020204" pitchFamily="34" charset="0"/>
              <a:buChar char="•"/>
            </a:pPr>
            <a:r>
              <a:rPr lang="en-IN" sz="1800" b="0" i="0" dirty="0">
                <a:solidFill>
                  <a:schemeClr val="bg2">
                    <a:lumMod val="25000"/>
                  </a:schemeClr>
                </a:solidFill>
                <a:effectLst/>
                <a:latin typeface="+mj-lt"/>
              </a:rPr>
              <a:t>Classifier Guidance</a:t>
            </a:r>
          </a:p>
          <a:p>
            <a:pPr marL="285750" indent="-285750">
              <a:buFont typeface="Arial" panose="020B0604020202020204" pitchFamily="34" charset="0"/>
              <a:buChar char="•"/>
            </a:pPr>
            <a:r>
              <a:rPr lang="en-IN" sz="1800" b="0" i="0" dirty="0">
                <a:solidFill>
                  <a:schemeClr val="bg2">
                    <a:lumMod val="25000"/>
                  </a:schemeClr>
                </a:solidFill>
                <a:effectLst/>
                <a:latin typeface="+mj-lt"/>
              </a:rPr>
              <a:t>Classifier-Free Guidance</a:t>
            </a:r>
            <a:r>
              <a:rPr lang="en-IN" dirty="0">
                <a:solidFill>
                  <a:schemeClr val="bg2">
                    <a:lumMod val="25000"/>
                  </a:schemeClr>
                </a:solidFill>
                <a:latin typeface="+mj-lt"/>
              </a:rPr>
              <a:t> </a:t>
            </a:r>
            <a:br>
              <a:rPr lang="en-IN" dirty="0">
                <a:solidFill>
                  <a:schemeClr val="bg2">
                    <a:lumMod val="25000"/>
                  </a:schemeClr>
                </a:solidFill>
                <a:latin typeface="+mj-lt"/>
              </a:rPr>
            </a:br>
            <a:endParaRPr lang="en-IN" dirty="0">
              <a:solidFill>
                <a:schemeClr val="bg2">
                  <a:lumMod val="25000"/>
                </a:schemeClr>
              </a:solidFill>
              <a:latin typeface="+mj-lt"/>
            </a:endParaRPr>
          </a:p>
        </p:txBody>
      </p:sp>
      <p:pic>
        <p:nvPicPr>
          <p:cNvPr id="3" name="Picture 2">
            <a:extLst>
              <a:ext uri="{FF2B5EF4-FFF2-40B4-BE49-F238E27FC236}">
                <a16:creationId xmlns:a16="http://schemas.microsoft.com/office/drawing/2014/main" id="{A1B7A255-C158-0A71-4D07-0C34DBC14842}"/>
              </a:ext>
            </a:extLst>
          </p:cNvPr>
          <p:cNvPicPr>
            <a:picLocks noChangeAspect="1"/>
          </p:cNvPicPr>
          <p:nvPr/>
        </p:nvPicPr>
        <p:blipFill>
          <a:blip r:embed="rId7"/>
          <a:stretch>
            <a:fillRect/>
          </a:stretch>
        </p:blipFill>
        <p:spPr>
          <a:xfrm>
            <a:off x="8288127" y="2035560"/>
            <a:ext cx="2152946" cy="1862505"/>
          </a:xfrm>
          <a:prstGeom prst="rect">
            <a:avLst/>
          </a:prstGeom>
        </p:spPr>
      </p:pic>
    </p:spTree>
    <p:extLst>
      <p:ext uri="{BB962C8B-B14F-4D97-AF65-F5344CB8AC3E}">
        <p14:creationId xmlns:p14="http://schemas.microsoft.com/office/powerpoint/2010/main" val="26376319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1F835-32A8-62C1-52FC-0168B3030847}"/>
              </a:ext>
            </a:extLst>
          </p:cNvPr>
          <p:cNvSpPr>
            <a:spLocks noGrp="1"/>
          </p:cNvSpPr>
          <p:nvPr>
            <p:ph type="title"/>
          </p:nvPr>
        </p:nvSpPr>
        <p:spPr>
          <a:xfrm>
            <a:off x="618236" y="299465"/>
            <a:ext cx="10060305" cy="1354217"/>
          </a:xfrm>
        </p:spPr>
        <p:txBody>
          <a:bodyPr/>
          <a:lstStyle/>
          <a:p>
            <a:r>
              <a:rPr lang="en-IN" dirty="0"/>
              <a:t>How do we get Diffusion Models to Understand Prompts?</a:t>
            </a:r>
          </a:p>
        </p:txBody>
      </p:sp>
      <p:sp>
        <p:nvSpPr>
          <p:cNvPr id="3" name="Text Placeholder 2">
            <a:extLst>
              <a:ext uri="{FF2B5EF4-FFF2-40B4-BE49-F238E27FC236}">
                <a16:creationId xmlns:a16="http://schemas.microsoft.com/office/drawing/2014/main" id="{146BEE0C-8B47-FD6B-3DB3-6AB42FFE19F2}"/>
              </a:ext>
            </a:extLst>
          </p:cNvPr>
          <p:cNvSpPr>
            <a:spLocks noGrp="1"/>
          </p:cNvSpPr>
          <p:nvPr>
            <p:ph type="body" idx="1"/>
          </p:nvPr>
        </p:nvSpPr>
        <p:spPr>
          <a:xfrm>
            <a:off x="1219200" y="2146945"/>
            <a:ext cx="3563239" cy="1384995"/>
          </a:xfrm>
        </p:spPr>
        <p:txBody>
          <a:bodyPr/>
          <a:lstStyle/>
          <a:p>
            <a:r>
              <a:rPr lang="en-US" sz="1800" dirty="0"/>
              <a:t>Answer:</a:t>
            </a:r>
          </a:p>
          <a:p>
            <a:endParaRPr lang="en-US" sz="1800" dirty="0"/>
          </a:p>
          <a:p>
            <a:r>
              <a:rPr lang="en-US" sz="1800" dirty="0"/>
              <a:t>Language / Multimodal Transformer, CLIP!</a:t>
            </a:r>
          </a:p>
          <a:p>
            <a:endParaRPr lang="en-IN" sz="1800" dirty="0"/>
          </a:p>
        </p:txBody>
      </p:sp>
      <p:pic>
        <p:nvPicPr>
          <p:cNvPr id="5" name="Picture 4">
            <a:extLst>
              <a:ext uri="{FF2B5EF4-FFF2-40B4-BE49-F238E27FC236}">
                <a16:creationId xmlns:a16="http://schemas.microsoft.com/office/drawing/2014/main" id="{F41C4E08-743E-AF97-3DE8-A2FEA345D979}"/>
              </a:ext>
            </a:extLst>
          </p:cNvPr>
          <p:cNvPicPr>
            <a:picLocks noChangeAspect="1"/>
          </p:cNvPicPr>
          <p:nvPr/>
        </p:nvPicPr>
        <p:blipFill>
          <a:blip r:embed="rId2"/>
          <a:stretch>
            <a:fillRect/>
          </a:stretch>
        </p:blipFill>
        <p:spPr>
          <a:xfrm>
            <a:off x="5648388" y="1653682"/>
            <a:ext cx="1762371" cy="4696480"/>
          </a:xfrm>
          <a:prstGeom prst="rect">
            <a:avLst/>
          </a:prstGeom>
        </p:spPr>
      </p:pic>
      <p:sp>
        <p:nvSpPr>
          <p:cNvPr id="7" name="Text Placeholder 2">
            <a:extLst>
              <a:ext uri="{FF2B5EF4-FFF2-40B4-BE49-F238E27FC236}">
                <a16:creationId xmlns:a16="http://schemas.microsoft.com/office/drawing/2014/main" id="{33322CCA-F4A9-8D52-E3CA-1EC9392E0F7C}"/>
              </a:ext>
            </a:extLst>
          </p:cNvPr>
          <p:cNvSpPr txBox="1">
            <a:spLocks/>
          </p:cNvSpPr>
          <p:nvPr/>
        </p:nvSpPr>
        <p:spPr>
          <a:xfrm>
            <a:off x="7924800" y="5410200"/>
            <a:ext cx="3841750" cy="553998"/>
          </a:xfrm>
          <a:custGeom>
            <a:avLst/>
            <a:gdLst>
              <a:gd name="connsiteX0" fmla="*/ 0 w 3841750"/>
              <a:gd name="connsiteY0" fmla="*/ 0 h 553998"/>
              <a:gd name="connsiteX1" fmla="*/ 510404 w 3841750"/>
              <a:gd name="connsiteY1" fmla="*/ 0 h 553998"/>
              <a:gd name="connsiteX2" fmla="*/ 1059225 w 3841750"/>
              <a:gd name="connsiteY2" fmla="*/ 0 h 553998"/>
              <a:gd name="connsiteX3" fmla="*/ 1608047 w 3841750"/>
              <a:gd name="connsiteY3" fmla="*/ 0 h 553998"/>
              <a:gd name="connsiteX4" fmla="*/ 2080033 w 3841750"/>
              <a:gd name="connsiteY4" fmla="*/ 0 h 553998"/>
              <a:gd name="connsiteX5" fmla="*/ 2552020 w 3841750"/>
              <a:gd name="connsiteY5" fmla="*/ 0 h 553998"/>
              <a:gd name="connsiteX6" fmla="*/ 3177676 w 3841750"/>
              <a:gd name="connsiteY6" fmla="*/ 0 h 553998"/>
              <a:gd name="connsiteX7" fmla="*/ 3841750 w 3841750"/>
              <a:gd name="connsiteY7" fmla="*/ 0 h 553998"/>
              <a:gd name="connsiteX8" fmla="*/ 3841750 w 3841750"/>
              <a:gd name="connsiteY8" fmla="*/ 553998 h 553998"/>
              <a:gd name="connsiteX9" fmla="*/ 3369764 w 3841750"/>
              <a:gd name="connsiteY9" fmla="*/ 553998 h 553998"/>
              <a:gd name="connsiteX10" fmla="*/ 2859360 w 3841750"/>
              <a:gd name="connsiteY10" fmla="*/ 553998 h 553998"/>
              <a:gd name="connsiteX11" fmla="*/ 2272121 w 3841750"/>
              <a:gd name="connsiteY11" fmla="*/ 553998 h 553998"/>
              <a:gd name="connsiteX12" fmla="*/ 1684882 w 3841750"/>
              <a:gd name="connsiteY12" fmla="*/ 553998 h 553998"/>
              <a:gd name="connsiteX13" fmla="*/ 1097643 w 3841750"/>
              <a:gd name="connsiteY13" fmla="*/ 553998 h 553998"/>
              <a:gd name="connsiteX14" fmla="*/ 548821 w 3841750"/>
              <a:gd name="connsiteY14" fmla="*/ 553998 h 553998"/>
              <a:gd name="connsiteX15" fmla="*/ 0 w 3841750"/>
              <a:gd name="connsiteY15" fmla="*/ 553998 h 553998"/>
              <a:gd name="connsiteX16" fmla="*/ 0 w 3841750"/>
              <a:gd name="connsiteY16" fmla="*/ 0 h 553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41750" h="553998" fill="none" extrusionOk="0">
                <a:moveTo>
                  <a:pt x="0" y="0"/>
                </a:moveTo>
                <a:cubicBezTo>
                  <a:pt x="119849" y="-53701"/>
                  <a:pt x="343819" y="49825"/>
                  <a:pt x="510404" y="0"/>
                </a:cubicBezTo>
                <a:cubicBezTo>
                  <a:pt x="676989" y="-49825"/>
                  <a:pt x="894663" y="5332"/>
                  <a:pt x="1059225" y="0"/>
                </a:cubicBezTo>
                <a:cubicBezTo>
                  <a:pt x="1223787" y="-5332"/>
                  <a:pt x="1345829" y="42735"/>
                  <a:pt x="1608047" y="0"/>
                </a:cubicBezTo>
                <a:cubicBezTo>
                  <a:pt x="1870265" y="-42735"/>
                  <a:pt x="1965144" y="47962"/>
                  <a:pt x="2080033" y="0"/>
                </a:cubicBezTo>
                <a:cubicBezTo>
                  <a:pt x="2194922" y="-47962"/>
                  <a:pt x="2355856" y="8463"/>
                  <a:pt x="2552020" y="0"/>
                </a:cubicBezTo>
                <a:cubicBezTo>
                  <a:pt x="2748184" y="-8463"/>
                  <a:pt x="3045497" y="48980"/>
                  <a:pt x="3177676" y="0"/>
                </a:cubicBezTo>
                <a:cubicBezTo>
                  <a:pt x="3309855" y="-48980"/>
                  <a:pt x="3606010" y="18164"/>
                  <a:pt x="3841750" y="0"/>
                </a:cubicBezTo>
                <a:cubicBezTo>
                  <a:pt x="3887625" y="149955"/>
                  <a:pt x="3806263" y="293918"/>
                  <a:pt x="3841750" y="553998"/>
                </a:cubicBezTo>
                <a:cubicBezTo>
                  <a:pt x="3692978" y="567759"/>
                  <a:pt x="3589498" y="553629"/>
                  <a:pt x="3369764" y="553998"/>
                </a:cubicBezTo>
                <a:cubicBezTo>
                  <a:pt x="3150030" y="554367"/>
                  <a:pt x="3010626" y="537327"/>
                  <a:pt x="2859360" y="553998"/>
                </a:cubicBezTo>
                <a:cubicBezTo>
                  <a:pt x="2708094" y="570669"/>
                  <a:pt x="2487696" y="507615"/>
                  <a:pt x="2272121" y="553998"/>
                </a:cubicBezTo>
                <a:cubicBezTo>
                  <a:pt x="2056546" y="600381"/>
                  <a:pt x="1901342" y="497124"/>
                  <a:pt x="1684882" y="553998"/>
                </a:cubicBezTo>
                <a:cubicBezTo>
                  <a:pt x="1468422" y="610872"/>
                  <a:pt x="1265334" y="496142"/>
                  <a:pt x="1097643" y="553998"/>
                </a:cubicBezTo>
                <a:cubicBezTo>
                  <a:pt x="929952" y="611854"/>
                  <a:pt x="660596" y="537285"/>
                  <a:pt x="548821" y="553998"/>
                </a:cubicBezTo>
                <a:cubicBezTo>
                  <a:pt x="437046" y="570711"/>
                  <a:pt x="271360" y="494615"/>
                  <a:pt x="0" y="553998"/>
                </a:cubicBezTo>
                <a:cubicBezTo>
                  <a:pt x="-20458" y="359601"/>
                  <a:pt x="64708" y="176093"/>
                  <a:pt x="0" y="0"/>
                </a:cubicBezTo>
                <a:close/>
              </a:path>
              <a:path w="3841750" h="553998" stroke="0" extrusionOk="0">
                <a:moveTo>
                  <a:pt x="0" y="0"/>
                </a:moveTo>
                <a:cubicBezTo>
                  <a:pt x="266671" y="-65670"/>
                  <a:pt x="485384" y="36286"/>
                  <a:pt x="625656" y="0"/>
                </a:cubicBezTo>
                <a:cubicBezTo>
                  <a:pt x="765928" y="-36286"/>
                  <a:pt x="951221" y="17445"/>
                  <a:pt x="1059225" y="0"/>
                </a:cubicBezTo>
                <a:cubicBezTo>
                  <a:pt x="1167229" y="-17445"/>
                  <a:pt x="1357788" y="49063"/>
                  <a:pt x="1531212" y="0"/>
                </a:cubicBezTo>
                <a:cubicBezTo>
                  <a:pt x="1704636" y="-49063"/>
                  <a:pt x="1949816" y="38586"/>
                  <a:pt x="2080033" y="0"/>
                </a:cubicBezTo>
                <a:cubicBezTo>
                  <a:pt x="2210250" y="-38586"/>
                  <a:pt x="2437823" y="15075"/>
                  <a:pt x="2552020" y="0"/>
                </a:cubicBezTo>
                <a:cubicBezTo>
                  <a:pt x="2666217" y="-15075"/>
                  <a:pt x="2934300" y="61415"/>
                  <a:pt x="3139259" y="0"/>
                </a:cubicBezTo>
                <a:cubicBezTo>
                  <a:pt x="3344218" y="-61415"/>
                  <a:pt x="3570566" y="20428"/>
                  <a:pt x="3841750" y="0"/>
                </a:cubicBezTo>
                <a:cubicBezTo>
                  <a:pt x="3888365" y="215936"/>
                  <a:pt x="3793468" y="381646"/>
                  <a:pt x="3841750" y="553998"/>
                </a:cubicBezTo>
                <a:cubicBezTo>
                  <a:pt x="3662645" y="578464"/>
                  <a:pt x="3478965" y="531454"/>
                  <a:pt x="3292929" y="553998"/>
                </a:cubicBezTo>
                <a:cubicBezTo>
                  <a:pt x="3106893" y="576542"/>
                  <a:pt x="3070959" y="511127"/>
                  <a:pt x="2859360" y="553998"/>
                </a:cubicBezTo>
                <a:cubicBezTo>
                  <a:pt x="2647761" y="596869"/>
                  <a:pt x="2464719" y="533277"/>
                  <a:pt x="2348956" y="553998"/>
                </a:cubicBezTo>
                <a:cubicBezTo>
                  <a:pt x="2233193" y="574719"/>
                  <a:pt x="1943448" y="491791"/>
                  <a:pt x="1800134" y="553998"/>
                </a:cubicBezTo>
                <a:cubicBezTo>
                  <a:pt x="1656820" y="616205"/>
                  <a:pt x="1489076" y="492905"/>
                  <a:pt x="1251313" y="553998"/>
                </a:cubicBezTo>
                <a:cubicBezTo>
                  <a:pt x="1013550" y="615091"/>
                  <a:pt x="953120" y="520371"/>
                  <a:pt x="779326" y="553998"/>
                </a:cubicBezTo>
                <a:cubicBezTo>
                  <a:pt x="605532" y="587625"/>
                  <a:pt x="210375" y="536066"/>
                  <a:pt x="0" y="553998"/>
                </a:cubicBezTo>
                <a:cubicBezTo>
                  <a:pt x="-29543" y="322098"/>
                  <a:pt x="61711" y="130000"/>
                  <a:pt x="0" y="0"/>
                </a:cubicBezTo>
                <a:close/>
              </a:path>
            </a:pathLst>
          </a:custGeom>
          <a:solidFill>
            <a:schemeClr val="accent5">
              <a:alpha val="50000"/>
            </a:schemeClr>
          </a:solidFill>
          <a:ln>
            <a:solidFill>
              <a:schemeClr val="tx1"/>
            </a:solidFill>
            <a:extLst>
              <a:ext uri="{C807C97D-BFC1-408E-A445-0C87EB9F89A2}">
                <ask:lineSketchStyleProps xmlns:ask="http://schemas.microsoft.com/office/drawing/2018/sketchyshapes" sd="2103788204">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lt1"/>
          </a:fontRef>
        </p:style>
        <p:txBody>
          <a:bodyPr wrap="square" lIns="0" tIns="0" rIns="0" bIns="0">
            <a:spAutoFit/>
          </a:bodyPr>
          <a:lstStyle>
            <a:lvl1pPr marL="0">
              <a:defRPr sz="1400" b="0" i="0">
                <a:solidFill>
                  <a:schemeClr val="tx1"/>
                </a:solidFill>
                <a:latin typeface="Calibri"/>
                <a:ea typeface="+mn-ea"/>
                <a:cs typeface="Calibri"/>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sz="1800" dirty="0"/>
              <a:t>Next up, a small intro to language modelling</a:t>
            </a:r>
            <a:endParaRPr lang="en-IN" sz="1800" dirty="0"/>
          </a:p>
        </p:txBody>
      </p:sp>
      <p:sp>
        <p:nvSpPr>
          <p:cNvPr id="9" name="Date Placeholder 8">
            <a:extLst>
              <a:ext uri="{FF2B5EF4-FFF2-40B4-BE49-F238E27FC236}">
                <a16:creationId xmlns:a16="http://schemas.microsoft.com/office/drawing/2014/main" id="{23778094-A421-059E-4A37-D0223CFE330B}"/>
              </a:ext>
            </a:extLst>
          </p:cNvPr>
          <p:cNvSpPr>
            <a:spLocks noGrp="1"/>
          </p:cNvSpPr>
          <p:nvPr>
            <p:ph type="dt" sz="half" idx="6"/>
          </p:nvPr>
        </p:nvSpPr>
        <p:spPr/>
        <p:txBody>
          <a:bodyPr/>
          <a:lstStyle/>
          <a:p>
            <a:r>
              <a:rPr lang="en-US"/>
              <a:t>Monday, April 15, 2024</a:t>
            </a:r>
          </a:p>
        </p:txBody>
      </p:sp>
      <p:sp>
        <p:nvSpPr>
          <p:cNvPr id="10" name="Footer Placeholder 9">
            <a:extLst>
              <a:ext uri="{FF2B5EF4-FFF2-40B4-BE49-F238E27FC236}">
                <a16:creationId xmlns:a16="http://schemas.microsoft.com/office/drawing/2014/main" id="{51954C5D-CC67-B3B8-FD57-559DEE5DF3EB}"/>
              </a:ext>
            </a:extLst>
          </p:cNvPr>
          <p:cNvSpPr>
            <a:spLocks noGrp="1"/>
          </p:cNvSpPr>
          <p:nvPr>
            <p:ph type="ftr" sz="quarter" idx="5"/>
          </p:nvPr>
        </p:nvSpPr>
        <p:spPr/>
        <p:txBody>
          <a:bodyPr/>
          <a:lstStyle/>
          <a:p>
            <a:r>
              <a:rPr lang="en-IN"/>
              <a:t>Diffusion Models - Raunak Sarbajna</a:t>
            </a:r>
          </a:p>
        </p:txBody>
      </p:sp>
      <p:sp>
        <p:nvSpPr>
          <p:cNvPr id="11" name="Slide Number Placeholder 10">
            <a:extLst>
              <a:ext uri="{FF2B5EF4-FFF2-40B4-BE49-F238E27FC236}">
                <a16:creationId xmlns:a16="http://schemas.microsoft.com/office/drawing/2014/main" id="{6DC81F0A-5141-BB5B-32FE-19556808BD9C}"/>
              </a:ext>
            </a:extLst>
          </p:cNvPr>
          <p:cNvSpPr>
            <a:spLocks noGrp="1"/>
          </p:cNvSpPr>
          <p:nvPr>
            <p:ph type="sldNum" sz="quarter" idx="7"/>
          </p:nvPr>
        </p:nvSpPr>
        <p:spPr/>
        <p:txBody>
          <a:bodyPr/>
          <a:lstStyle/>
          <a:p>
            <a:fld id="{B6F15528-21DE-4FAA-801E-634DDDAF4B2B}" type="slidenum">
              <a:rPr lang="en-IN" smtClean="0"/>
              <a:t>32</a:t>
            </a:fld>
            <a:endParaRPr lang="en-IN" dirty="0"/>
          </a:p>
        </p:txBody>
      </p:sp>
    </p:spTree>
    <p:extLst>
      <p:ext uri="{BB962C8B-B14F-4D97-AF65-F5344CB8AC3E}">
        <p14:creationId xmlns:p14="http://schemas.microsoft.com/office/powerpoint/2010/main" val="29310789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CB434B7-BB82-8E9C-DEDB-79D05CE7C58B}"/>
              </a:ext>
            </a:extLst>
          </p:cNvPr>
          <p:cNvSpPr txBox="1">
            <a:spLocks/>
          </p:cNvSpPr>
          <p:nvPr/>
        </p:nvSpPr>
        <p:spPr>
          <a:xfrm>
            <a:off x="838200" y="365760"/>
            <a:ext cx="10515600" cy="1325563"/>
          </a:xfrm>
          <a:prstGeom prst="rect">
            <a:avLst/>
          </a:prstGeom>
        </p:spPr>
        <p:txBody>
          <a:bodyPr wrap="square" lIns="0" tIns="0" rIns="0" bIns="0">
            <a:spAutoFit/>
          </a:bodyPr>
          <a:lstStyle>
            <a:lvl1pPr>
              <a:defRPr sz="4400" b="0" i="0">
                <a:solidFill>
                  <a:schemeClr val="tx1"/>
                </a:solidFill>
                <a:latin typeface="Arial"/>
                <a:ea typeface="+mj-ea"/>
                <a:cs typeface="Arial"/>
              </a:defRPr>
            </a:lvl1pPr>
          </a:lstStyle>
          <a:p>
            <a:r>
              <a:rPr lang="en-US"/>
              <a:t>Word as Vectors: Language Model 101</a:t>
            </a:r>
          </a:p>
        </p:txBody>
      </p:sp>
      <p:sp>
        <p:nvSpPr>
          <p:cNvPr id="6" name="Content Placeholder 2">
            <a:extLst>
              <a:ext uri="{FF2B5EF4-FFF2-40B4-BE49-F238E27FC236}">
                <a16:creationId xmlns:a16="http://schemas.microsoft.com/office/drawing/2014/main" id="{6783806E-57BE-18D3-049E-BFF63820982A}"/>
              </a:ext>
            </a:extLst>
          </p:cNvPr>
          <p:cNvSpPr txBox="1">
            <a:spLocks/>
          </p:cNvSpPr>
          <p:nvPr/>
        </p:nvSpPr>
        <p:spPr>
          <a:xfrm>
            <a:off x="838201" y="1949450"/>
            <a:ext cx="4813081" cy="4195763"/>
          </a:xfrm>
          <a:prstGeom prst="rect">
            <a:avLst/>
          </a:prstGeom>
        </p:spPr>
        <p:txBody>
          <a:bodyPr wrap="square" lIns="0" tIns="0" rIns="0" bIns="0">
            <a:normAutofit fontScale="92500" lnSpcReduction="10000"/>
          </a:bodyPr>
          <a:lstStyle>
            <a:lvl1pPr marL="0">
              <a:defRPr sz="1400" b="0" i="0">
                <a:solidFill>
                  <a:schemeClr val="tx1"/>
                </a:solidFill>
                <a:latin typeface="Calibri"/>
                <a:ea typeface="+mn-ea"/>
                <a:cs typeface="Calibri"/>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85750" indent="-285750">
              <a:buFont typeface="Arial" panose="020B0604020202020204" pitchFamily="34" charset="0"/>
              <a:buChar char="•"/>
            </a:pPr>
            <a:r>
              <a:rPr lang="en-US" sz="2800" dirty="0"/>
              <a:t>Unlike a pixel, meanings of words are not explicitly in the characters (in some languages).</a:t>
            </a:r>
          </a:p>
          <a:p>
            <a:pPr marL="742950" lvl="1" indent="-285750">
              <a:buFont typeface="Arial" panose="020B0604020202020204" pitchFamily="34" charset="0"/>
              <a:buChar char="•"/>
            </a:pPr>
            <a:r>
              <a:rPr lang="en-US" sz="2200" dirty="0"/>
              <a:t>Works differently for Kanji  </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Word can be represented as index in dictionary</a:t>
            </a:r>
          </a:p>
          <a:p>
            <a:pPr marL="742950" lvl="1" indent="-285750">
              <a:buFont typeface="Arial" panose="020B0604020202020204" pitchFamily="34" charset="0"/>
              <a:buChar char="•"/>
            </a:pPr>
            <a:r>
              <a:rPr lang="en-US" altLang="zh-CN" sz="2200" dirty="0"/>
              <a:t>But indices are also meaningless</a:t>
            </a:r>
            <a:r>
              <a:rPr lang="en-US" altLang="zh-CN" sz="2800" dirty="0"/>
              <a:t>. </a:t>
            </a:r>
            <a:endParaRPr lang="en-US" sz="28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3000" dirty="0"/>
              <a:t>Represent words in a vector space</a:t>
            </a:r>
          </a:p>
          <a:p>
            <a:pPr marL="742950" lvl="1" indent="-285750">
              <a:buFont typeface="Arial" panose="020B0604020202020204" pitchFamily="34" charset="0"/>
              <a:buChar char="•"/>
            </a:pPr>
            <a:r>
              <a:rPr lang="en-US" sz="2200" dirty="0"/>
              <a:t>Vector geometry =&gt; semantic relation.</a:t>
            </a:r>
          </a:p>
          <a:p>
            <a:pPr marL="285750" indent="-285750">
              <a:buFont typeface="Arial" panose="020B0604020202020204" pitchFamily="34" charset="0"/>
              <a:buChar char="•"/>
            </a:pPr>
            <a:endParaRPr lang="en-US" sz="2000" dirty="0"/>
          </a:p>
        </p:txBody>
      </p:sp>
      <p:grpSp>
        <p:nvGrpSpPr>
          <p:cNvPr id="7" name="Group 6">
            <a:extLst>
              <a:ext uri="{FF2B5EF4-FFF2-40B4-BE49-F238E27FC236}">
                <a16:creationId xmlns:a16="http://schemas.microsoft.com/office/drawing/2014/main" id="{BE03FA5E-1BFD-97D8-4649-65E3BC453428}"/>
              </a:ext>
            </a:extLst>
          </p:cNvPr>
          <p:cNvGrpSpPr/>
          <p:nvPr/>
        </p:nvGrpSpPr>
        <p:grpSpPr>
          <a:xfrm>
            <a:off x="5675235" y="1900815"/>
            <a:ext cx="6383633" cy="1032272"/>
            <a:chOff x="6374148" y="2356910"/>
            <a:chExt cx="5652971" cy="707886"/>
          </a:xfrm>
        </p:grpSpPr>
        <p:sp>
          <p:nvSpPr>
            <p:cNvPr id="8" name="TextBox 7">
              <a:extLst>
                <a:ext uri="{FF2B5EF4-FFF2-40B4-BE49-F238E27FC236}">
                  <a16:creationId xmlns:a16="http://schemas.microsoft.com/office/drawing/2014/main" id="{1DED4DF6-FA2A-4D53-BD74-80EA1F9F5397}"/>
                </a:ext>
              </a:extLst>
            </p:cNvPr>
            <p:cNvSpPr txBox="1"/>
            <p:nvPr/>
          </p:nvSpPr>
          <p:spPr>
            <a:xfrm>
              <a:off x="8270367" y="2468334"/>
              <a:ext cx="3756752" cy="316589"/>
            </a:xfrm>
            <a:prstGeom prst="rect">
              <a:avLst/>
            </a:prstGeom>
            <a:noFill/>
          </p:spPr>
          <p:txBody>
            <a:bodyPr wrap="square" rtlCol="0">
              <a:spAutoFit/>
            </a:bodyPr>
            <a:lstStyle/>
            <a:p>
              <a:r>
                <a:rPr lang="en-US" sz="2400" dirty="0">
                  <a:solidFill>
                    <a:schemeClr val="tx1"/>
                  </a:solidFill>
                </a:rPr>
                <a:t>I    love   </a:t>
              </a:r>
              <a:r>
                <a:rPr lang="en-US" sz="2400" dirty="0">
                  <a:solidFill>
                    <a:schemeClr val="tx1"/>
                  </a:solidFill>
                  <a:highlight>
                    <a:srgbClr val="FF0000"/>
                  </a:highlight>
                </a:rPr>
                <a:t>cats</a:t>
              </a:r>
              <a:r>
                <a:rPr lang="en-US" sz="2400" dirty="0">
                  <a:solidFill>
                    <a:schemeClr val="tx1"/>
                  </a:solidFill>
                </a:rPr>
                <a:t>  and   </a:t>
              </a:r>
              <a:r>
                <a:rPr lang="en-US" sz="2400" dirty="0">
                  <a:solidFill>
                    <a:schemeClr val="tx1"/>
                  </a:solidFill>
                  <a:highlight>
                    <a:srgbClr val="FF0000"/>
                  </a:highlight>
                </a:rPr>
                <a:t>dogs</a:t>
              </a:r>
              <a:r>
                <a:rPr lang="en-US" sz="2400" dirty="0">
                  <a:solidFill>
                    <a:schemeClr val="tx1"/>
                  </a:solidFill>
                </a:rPr>
                <a:t>  .</a:t>
              </a:r>
            </a:p>
          </p:txBody>
        </p:sp>
        <p:sp>
          <p:nvSpPr>
            <p:cNvPr id="9" name="TextBox 8">
              <a:extLst>
                <a:ext uri="{FF2B5EF4-FFF2-40B4-BE49-F238E27FC236}">
                  <a16:creationId xmlns:a16="http://schemas.microsoft.com/office/drawing/2014/main" id="{592AD3C4-FF6A-F3BB-540D-9F0D46F0D744}"/>
                </a:ext>
              </a:extLst>
            </p:cNvPr>
            <p:cNvSpPr txBox="1"/>
            <p:nvPr/>
          </p:nvSpPr>
          <p:spPr>
            <a:xfrm>
              <a:off x="6374148" y="2356910"/>
              <a:ext cx="1507487" cy="707886"/>
            </a:xfrm>
            <a:prstGeom prst="rect">
              <a:avLst/>
            </a:prstGeom>
            <a:noFill/>
          </p:spPr>
          <p:txBody>
            <a:bodyPr wrap="square" rtlCol="0">
              <a:spAutoFit/>
            </a:bodyPr>
            <a:lstStyle/>
            <a:p>
              <a:pPr algn="r"/>
              <a:r>
                <a:rPr lang="en-US" sz="2000" b="1" dirty="0">
                  <a:solidFill>
                    <a:schemeClr val="tx1"/>
                  </a:solidFill>
                </a:rPr>
                <a:t>Words in a sentence</a:t>
              </a:r>
            </a:p>
          </p:txBody>
        </p:sp>
      </p:grpSp>
      <p:grpSp>
        <p:nvGrpSpPr>
          <p:cNvPr id="10" name="Group 9">
            <a:extLst>
              <a:ext uri="{FF2B5EF4-FFF2-40B4-BE49-F238E27FC236}">
                <a16:creationId xmlns:a16="http://schemas.microsoft.com/office/drawing/2014/main" id="{54D7D421-ADF9-0122-9C28-C66C994FAC04}"/>
              </a:ext>
            </a:extLst>
          </p:cNvPr>
          <p:cNvGrpSpPr/>
          <p:nvPr/>
        </p:nvGrpSpPr>
        <p:grpSpPr>
          <a:xfrm>
            <a:off x="5822950" y="2579145"/>
            <a:ext cx="6094958" cy="707886"/>
            <a:chOff x="6239744" y="3099679"/>
            <a:chExt cx="5982397" cy="707886"/>
          </a:xfrm>
        </p:grpSpPr>
        <p:sp>
          <p:nvSpPr>
            <p:cNvPr id="11" name="TextBox 10">
              <a:extLst>
                <a:ext uri="{FF2B5EF4-FFF2-40B4-BE49-F238E27FC236}">
                  <a16:creationId xmlns:a16="http://schemas.microsoft.com/office/drawing/2014/main" id="{2F06578E-C60A-3B89-D721-3DA7F2F4B5AE}"/>
                </a:ext>
              </a:extLst>
            </p:cNvPr>
            <p:cNvSpPr txBox="1"/>
            <p:nvPr/>
          </p:nvSpPr>
          <p:spPr>
            <a:xfrm>
              <a:off x="8078399" y="3259815"/>
              <a:ext cx="4143742" cy="369332"/>
            </a:xfrm>
            <a:prstGeom prst="rect">
              <a:avLst/>
            </a:prstGeom>
            <a:noFill/>
          </p:spPr>
          <p:txBody>
            <a:bodyPr wrap="square">
              <a:spAutoFit/>
            </a:bodyPr>
            <a:lstStyle/>
            <a:p>
              <a:r>
                <a:rPr lang="en-US" b="1" dirty="0">
                  <a:solidFill>
                    <a:schemeClr val="tx1"/>
                  </a:solidFill>
                </a:rPr>
                <a:t>328   793      3989     537      3255   269</a:t>
              </a:r>
            </a:p>
          </p:txBody>
        </p:sp>
        <p:sp>
          <p:nvSpPr>
            <p:cNvPr id="12" name="TextBox 11">
              <a:extLst>
                <a:ext uri="{FF2B5EF4-FFF2-40B4-BE49-F238E27FC236}">
                  <a16:creationId xmlns:a16="http://schemas.microsoft.com/office/drawing/2014/main" id="{82901A87-320C-F069-DD62-24804283CCA8}"/>
                </a:ext>
              </a:extLst>
            </p:cNvPr>
            <p:cNvSpPr txBox="1"/>
            <p:nvPr/>
          </p:nvSpPr>
          <p:spPr>
            <a:xfrm>
              <a:off x="6239744" y="3099679"/>
              <a:ext cx="1522631" cy="707886"/>
            </a:xfrm>
            <a:prstGeom prst="rect">
              <a:avLst/>
            </a:prstGeom>
            <a:noFill/>
          </p:spPr>
          <p:txBody>
            <a:bodyPr wrap="square" rtlCol="0">
              <a:spAutoFit/>
            </a:bodyPr>
            <a:lstStyle/>
            <a:p>
              <a:pPr algn="r"/>
              <a:r>
                <a:rPr lang="en-US" sz="2000" b="1" dirty="0">
                  <a:solidFill>
                    <a:schemeClr val="tx1"/>
                  </a:solidFill>
                </a:rPr>
                <a:t>Token Index</a:t>
              </a:r>
            </a:p>
          </p:txBody>
        </p:sp>
      </p:grpSp>
      <p:grpSp>
        <p:nvGrpSpPr>
          <p:cNvPr id="13" name="Group 12">
            <a:extLst>
              <a:ext uri="{FF2B5EF4-FFF2-40B4-BE49-F238E27FC236}">
                <a16:creationId xmlns:a16="http://schemas.microsoft.com/office/drawing/2014/main" id="{E5644A76-3377-C85B-F952-48E9723675B7}"/>
              </a:ext>
            </a:extLst>
          </p:cNvPr>
          <p:cNvGrpSpPr/>
          <p:nvPr/>
        </p:nvGrpSpPr>
        <p:grpSpPr>
          <a:xfrm>
            <a:off x="5824830" y="3382559"/>
            <a:ext cx="6030107" cy="2784313"/>
            <a:chOff x="6367896" y="3440753"/>
            <a:chExt cx="5562948" cy="2197904"/>
          </a:xfrm>
        </p:grpSpPr>
        <p:sp>
          <p:nvSpPr>
            <p:cNvPr id="14" name="Rectangle 13">
              <a:extLst>
                <a:ext uri="{FF2B5EF4-FFF2-40B4-BE49-F238E27FC236}">
                  <a16:creationId xmlns:a16="http://schemas.microsoft.com/office/drawing/2014/main" id="{8F39D537-A175-E1CA-EC22-6FDC6ACB90D1}"/>
                </a:ext>
              </a:extLst>
            </p:cNvPr>
            <p:cNvSpPr/>
            <p:nvPr/>
          </p:nvSpPr>
          <p:spPr>
            <a:xfrm>
              <a:off x="8153626" y="3457849"/>
              <a:ext cx="341518" cy="21808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F9444885-0B97-B6FD-9344-2EF310FBD1FA}"/>
                </a:ext>
              </a:extLst>
            </p:cNvPr>
            <p:cNvSpPr/>
            <p:nvPr/>
          </p:nvSpPr>
          <p:spPr>
            <a:xfrm>
              <a:off x="8713020" y="3457848"/>
              <a:ext cx="341518" cy="2180808"/>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3C5F0B4-A839-150B-470D-76DC4F6E8D37}"/>
                </a:ext>
              </a:extLst>
            </p:cNvPr>
            <p:cNvSpPr/>
            <p:nvPr/>
          </p:nvSpPr>
          <p:spPr>
            <a:xfrm>
              <a:off x="9464122" y="3457848"/>
              <a:ext cx="341518" cy="218080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EFAD86C-FBB6-2073-F636-A065732D0352}"/>
                </a:ext>
              </a:extLst>
            </p:cNvPr>
            <p:cNvSpPr/>
            <p:nvPr/>
          </p:nvSpPr>
          <p:spPr>
            <a:xfrm>
              <a:off x="10174450" y="3457848"/>
              <a:ext cx="341518" cy="2180808"/>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F66359C-D179-8A16-8492-54F7AF0A3E09}"/>
                </a:ext>
              </a:extLst>
            </p:cNvPr>
            <p:cNvSpPr/>
            <p:nvPr/>
          </p:nvSpPr>
          <p:spPr>
            <a:xfrm>
              <a:off x="10920938" y="3457847"/>
              <a:ext cx="341518" cy="218080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B22BD9F-167F-2289-D44C-9F791E1DE3A9}"/>
                </a:ext>
              </a:extLst>
            </p:cNvPr>
            <p:cNvSpPr/>
            <p:nvPr/>
          </p:nvSpPr>
          <p:spPr>
            <a:xfrm>
              <a:off x="11589326" y="3440753"/>
              <a:ext cx="341518" cy="218080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0F2D2F90-3904-20AC-6728-4557AD0A7949}"/>
                </a:ext>
              </a:extLst>
            </p:cNvPr>
            <p:cNvSpPr txBox="1"/>
            <p:nvPr/>
          </p:nvSpPr>
          <p:spPr>
            <a:xfrm>
              <a:off x="6367896" y="3646537"/>
              <a:ext cx="1427608" cy="707886"/>
            </a:xfrm>
            <a:prstGeom prst="rect">
              <a:avLst/>
            </a:prstGeom>
            <a:noFill/>
          </p:spPr>
          <p:txBody>
            <a:bodyPr wrap="square" rtlCol="0">
              <a:spAutoFit/>
            </a:bodyPr>
            <a:lstStyle/>
            <a:p>
              <a:pPr algn="r"/>
              <a:r>
                <a:rPr lang="en-US" sz="2000" b="1" dirty="0">
                  <a:solidFill>
                    <a:schemeClr val="tx1"/>
                  </a:solidFill>
                </a:rPr>
                <a:t>Word Vectors</a:t>
              </a:r>
            </a:p>
          </p:txBody>
        </p:sp>
      </p:grpSp>
      <p:cxnSp>
        <p:nvCxnSpPr>
          <p:cNvPr id="22" name="Straight Connector 21">
            <a:extLst>
              <a:ext uri="{FF2B5EF4-FFF2-40B4-BE49-F238E27FC236}">
                <a16:creationId xmlns:a16="http://schemas.microsoft.com/office/drawing/2014/main" id="{DA50B226-44C3-E6D2-990B-5B10EF4E990C}"/>
              </a:ext>
            </a:extLst>
          </p:cNvPr>
          <p:cNvCxnSpPr/>
          <p:nvPr/>
        </p:nvCxnSpPr>
        <p:spPr>
          <a:xfrm>
            <a:off x="5867400" y="2579145"/>
            <a:ext cx="5943600" cy="0"/>
          </a:xfrm>
          <a:prstGeom prst="line">
            <a:avLst/>
          </a:prstGeom>
        </p:spPr>
        <p:style>
          <a:lnRef idx="3">
            <a:schemeClr val="dk1"/>
          </a:lnRef>
          <a:fillRef idx="0">
            <a:schemeClr val="dk1"/>
          </a:fillRef>
          <a:effectRef idx="2">
            <a:schemeClr val="dk1"/>
          </a:effectRef>
          <a:fontRef idx="minor">
            <a:schemeClr val="tx1"/>
          </a:fontRef>
        </p:style>
      </p:cxnSp>
      <p:cxnSp>
        <p:nvCxnSpPr>
          <p:cNvPr id="23" name="Straight Connector 22">
            <a:extLst>
              <a:ext uri="{FF2B5EF4-FFF2-40B4-BE49-F238E27FC236}">
                <a16:creationId xmlns:a16="http://schemas.microsoft.com/office/drawing/2014/main" id="{962C335B-2F5A-03E3-8086-D96DDE67EB4F}"/>
              </a:ext>
            </a:extLst>
          </p:cNvPr>
          <p:cNvCxnSpPr/>
          <p:nvPr/>
        </p:nvCxnSpPr>
        <p:spPr>
          <a:xfrm>
            <a:off x="5867400" y="3268748"/>
            <a:ext cx="5943600" cy="0"/>
          </a:xfrm>
          <a:prstGeom prst="line">
            <a:avLst/>
          </a:prstGeom>
        </p:spPr>
        <p:style>
          <a:lnRef idx="3">
            <a:schemeClr val="dk1"/>
          </a:lnRef>
          <a:fillRef idx="0">
            <a:schemeClr val="dk1"/>
          </a:fillRef>
          <a:effectRef idx="2">
            <a:schemeClr val="dk1"/>
          </a:effectRef>
          <a:fontRef idx="minor">
            <a:schemeClr val="tx1"/>
          </a:fontRef>
        </p:style>
      </p:cxnSp>
      <p:cxnSp>
        <p:nvCxnSpPr>
          <p:cNvPr id="25" name="Straight Connector 24">
            <a:extLst>
              <a:ext uri="{FF2B5EF4-FFF2-40B4-BE49-F238E27FC236}">
                <a16:creationId xmlns:a16="http://schemas.microsoft.com/office/drawing/2014/main" id="{3C873B1E-8041-E934-32BD-31825066D5D2}"/>
              </a:ext>
            </a:extLst>
          </p:cNvPr>
          <p:cNvCxnSpPr>
            <a:cxnSpLocks/>
          </p:cNvCxnSpPr>
          <p:nvPr/>
        </p:nvCxnSpPr>
        <p:spPr>
          <a:xfrm>
            <a:off x="8229600" y="1828800"/>
            <a:ext cx="0" cy="4338068"/>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7" name="Straight Connector 26">
            <a:extLst>
              <a:ext uri="{FF2B5EF4-FFF2-40B4-BE49-F238E27FC236}">
                <a16:creationId xmlns:a16="http://schemas.microsoft.com/office/drawing/2014/main" id="{6EFD7A99-A165-987A-8F4E-DE3D7FE197FE}"/>
              </a:ext>
            </a:extLst>
          </p:cNvPr>
          <p:cNvCxnSpPr>
            <a:cxnSpLocks/>
          </p:cNvCxnSpPr>
          <p:nvPr/>
        </p:nvCxnSpPr>
        <p:spPr>
          <a:xfrm>
            <a:off x="8991600" y="1828800"/>
            <a:ext cx="0" cy="4338068"/>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8" name="Straight Connector 27">
            <a:extLst>
              <a:ext uri="{FF2B5EF4-FFF2-40B4-BE49-F238E27FC236}">
                <a16:creationId xmlns:a16="http://schemas.microsoft.com/office/drawing/2014/main" id="{03758DA0-0BD2-ADE6-1B69-BFE1FF911410}"/>
              </a:ext>
            </a:extLst>
          </p:cNvPr>
          <p:cNvCxnSpPr>
            <a:cxnSpLocks/>
          </p:cNvCxnSpPr>
          <p:nvPr/>
        </p:nvCxnSpPr>
        <p:spPr>
          <a:xfrm>
            <a:off x="9753600" y="1828800"/>
            <a:ext cx="0" cy="4338068"/>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9" name="Straight Connector 28">
            <a:extLst>
              <a:ext uri="{FF2B5EF4-FFF2-40B4-BE49-F238E27FC236}">
                <a16:creationId xmlns:a16="http://schemas.microsoft.com/office/drawing/2014/main" id="{8E6F9B13-A673-0A2E-B2A1-3F5980DE9E99}"/>
              </a:ext>
            </a:extLst>
          </p:cNvPr>
          <p:cNvCxnSpPr>
            <a:cxnSpLocks/>
          </p:cNvCxnSpPr>
          <p:nvPr/>
        </p:nvCxnSpPr>
        <p:spPr>
          <a:xfrm>
            <a:off x="10515600" y="1807145"/>
            <a:ext cx="0" cy="4338068"/>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0" name="Straight Connector 29">
            <a:extLst>
              <a:ext uri="{FF2B5EF4-FFF2-40B4-BE49-F238E27FC236}">
                <a16:creationId xmlns:a16="http://schemas.microsoft.com/office/drawing/2014/main" id="{5A6352E6-46A6-E3CE-0C67-6BFE5E500E44}"/>
              </a:ext>
            </a:extLst>
          </p:cNvPr>
          <p:cNvCxnSpPr>
            <a:cxnSpLocks/>
          </p:cNvCxnSpPr>
          <p:nvPr/>
        </p:nvCxnSpPr>
        <p:spPr>
          <a:xfrm>
            <a:off x="11328400" y="1878297"/>
            <a:ext cx="0" cy="4338068"/>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3" name="Date Placeholder 32">
            <a:extLst>
              <a:ext uri="{FF2B5EF4-FFF2-40B4-BE49-F238E27FC236}">
                <a16:creationId xmlns:a16="http://schemas.microsoft.com/office/drawing/2014/main" id="{4F138B6D-41F1-ECDD-E91B-6FB43A3E31A6}"/>
              </a:ext>
            </a:extLst>
          </p:cNvPr>
          <p:cNvSpPr>
            <a:spLocks noGrp="1"/>
          </p:cNvSpPr>
          <p:nvPr>
            <p:ph type="dt" sz="half" idx="6"/>
          </p:nvPr>
        </p:nvSpPr>
        <p:spPr/>
        <p:txBody>
          <a:bodyPr/>
          <a:lstStyle/>
          <a:p>
            <a:r>
              <a:rPr lang="en-US"/>
              <a:t>Monday, April 15, 2024</a:t>
            </a:r>
          </a:p>
        </p:txBody>
      </p:sp>
      <p:sp>
        <p:nvSpPr>
          <p:cNvPr id="34" name="Footer Placeholder 33">
            <a:extLst>
              <a:ext uri="{FF2B5EF4-FFF2-40B4-BE49-F238E27FC236}">
                <a16:creationId xmlns:a16="http://schemas.microsoft.com/office/drawing/2014/main" id="{77FC3404-6779-CC10-DE9D-220215F88D1C}"/>
              </a:ext>
            </a:extLst>
          </p:cNvPr>
          <p:cNvSpPr>
            <a:spLocks noGrp="1"/>
          </p:cNvSpPr>
          <p:nvPr>
            <p:ph type="ftr" sz="quarter" idx="5"/>
          </p:nvPr>
        </p:nvSpPr>
        <p:spPr/>
        <p:txBody>
          <a:bodyPr/>
          <a:lstStyle/>
          <a:p>
            <a:r>
              <a:rPr lang="en-IN"/>
              <a:t>Diffusion Models - Raunak Sarbajna</a:t>
            </a:r>
          </a:p>
        </p:txBody>
      </p:sp>
      <p:sp>
        <p:nvSpPr>
          <p:cNvPr id="35" name="Slide Number Placeholder 34">
            <a:extLst>
              <a:ext uri="{FF2B5EF4-FFF2-40B4-BE49-F238E27FC236}">
                <a16:creationId xmlns:a16="http://schemas.microsoft.com/office/drawing/2014/main" id="{A31AEE8A-3EA9-7C3B-E9F9-B50E86972BF8}"/>
              </a:ext>
            </a:extLst>
          </p:cNvPr>
          <p:cNvSpPr>
            <a:spLocks noGrp="1"/>
          </p:cNvSpPr>
          <p:nvPr>
            <p:ph type="sldNum" sz="quarter" idx="7"/>
          </p:nvPr>
        </p:nvSpPr>
        <p:spPr/>
        <p:txBody>
          <a:bodyPr/>
          <a:lstStyle/>
          <a:p>
            <a:fld id="{B6F15528-21DE-4FAA-801E-634DDDAF4B2B}" type="slidenum">
              <a:rPr lang="en-IN" smtClean="0"/>
              <a:t>33</a:t>
            </a:fld>
            <a:endParaRPr lang="en-IN"/>
          </a:p>
        </p:txBody>
      </p:sp>
    </p:spTree>
    <p:extLst>
      <p:ext uri="{BB962C8B-B14F-4D97-AF65-F5344CB8AC3E}">
        <p14:creationId xmlns:p14="http://schemas.microsoft.com/office/powerpoint/2010/main" val="12260423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4011F8C-0EF6-FE7E-4A06-D9CC816EB524}"/>
              </a:ext>
            </a:extLst>
          </p:cNvPr>
          <p:cNvSpPr>
            <a:spLocks noGrp="1"/>
          </p:cNvSpPr>
          <p:nvPr>
            <p:ph type="title"/>
          </p:nvPr>
        </p:nvSpPr>
        <p:spPr>
          <a:xfrm>
            <a:off x="838200" y="365760"/>
            <a:ext cx="6421916" cy="1325563"/>
          </a:xfrm>
        </p:spPr>
        <p:txBody>
          <a:bodyPr>
            <a:normAutofit fontScale="90000"/>
          </a:bodyPr>
          <a:lstStyle/>
          <a:p>
            <a:r>
              <a:rPr lang="en-US" dirty="0"/>
              <a:t>Word Vector in Context: </a:t>
            </a:r>
            <a:br>
              <a:rPr lang="en-US" dirty="0"/>
            </a:br>
            <a:r>
              <a:rPr lang="en-US" dirty="0"/>
              <a:t>RNN /</a:t>
            </a:r>
            <a:r>
              <a:rPr lang="zh-CN" altLang="en-US" dirty="0"/>
              <a:t> </a:t>
            </a:r>
            <a:r>
              <a:rPr lang="en-US" dirty="0"/>
              <a:t>Transformers</a:t>
            </a:r>
          </a:p>
        </p:txBody>
      </p:sp>
      <p:sp>
        <p:nvSpPr>
          <p:cNvPr id="6" name="Content Placeholder 2">
            <a:extLst>
              <a:ext uri="{FF2B5EF4-FFF2-40B4-BE49-F238E27FC236}">
                <a16:creationId xmlns:a16="http://schemas.microsoft.com/office/drawing/2014/main" id="{A0B37C10-A4E8-8D49-C95F-93B9C260E481}"/>
              </a:ext>
            </a:extLst>
          </p:cNvPr>
          <p:cNvSpPr txBox="1">
            <a:spLocks/>
          </p:cNvSpPr>
          <p:nvPr/>
        </p:nvSpPr>
        <p:spPr>
          <a:xfrm>
            <a:off x="838200" y="1949450"/>
            <a:ext cx="5375313" cy="4195763"/>
          </a:xfrm>
          <a:prstGeom prst="rect">
            <a:avLst/>
          </a:prstGeom>
        </p:spPr>
        <p:txBody>
          <a:bodyPr wrap="square" lIns="0" tIns="0" rIns="0" bIns="0">
            <a:noAutofit/>
          </a:bodyPr>
          <a:lstStyle>
            <a:lvl1pPr marL="0">
              <a:defRPr sz="1400" b="0" i="0">
                <a:solidFill>
                  <a:schemeClr val="tx1"/>
                </a:solidFill>
                <a:latin typeface="Calibri"/>
                <a:ea typeface="+mn-ea"/>
                <a:cs typeface="Calibri"/>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85750" indent="-285750">
              <a:buFont typeface="Arial" panose="020B0604020202020204" pitchFamily="34" charset="0"/>
              <a:buChar char="•"/>
            </a:pPr>
            <a:r>
              <a:rPr lang="en-US" sz="2800" dirty="0"/>
              <a:t>Meaning of word depends on context, not always the same. </a:t>
            </a:r>
          </a:p>
          <a:p>
            <a:pPr marL="742950" lvl="1" indent="-285750">
              <a:buFont typeface="Arial" panose="020B0604020202020204" pitchFamily="34" charset="0"/>
              <a:buChar char="•"/>
            </a:pPr>
            <a:endParaRPr lang="en-US" sz="2400" dirty="0">
              <a:solidFill>
                <a:schemeClr val="tx1"/>
              </a:solidFill>
            </a:endParaRPr>
          </a:p>
          <a:p>
            <a:pPr marL="742950" lvl="1" indent="-285750">
              <a:buFont typeface="Arial" panose="020B0604020202020204" pitchFamily="34" charset="0"/>
              <a:buChar char="•"/>
            </a:pPr>
            <a:r>
              <a:rPr lang="en-US" sz="2000" dirty="0">
                <a:solidFill>
                  <a:schemeClr val="tx1"/>
                </a:solidFill>
              </a:rPr>
              <a:t>“</a:t>
            </a:r>
            <a:r>
              <a:rPr lang="en-US" altLang="zh-CN" sz="2000" dirty="0">
                <a:solidFill>
                  <a:schemeClr val="tx1"/>
                </a:solidFill>
              </a:rPr>
              <a:t>I </a:t>
            </a:r>
            <a:r>
              <a:rPr lang="en-US" altLang="zh-CN" sz="2000" dirty="0">
                <a:solidFill>
                  <a:schemeClr val="tx1"/>
                </a:solidFill>
                <a:highlight>
                  <a:srgbClr val="0000FF"/>
                </a:highlight>
              </a:rPr>
              <a:t>b</a:t>
            </a:r>
            <a:r>
              <a:rPr lang="en-US" sz="2000" dirty="0">
                <a:solidFill>
                  <a:schemeClr val="tx1"/>
                </a:solidFill>
                <a:highlight>
                  <a:srgbClr val="0000FF"/>
                </a:highlight>
              </a:rPr>
              <a:t>ook</a:t>
            </a:r>
            <a:r>
              <a:rPr lang="en-US" sz="2000" dirty="0">
                <a:solidFill>
                  <a:schemeClr val="tx1"/>
                </a:solidFill>
              </a:rPr>
              <a:t> a ticket to buy that </a:t>
            </a:r>
            <a:r>
              <a:rPr lang="en-US" sz="2000" dirty="0">
                <a:solidFill>
                  <a:schemeClr val="tx1"/>
                </a:solidFill>
                <a:highlight>
                  <a:srgbClr val="FF0000"/>
                </a:highlight>
              </a:rPr>
              <a:t>book</a:t>
            </a:r>
            <a:r>
              <a:rPr lang="en-US" sz="2000" dirty="0">
                <a:solidFill>
                  <a:schemeClr val="tx1"/>
                </a:solidFill>
              </a:rPr>
              <a:t>.”</a:t>
            </a:r>
          </a:p>
          <a:p>
            <a:pPr marL="742950" lvl="1" indent="-285750">
              <a:buFont typeface="Arial" panose="020B0604020202020204" pitchFamily="34" charset="0"/>
              <a:buChar char="•"/>
            </a:pPr>
            <a:endParaRPr lang="en-US" sz="2400" dirty="0">
              <a:solidFill>
                <a:schemeClr val="tx1"/>
              </a:solidFill>
            </a:endParaRPr>
          </a:p>
          <a:p>
            <a:pPr marL="742950" lvl="1" indent="-285750">
              <a:buFont typeface="Arial" panose="020B0604020202020204" pitchFamily="34" charset="0"/>
              <a:buChar char="•"/>
            </a:pPr>
            <a:r>
              <a:rPr lang="en-US" sz="2000" dirty="0">
                <a:solidFill>
                  <a:schemeClr val="tx1"/>
                </a:solidFill>
              </a:rPr>
              <a:t>Word vectors should depend on context. </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2800" dirty="0"/>
              <a:t>Transformers let each word “absorb” influence from other words to be “contextualized”</a:t>
            </a:r>
          </a:p>
        </p:txBody>
      </p:sp>
      <p:pic>
        <p:nvPicPr>
          <p:cNvPr id="7" name="Picture 6" descr="Diagram">
            <a:extLst>
              <a:ext uri="{FF2B5EF4-FFF2-40B4-BE49-F238E27FC236}">
                <a16:creationId xmlns:a16="http://schemas.microsoft.com/office/drawing/2014/main" id="{D981C544-18D3-BB63-DEB6-D4475A4C442A}"/>
              </a:ext>
            </a:extLst>
          </p:cNvPr>
          <p:cNvPicPr>
            <a:picLocks noChangeAspect="1"/>
          </p:cNvPicPr>
          <p:nvPr/>
        </p:nvPicPr>
        <p:blipFill rotWithShape="1">
          <a:blip r:embed="rId2">
            <a:extLst>
              <a:ext uri="{28A0092B-C50C-407E-A947-70E740481C1C}">
                <a14:useLocalDpi xmlns:a14="http://schemas.microsoft.com/office/drawing/2010/main" val="0"/>
              </a:ext>
            </a:extLst>
          </a:blip>
          <a:srcRect l="20226" r="35946"/>
          <a:stretch/>
        </p:blipFill>
        <p:spPr>
          <a:xfrm>
            <a:off x="9219134" y="2001914"/>
            <a:ext cx="2972866" cy="4195762"/>
          </a:xfrm>
          <a:prstGeom prst="rect">
            <a:avLst/>
          </a:prstGeom>
        </p:spPr>
      </p:pic>
      <p:sp>
        <p:nvSpPr>
          <p:cNvPr id="8" name="TextBox 7">
            <a:extLst>
              <a:ext uri="{FF2B5EF4-FFF2-40B4-BE49-F238E27FC236}">
                <a16:creationId xmlns:a16="http://schemas.microsoft.com/office/drawing/2014/main" id="{C9F0D056-9B0E-E11A-6592-269C84CA960F}"/>
              </a:ext>
            </a:extLst>
          </p:cNvPr>
          <p:cNvSpPr txBox="1"/>
          <p:nvPr/>
        </p:nvSpPr>
        <p:spPr>
          <a:xfrm>
            <a:off x="6213513" y="6488668"/>
            <a:ext cx="2854529" cy="369332"/>
          </a:xfrm>
          <a:prstGeom prst="rect">
            <a:avLst/>
          </a:prstGeom>
          <a:noFill/>
        </p:spPr>
        <p:txBody>
          <a:bodyPr wrap="square" rtlCol="0">
            <a:spAutoFit/>
          </a:bodyPr>
          <a:lstStyle/>
          <a:p>
            <a:pPr algn="ctr"/>
            <a:r>
              <a:rPr lang="en-US" dirty="0">
                <a:solidFill>
                  <a:schemeClr val="tx1"/>
                </a:solidFill>
              </a:rPr>
              <a:t>I   love   cats   and   dogs .</a:t>
            </a:r>
          </a:p>
        </p:txBody>
      </p:sp>
      <p:grpSp>
        <p:nvGrpSpPr>
          <p:cNvPr id="9" name="Group 8">
            <a:extLst>
              <a:ext uri="{FF2B5EF4-FFF2-40B4-BE49-F238E27FC236}">
                <a16:creationId xmlns:a16="http://schemas.microsoft.com/office/drawing/2014/main" id="{8C8CA38B-BC57-D411-4C39-D77B44D65673}"/>
              </a:ext>
            </a:extLst>
          </p:cNvPr>
          <p:cNvGrpSpPr/>
          <p:nvPr/>
        </p:nvGrpSpPr>
        <p:grpSpPr>
          <a:xfrm>
            <a:off x="6344094" y="5545683"/>
            <a:ext cx="2606436" cy="824130"/>
            <a:chOff x="7794440" y="3622941"/>
            <a:chExt cx="4028124" cy="2180812"/>
          </a:xfrm>
        </p:grpSpPr>
        <p:sp>
          <p:nvSpPr>
            <p:cNvPr id="10" name="Rectangle 9">
              <a:extLst>
                <a:ext uri="{FF2B5EF4-FFF2-40B4-BE49-F238E27FC236}">
                  <a16:creationId xmlns:a16="http://schemas.microsoft.com/office/drawing/2014/main" id="{79C4C57D-A0DD-2A43-B895-90E52771CB49}"/>
                </a:ext>
              </a:extLst>
            </p:cNvPr>
            <p:cNvSpPr/>
            <p:nvPr/>
          </p:nvSpPr>
          <p:spPr>
            <a:xfrm>
              <a:off x="7794440" y="3622941"/>
              <a:ext cx="341517" cy="21808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ectangle 10">
              <a:extLst>
                <a:ext uri="{FF2B5EF4-FFF2-40B4-BE49-F238E27FC236}">
                  <a16:creationId xmlns:a16="http://schemas.microsoft.com/office/drawing/2014/main" id="{4F0C2991-9181-9A74-BABB-8EC3175715A9}"/>
                </a:ext>
              </a:extLst>
            </p:cNvPr>
            <p:cNvSpPr/>
            <p:nvPr/>
          </p:nvSpPr>
          <p:spPr>
            <a:xfrm>
              <a:off x="8531762" y="3622946"/>
              <a:ext cx="341517" cy="2180807"/>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ectangle 11">
              <a:extLst>
                <a:ext uri="{FF2B5EF4-FFF2-40B4-BE49-F238E27FC236}">
                  <a16:creationId xmlns:a16="http://schemas.microsoft.com/office/drawing/2014/main" id="{DAA6C575-BA01-766B-9034-2263C3FB5934}"/>
                </a:ext>
              </a:extLst>
            </p:cNvPr>
            <p:cNvSpPr/>
            <p:nvPr/>
          </p:nvSpPr>
          <p:spPr>
            <a:xfrm>
              <a:off x="9269083" y="3622944"/>
              <a:ext cx="341517" cy="2180807"/>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Rectangle 12">
              <a:extLst>
                <a:ext uri="{FF2B5EF4-FFF2-40B4-BE49-F238E27FC236}">
                  <a16:creationId xmlns:a16="http://schemas.microsoft.com/office/drawing/2014/main" id="{EA4C76A9-BA48-E9B3-A695-DF260E49B3F6}"/>
                </a:ext>
              </a:extLst>
            </p:cNvPr>
            <p:cNvSpPr/>
            <p:nvPr/>
          </p:nvSpPr>
          <p:spPr>
            <a:xfrm>
              <a:off x="10006405" y="3622944"/>
              <a:ext cx="341517" cy="2180807"/>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Rectangle 13">
              <a:extLst>
                <a:ext uri="{FF2B5EF4-FFF2-40B4-BE49-F238E27FC236}">
                  <a16:creationId xmlns:a16="http://schemas.microsoft.com/office/drawing/2014/main" id="{14D7C30C-1153-E835-1532-3192F7E8B0D2}"/>
                </a:ext>
              </a:extLst>
            </p:cNvPr>
            <p:cNvSpPr/>
            <p:nvPr/>
          </p:nvSpPr>
          <p:spPr>
            <a:xfrm>
              <a:off x="10743727" y="3622941"/>
              <a:ext cx="341517" cy="2180807"/>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Rectangle 14">
              <a:extLst>
                <a:ext uri="{FF2B5EF4-FFF2-40B4-BE49-F238E27FC236}">
                  <a16:creationId xmlns:a16="http://schemas.microsoft.com/office/drawing/2014/main" id="{DFA57E04-D492-F6C6-1560-F412D0D56BBE}"/>
                </a:ext>
              </a:extLst>
            </p:cNvPr>
            <p:cNvSpPr/>
            <p:nvPr/>
          </p:nvSpPr>
          <p:spPr>
            <a:xfrm>
              <a:off x="11481046" y="3622941"/>
              <a:ext cx="341518" cy="218080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6" name="Rectangle: Rounded Corners 15">
            <a:extLst>
              <a:ext uri="{FF2B5EF4-FFF2-40B4-BE49-F238E27FC236}">
                <a16:creationId xmlns:a16="http://schemas.microsoft.com/office/drawing/2014/main" id="{38763F0F-CE9A-4B88-F51F-EE8044AFD723}"/>
              </a:ext>
            </a:extLst>
          </p:cNvPr>
          <p:cNvSpPr/>
          <p:nvPr/>
        </p:nvSpPr>
        <p:spPr>
          <a:xfrm>
            <a:off x="6240008" y="4602698"/>
            <a:ext cx="2828034" cy="824128"/>
          </a:xfrm>
          <a:prstGeom prst="roundRect">
            <a:avLst/>
          </a:prstGeom>
          <a:solidFill>
            <a:srgbClr val="D0EDFB"/>
          </a:solidFill>
          <a:ln w="38100">
            <a:solidFill>
              <a:srgbClr val="363B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rPr>
              <a:t>Transformer</a:t>
            </a:r>
          </a:p>
          <a:p>
            <a:pPr algn="ctr"/>
            <a:r>
              <a:rPr lang="en-US" altLang="zh-CN" b="1">
                <a:solidFill>
                  <a:schemeClr val="tx1"/>
                </a:solidFill>
              </a:rPr>
              <a:t>Block</a:t>
            </a:r>
            <a:endParaRPr lang="en-US" b="1">
              <a:solidFill>
                <a:schemeClr val="tx1"/>
              </a:solidFill>
            </a:endParaRPr>
          </a:p>
        </p:txBody>
      </p:sp>
      <p:grpSp>
        <p:nvGrpSpPr>
          <p:cNvPr id="17" name="Group 16">
            <a:extLst>
              <a:ext uri="{FF2B5EF4-FFF2-40B4-BE49-F238E27FC236}">
                <a16:creationId xmlns:a16="http://schemas.microsoft.com/office/drawing/2014/main" id="{61A5ABE1-B6B5-8F4F-03E0-458526EC87E0}"/>
              </a:ext>
            </a:extLst>
          </p:cNvPr>
          <p:cNvGrpSpPr/>
          <p:nvPr/>
        </p:nvGrpSpPr>
        <p:grpSpPr>
          <a:xfrm>
            <a:off x="6344094" y="3659712"/>
            <a:ext cx="2606436" cy="824130"/>
            <a:chOff x="7794440" y="3622941"/>
            <a:chExt cx="4028124" cy="2180812"/>
          </a:xfrm>
        </p:grpSpPr>
        <p:sp>
          <p:nvSpPr>
            <p:cNvPr id="18" name="Rectangle 17">
              <a:extLst>
                <a:ext uri="{FF2B5EF4-FFF2-40B4-BE49-F238E27FC236}">
                  <a16:creationId xmlns:a16="http://schemas.microsoft.com/office/drawing/2014/main" id="{2FADD425-E4CB-F66C-D5A4-63CDEB9A272E}"/>
                </a:ext>
              </a:extLst>
            </p:cNvPr>
            <p:cNvSpPr/>
            <p:nvPr/>
          </p:nvSpPr>
          <p:spPr>
            <a:xfrm>
              <a:off x="7794440" y="3622941"/>
              <a:ext cx="341517" cy="2180808"/>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Rectangle 18">
              <a:extLst>
                <a:ext uri="{FF2B5EF4-FFF2-40B4-BE49-F238E27FC236}">
                  <a16:creationId xmlns:a16="http://schemas.microsoft.com/office/drawing/2014/main" id="{20B0DC96-0B11-AB3D-8928-C7F78A556E86}"/>
                </a:ext>
              </a:extLst>
            </p:cNvPr>
            <p:cNvSpPr/>
            <p:nvPr/>
          </p:nvSpPr>
          <p:spPr>
            <a:xfrm>
              <a:off x="8531762" y="3622946"/>
              <a:ext cx="341517" cy="2180807"/>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Rectangle 19">
              <a:extLst>
                <a:ext uri="{FF2B5EF4-FFF2-40B4-BE49-F238E27FC236}">
                  <a16:creationId xmlns:a16="http://schemas.microsoft.com/office/drawing/2014/main" id="{1CD22A6C-66C5-F3E7-6844-085FD73C5258}"/>
                </a:ext>
              </a:extLst>
            </p:cNvPr>
            <p:cNvSpPr/>
            <p:nvPr/>
          </p:nvSpPr>
          <p:spPr>
            <a:xfrm>
              <a:off x="9269083" y="3622944"/>
              <a:ext cx="341517" cy="218080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Rectangle 20">
              <a:extLst>
                <a:ext uri="{FF2B5EF4-FFF2-40B4-BE49-F238E27FC236}">
                  <a16:creationId xmlns:a16="http://schemas.microsoft.com/office/drawing/2014/main" id="{2593292F-A59D-DCA2-C234-E3A727E66158}"/>
                </a:ext>
              </a:extLst>
            </p:cNvPr>
            <p:cNvSpPr/>
            <p:nvPr/>
          </p:nvSpPr>
          <p:spPr>
            <a:xfrm>
              <a:off x="10006405" y="3622944"/>
              <a:ext cx="341517" cy="2180807"/>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Rectangle 21">
              <a:extLst>
                <a:ext uri="{FF2B5EF4-FFF2-40B4-BE49-F238E27FC236}">
                  <a16:creationId xmlns:a16="http://schemas.microsoft.com/office/drawing/2014/main" id="{30F7762C-C72C-ECC5-C859-A89116E01EC8}"/>
                </a:ext>
              </a:extLst>
            </p:cNvPr>
            <p:cNvSpPr/>
            <p:nvPr/>
          </p:nvSpPr>
          <p:spPr>
            <a:xfrm>
              <a:off x="10743727" y="3622941"/>
              <a:ext cx="341517" cy="218080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Rectangle 22">
              <a:extLst>
                <a:ext uri="{FF2B5EF4-FFF2-40B4-BE49-F238E27FC236}">
                  <a16:creationId xmlns:a16="http://schemas.microsoft.com/office/drawing/2014/main" id="{550A0022-6310-B3EA-3FDD-AD54187A0FC1}"/>
                </a:ext>
              </a:extLst>
            </p:cNvPr>
            <p:cNvSpPr/>
            <p:nvPr/>
          </p:nvSpPr>
          <p:spPr>
            <a:xfrm>
              <a:off x="11481046" y="3622941"/>
              <a:ext cx="341518" cy="2180808"/>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4" name="Rectangle: Rounded Corners 23">
            <a:extLst>
              <a:ext uri="{FF2B5EF4-FFF2-40B4-BE49-F238E27FC236}">
                <a16:creationId xmlns:a16="http://schemas.microsoft.com/office/drawing/2014/main" id="{70C05AAF-3D27-8FC6-F873-50879F8A9204}"/>
              </a:ext>
            </a:extLst>
          </p:cNvPr>
          <p:cNvSpPr/>
          <p:nvPr/>
        </p:nvSpPr>
        <p:spPr>
          <a:xfrm>
            <a:off x="6240008" y="2686188"/>
            <a:ext cx="2828034" cy="824128"/>
          </a:xfrm>
          <a:prstGeom prst="roundRect">
            <a:avLst/>
          </a:prstGeom>
          <a:solidFill>
            <a:srgbClr val="D0EDFB"/>
          </a:solidFill>
          <a:ln w="38100">
            <a:solidFill>
              <a:srgbClr val="363B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rPr>
              <a:t>Transformer</a:t>
            </a:r>
          </a:p>
          <a:p>
            <a:pPr algn="ctr"/>
            <a:r>
              <a:rPr lang="en-US" altLang="zh-CN" b="1">
                <a:solidFill>
                  <a:schemeClr val="tx1"/>
                </a:solidFill>
              </a:rPr>
              <a:t>Block</a:t>
            </a:r>
            <a:endParaRPr lang="en-US" b="1">
              <a:solidFill>
                <a:schemeClr val="tx1"/>
              </a:solidFill>
            </a:endParaRPr>
          </a:p>
        </p:txBody>
      </p:sp>
      <p:grpSp>
        <p:nvGrpSpPr>
          <p:cNvPr id="25" name="Group 24">
            <a:extLst>
              <a:ext uri="{FF2B5EF4-FFF2-40B4-BE49-F238E27FC236}">
                <a16:creationId xmlns:a16="http://schemas.microsoft.com/office/drawing/2014/main" id="{9C42E06A-525F-6E57-03C0-FD88199B3FD6}"/>
              </a:ext>
            </a:extLst>
          </p:cNvPr>
          <p:cNvGrpSpPr/>
          <p:nvPr/>
        </p:nvGrpSpPr>
        <p:grpSpPr>
          <a:xfrm>
            <a:off x="6350807" y="1762057"/>
            <a:ext cx="2606436" cy="824130"/>
            <a:chOff x="7794440" y="3622941"/>
            <a:chExt cx="4028124" cy="2180812"/>
          </a:xfrm>
        </p:grpSpPr>
        <p:sp>
          <p:nvSpPr>
            <p:cNvPr id="26" name="Rectangle 25">
              <a:extLst>
                <a:ext uri="{FF2B5EF4-FFF2-40B4-BE49-F238E27FC236}">
                  <a16:creationId xmlns:a16="http://schemas.microsoft.com/office/drawing/2014/main" id="{E21A6A85-EE97-CA9E-A261-080272BCBCA5}"/>
                </a:ext>
              </a:extLst>
            </p:cNvPr>
            <p:cNvSpPr/>
            <p:nvPr/>
          </p:nvSpPr>
          <p:spPr>
            <a:xfrm>
              <a:off x="7794440" y="3622941"/>
              <a:ext cx="341517" cy="218080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Rectangle 26">
              <a:extLst>
                <a:ext uri="{FF2B5EF4-FFF2-40B4-BE49-F238E27FC236}">
                  <a16:creationId xmlns:a16="http://schemas.microsoft.com/office/drawing/2014/main" id="{50393278-E6B7-41C8-2BAD-28F3A1CD967C}"/>
                </a:ext>
              </a:extLst>
            </p:cNvPr>
            <p:cNvSpPr/>
            <p:nvPr/>
          </p:nvSpPr>
          <p:spPr>
            <a:xfrm>
              <a:off x="8531762" y="3622946"/>
              <a:ext cx="341517" cy="2180807"/>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Rectangle 27">
              <a:extLst>
                <a:ext uri="{FF2B5EF4-FFF2-40B4-BE49-F238E27FC236}">
                  <a16:creationId xmlns:a16="http://schemas.microsoft.com/office/drawing/2014/main" id="{42290425-3BC3-BA59-16D1-3BD213AF1280}"/>
                </a:ext>
              </a:extLst>
            </p:cNvPr>
            <p:cNvSpPr/>
            <p:nvPr/>
          </p:nvSpPr>
          <p:spPr>
            <a:xfrm>
              <a:off x="9269083" y="3622944"/>
              <a:ext cx="341517" cy="2180807"/>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Rectangle 28">
              <a:extLst>
                <a:ext uri="{FF2B5EF4-FFF2-40B4-BE49-F238E27FC236}">
                  <a16:creationId xmlns:a16="http://schemas.microsoft.com/office/drawing/2014/main" id="{BA926D78-596D-7990-AABF-975A567D4161}"/>
                </a:ext>
              </a:extLst>
            </p:cNvPr>
            <p:cNvSpPr/>
            <p:nvPr/>
          </p:nvSpPr>
          <p:spPr>
            <a:xfrm>
              <a:off x="10006405" y="3622944"/>
              <a:ext cx="341517" cy="2180807"/>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Rectangle 29">
              <a:extLst>
                <a:ext uri="{FF2B5EF4-FFF2-40B4-BE49-F238E27FC236}">
                  <a16:creationId xmlns:a16="http://schemas.microsoft.com/office/drawing/2014/main" id="{D1C5A900-9EBA-DF00-7B27-7A1D7486AB4B}"/>
                </a:ext>
              </a:extLst>
            </p:cNvPr>
            <p:cNvSpPr/>
            <p:nvPr/>
          </p:nvSpPr>
          <p:spPr>
            <a:xfrm>
              <a:off x="10743727" y="3622941"/>
              <a:ext cx="341517" cy="2180807"/>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Rectangle 30">
              <a:extLst>
                <a:ext uri="{FF2B5EF4-FFF2-40B4-BE49-F238E27FC236}">
                  <a16:creationId xmlns:a16="http://schemas.microsoft.com/office/drawing/2014/main" id="{237E3762-6FA5-3BB4-F952-71685382E762}"/>
                </a:ext>
              </a:extLst>
            </p:cNvPr>
            <p:cNvSpPr/>
            <p:nvPr/>
          </p:nvSpPr>
          <p:spPr>
            <a:xfrm>
              <a:off x="11481046" y="3622941"/>
              <a:ext cx="341518" cy="218080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2" name="Group 31">
            <a:extLst>
              <a:ext uri="{FF2B5EF4-FFF2-40B4-BE49-F238E27FC236}">
                <a16:creationId xmlns:a16="http://schemas.microsoft.com/office/drawing/2014/main" id="{615DA77F-2987-BCA2-DE14-9BD717D533EA}"/>
              </a:ext>
            </a:extLst>
          </p:cNvPr>
          <p:cNvGrpSpPr/>
          <p:nvPr/>
        </p:nvGrpSpPr>
        <p:grpSpPr>
          <a:xfrm>
            <a:off x="6571789" y="677654"/>
            <a:ext cx="2157758" cy="935007"/>
            <a:chOff x="9695747" y="596338"/>
            <a:chExt cx="2157758" cy="935007"/>
          </a:xfrm>
        </p:grpSpPr>
        <p:cxnSp>
          <p:nvCxnSpPr>
            <p:cNvPr id="33" name="Straight Arrow Connector 32">
              <a:extLst>
                <a:ext uri="{FF2B5EF4-FFF2-40B4-BE49-F238E27FC236}">
                  <a16:creationId xmlns:a16="http://schemas.microsoft.com/office/drawing/2014/main" id="{7CA44BB1-862E-F964-0760-098BC482E28A}"/>
                </a:ext>
              </a:extLst>
            </p:cNvPr>
            <p:cNvCxnSpPr>
              <a:cxnSpLocks/>
            </p:cNvCxnSpPr>
            <p:nvPr/>
          </p:nvCxnSpPr>
          <p:spPr>
            <a:xfrm flipV="1">
              <a:off x="10760728" y="1061684"/>
              <a:ext cx="0" cy="46966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4" name="TextBox 33">
              <a:extLst>
                <a:ext uri="{FF2B5EF4-FFF2-40B4-BE49-F238E27FC236}">
                  <a16:creationId xmlns:a16="http://schemas.microsoft.com/office/drawing/2014/main" id="{AA139FB4-F8E2-3802-434B-FB7A6D668723}"/>
                </a:ext>
              </a:extLst>
            </p:cNvPr>
            <p:cNvSpPr txBox="1"/>
            <p:nvPr/>
          </p:nvSpPr>
          <p:spPr>
            <a:xfrm>
              <a:off x="9695747" y="596338"/>
              <a:ext cx="2157758" cy="369332"/>
            </a:xfrm>
            <a:prstGeom prst="rect">
              <a:avLst/>
            </a:prstGeom>
            <a:noFill/>
          </p:spPr>
          <p:txBody>
            <a:bodyPr wrap="square" rtlCol="0">
              <a:spAutoFit/>
            </a:bodyPr>
            <a:lstStyle/>
            <a:p>
              <a:pPr algn="ctr"/>
              <a:r>
                <a:rPr lang="en-US" b="1" i="1" dirty="0">
                  <a:solidFill>
                    <a:schemeClr val="tx1"/>
                  </a:solidFill>
                </a:rPr>
                <a:t>N layers</a:t>
              </a:r>
            </a:p>
          </p:txBody>
        </p:sp>
      </p:grpSp>
      <p:sp>
        <p:nvSpPr>
          <p:cNvPr id="39" name="Date Placeholder 38">
            <a:extLst>
              <a:ext uri="{FF2B5EF4-FFF2-40B4-BE49-F238E27FC236}">
                <a16:creationId xmlns:a16="http://schemas.microsoft.com/office/drawing/2014/main" id="{3C800C9B-D6B3-0894-08E6-EC2552A9F63A}"/>
              </a:ext>
            </a:extLst>
          </p:cNvPr>
          <p:cNvSpPr>
            <a:spLocks noGrp="1"/>
          </p:cNvSpPr>
          <p:nvPr>
            <p:ph type="dt" sz="half" idx="6"/>
          </p:nvPr>
        </p:nvSpPr>
        <p:spPr/>
        <p:txBody>
          <a:bodyPr/>
          <a:lstStyle/>
          <a:p>
            <a:r>
              <a:rPr lang="en-US"/>
              <a:t>Monday, April 15, 2024</a:t>
            </a:r>
          </a:p>
        </p:txBody>
      </p:sp>
      <p:sp>
        <p:nvSpPr>
          <p:cNvPr id="40" name="Footer Placeholder 39">
            <a:extLst>
              <a:ext uri="{FF2B5EF4-FFF2-40B4-BE49-F238E27FC236}">
                <a16:creationId xmlns:a16="http://schemas.microsoft.com/office/drawing/2014/main" id="{D8B831B2-457C-D40F-635A-335712207EBD}"/>
              </a:ext>
            </a:extLst>
          </p:cNvPr>
          <p:cNvSpPr>
            <a:spLocks noGrp="1"/>
          </p:cNvSpPr>
          <p:nvPr>
            <p:ph type="ftr" sz="quarter" idx="5"/>
          </p:nvPr>
        </p:nvSpPr>
        <p:spPr/>
        <p:txBody>
          <a:bodyPr/>
          <a:lstStyle/>
          <a:p>
            <a:r>
              <a:rPr lang="en-IN"/>
              <a:t>Diffusion Models - Raunak Sarbajna</a:t>
            </a:r>
          </a:p>
        </p:txBody>
      </p:sp>
      <p:sp>
        <p:nvSpPr>
          <p:cNvPr id="41" name="Slide Number Placeholder 40">
            <a:extLst>
              <a:ext uri="{FF2B5EF4-FFF2-40B4-BE49-F238E27FC236}">
                <a16:creationId xmlns:a16="http://schemas.microsoft.com/office/drawing/2014/main" id="{BA1091A2-E263-9EEA-BE87-17BB5C9391D0}"/>
              </a:ext>
            </a:extLst>
          </p:cNvPr>
          <p:cNvSpPr>
            <a:spLocks noGrp="1"/>
          </p:cNvSpPr>
          <p:nvPr>
            <p:ph type="sldNum" sz="quarter" idx="7"/>
          </p:nvPr>
        </p:nvSpPr>
        <p:spPr/>
        <p:txBody>
          <a:bodyPr/>
          <a:lstStyle/>
          <a:p>
            <a:fld id="{B6F15528-21DE-4FAA-801E-634DDDAF4B2B}" type="slidenum">
              <a:rPr lang="en-IN" smtClean="0"/>
              <a:t>34</a:t>
            </a:fld>
            <a:endParaRPr lang="en-IN"/>
          </a:p>
        </p:txBody>
      </p:sp>
    </p:spTree>
    <p:extLst>
      <p:ext uri="{BB962C8B-B14F-4D97-AF65-F5344CB8AC3E}">
        <p14:creationId xmlns:p14="http://schemas.microsoft.com/office/powerpoint/2010/main" val="28965259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animBg="1"/>
      <p:bldP spid="2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173E164-A94C-F297-3CA1-14A7B9F992C8}"/>
              </a:ext>
            </a:extLst>
          </p:cNvPr>
          <p:cNvSpPr>
            <a:spLocks noGrp="1"/>
          </p:cNvSpPr>
          <p:nvPr>
            <p:ph type="title"/>
          </p:nvPr>
        </p:nvSpPr>
        <p:spPr>
          <a:xfrm>
            <a:off x="838200" y="365760"/>
            <a:ext cx="10515600" cy="1325563"/>
          </a:xfrm>
        </p:spPr>
        <p:txBody>
          <a:bodyPr>
            <a:normAutofit fontScale="90000"/>
          </a:bodyPr>
          <a:lstStyle/>
          <a:p>
            <a:r>
              <a:rPr lang="en-US" dirty="0"/>
              <a:t>Joint Representation for Vision and Language: </a:t>
            </a:r>
            <a:r>
              <a:rPr lang="en-IN" sz="4400" spc="-245" dirty="0"/>
              <a:t>Contrastive</a:t>
            </a:r>
            <a:r>
              <a:rPr lang="en-IN" sz="4400" spc="50" dirty="0"/>
              <a:t> </a:t>
            </a:r>
            <a:r>
              <a:rPr lang="en-IN" sz="4400" spc="-260" dirty="0"/>
              <a:t>Language–Image</a:t>
            </a:r>
            <a:r>
              <a:rPr lang="en-IN" sz="4400" spc="35" dirty="0"/>
              <a:t> </a:t>
            </a:r>
            <a:r>
              <a:rPr lang="en-IN" sz="4400" spc="-240" dirty="0"/>
              <a:t>Pre-</a:t>
            </a:r>
            <a:r>
              <a:rPr lang="en-IN" sz="4400" spc="-110" dirty="0"/>
              <a:t>training (</a:t>
            </a:r>
            <a:r>
              <a:rPr lang="en-US" dirty="0"/>
              <a:t>CLIP)</a:t>
            </a:r>
          </a:p>
        </p:txBody>
      </p:sp>
      <p:sp>
        <p:nvSpPr>
          <p:cNvPr id="6" name="Content Placeholder 2">
            <a:extLst>
              <a:ext uri="{FF2B5EF4-FFF2-40B4-BE49-F238E27FC236}">
                <a16:creationId xmlns:a16="http://schemas.microsoft.com/office/drawing/2014/main" id="{EF6D594E-11AF-8C90-591B-E3E9E990A184}"/>
              </a:ext>
            </a:extLst>
          </p:cNvPr>
          <p:cNvSpPr txBox="1">
            <a:spLocks/>
          </p:cNvSpPr>
          <p:nvPr/>
        </p:nvSpPr>
        <p:spPr>
          <a:xfrm>
            <a:off x="8262650" y="1949450"/>
            <a:ext cx="3833870" cy="4195763"/>
          </a:xfrm>
          <a:prstGeom prst="rect">
            <a:avLst/>
          </a:prstGeom>
        </p:spPr>
        <p:txBody>
          <a:bodyPr wrap="square" lIns="0" tIns="0" rIns="0" bIns="0">
            <a:noAutofit/>
          </a:bodyPr>
          <a:lstStyle>
            <a:lvl1pPr marL="0">
              <a:defRPr sz="1400" b="0" i="0">
                <a:solidFill>
                  <a:schemeClr val="tx1"/>
                </a:solidFill>
                <a:latin typeface="Calibri"/>
                <a:ea typeface="+mn-ea"/>
                <a:cs typeface="Calibri"/>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85750" indent="-285750">
              <a:buFont typeface="Arial" panose="020B0604020202020204" pitchFamily="34" charset="0"/>
              <a:buChar char="•"/>
            </a:pPr>
            <a:r>
              <a:rPr lang="en-US" sz="2800" dirty="0"/>
              <a:t>Learn a joint encoding space for text caption and image </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Maximize representation similarity between an image and its caption. </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Minimize other pairs</a:t>
            </a:r>
          </a:p>
          <a:p>
            <a:pPr marL="285750" indent="-285750">
              <a:buFont typeface="Arial" panose="020B0604020202020204" pitchFamily="34" charset="0"/>
              <a:buChar char="•"/>
            </a:pPr>
            <a:endParaRPr lang="en-US" sz="2800" dirty="0"/>
          </a:p>
        </p:txBody>
      </p:sp>
      <p:sp>
        <p:nvSpPr>
          <p:cNvPr id="7" name="AutoShape 2">
            <a:extLst>
              <a:ext uri="{FF2B5EF4-FFF2-40B4-BE49-F238E27FC236}">
                <a16:creationId xmlns:a16="http://schemas.microsoft.com/office/drawing/2014/main" id="{7E35B9C7-7C54-4D40-8DE8-9D54E601FED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pic>
        <p:nvPicPr>
          <p:cNvPr id="8" name="Picture 7">
            <a:extLst>
              <a:ext uri="{FF2B5EF4-FFF2-40B4-BE49-F238E27FC236}">
                <a16:creationId xmlns:a16="http://schemas.microsoft.com/office/drawing/2014/main" id="{9A64D8FC-DB18-D964-F150-924CA5C95FC5}"/>
              </a:ext>
            </a:extLst>
          </p:cNvPr>
          <p:cNvPicPr>
            <a:picLocks noChangeAspect="1"/>
          </p:cNvPicPr>
          <p:nvPr/>
        </p:nvPicPr>
        <p:blipFill>
          <a:blip r:embed="rId2"/>
          <a:stretch>
            <a:fillRect/>
          </a:stretch>
        </p:blipFill>
        <p:spPr>
          <a:xfrm>
            <a:off x="464226" y="1780923"/>
            <a:ext cx="6910723" cy="4908550"/>
          </a:xfrm>
          <a:prstGeom prst="rect">
            <a:avLst/>
          </a:prstGeom>
        </p:spPr>
      </p:pic>
      <p:sp>
        <p:nvSpPr>
          <p:cNvPr id="9" name="TextBox 8">
            <a:extLst>
              <a:ext uri="{FF2B5EF4-FFF2-40B4-BE49-F238E27FC236}">
                <a16:creationId xmlns:a16="http://schemas.microsoft.com/office/drawing/2014/main" id="{F1F169F3-A00D-73FB-CB09-E04942B883D2}"/>
              </a:ext>
            </a:extLst>
          </p:cNvPr>
          <p:cNvSpPr txBox="1"/>
          <p:nvPr/>
        </p:nvSpPr>
        <p:spPr>
          <a:xfrm>
            <a:off x="1219200" y="4235198"/>
            <a:ext cx="2298291" cy="369332"/>
          </a:xfrm>
          <a:prstGeom prst="rect">
            <a:avLst/>
          </a:prstGeom>
          <a:noFill/>
        </p:spPr>
        <p:txBody>
          <a:bodyPr wrap="square" rtlCol="0">
            <a:spAutoFit/>
          </a:bodyPr>
          <a:lstStyle/>
          <a:p>
            <a:r>
              <a:rPr lang="en-US" b="1" dirty="0">
                <a:solidFill>
                  <a:schemeClr val="tx1"/>
                </a:solidFill>
              </a:rPr>
              <a:t>Vision Transformer</a:t>
            </a:r>
          </a:p>
        </p:txBody>
      </p:sp>
      <p:sp>
        <p:nvSpPr>
          <p:cNvPr id="10" name="TextBox 9">
            <a:extLst>
              <a:ext uri="{FF2B5EF4-FFF2-40B4-BE49-F238E27FC236}">
                <a16:creationId xmlns:a16="http://schemas.microsoft.com/office/drawing/2014/main" id="{56743F92-E05E-8ABC-FF82-EB8242CE6F33}"/>
              </a:ext>
            </a:extLst>
          </p:cNvPr>
          <p:cNvSpPr txBox="1"/>
          <p:nvPr/>
        </p:nvSpPr>
        <p:spPr>
          <a:xfrm>
            <a:off x="3352800" y="2364462"/>
            <a:ext cx="1654277" cy="369332"/>
          </a:xfrm>
          <a:prstGeom prst="rect">
            <a:avLst/>
          </a:prstGeom>
          <a:noFill/>
        </p:spPr>
        <p:txBody>
          <a:bodyPr wrap="square" rtlCol="0">
            <a:spAutoFit/>
          </a:bodyPr>
          <a:lstStyle/>
          <a:p>
            <a:r>
              <a:rPr lang="en-US" b="1" dirty="0">
                <a:solidFill>
                  <a:schemeClr val="tx1"/>
                </a:solidFill>
              </a:rPr>
              <a:t>Transformer</a:t>
            </a:r>
          </a:p>
        </p:txBody>
      </p:sp>
      <p:sp>
        <p:nvSpPr>
          <p:cNvPr id="11" name="TextBox 10">
            <a:extLst>
              <a:ext uri="{FF2B5EF4-FFF2-40B4-BE49-F238E27FC236}">
                <a16:creationId xmlns:a16="http://schemas.microsoft.com/office/drawing/2014/main" id="{3B8FA47F-6A5B-ADB4-8B1D-2CBE2152787B}"/>
              </a:ext>
            </a:extLst>
          </p:cNvPr>
          <p:cNvSpPr txBox="1"/>
          <p:nvPr/>
        </p:nvSpPr>
        <p:spPr>
          <a:xfrm>
            <a:off x="4419600" y="6590252"/>
            <a:ext cx="8323006" cy="276999"/>
          </a:xfrm>
          <a:prstGeom prst="rect">
            <a:avLst/>
          </a:prstGeom>
          <a:noFill/>
        </p:spPr>
        <p:txBody>
          <a:bodyPr wrap="square" rtlCol="0">
            <a:spAutoFit/>
          </a:bodyPr>
          <a:lstStyle/>
          <a:p>
            <a:r>
              <a:rPr lang="en-US" sz="1200" dirty="0">
                <a:hlinkClick r:id="rId3"/>
              </a:rPr>
              <a:t>Learning Transferable Visual Models From Natural Language Supervision, </a:t>
            </a:r>
            <a:r>
              <a:rPr lang="en-US" sz="1200" i="1" dirty="0">
                <a:hlinkClick r:id="rId3"/>
              </a:rPr>
              <a:t>Radford et al. 2021</a:t>
            </a:r>
            <a:endParaRPr lang="en-US" sz="1200" i="1" dirty="0"/>
          </a:p>
        </p:txBody>
      </p:sp>
      <p:sp>
        <p:nvSpPr>
          <p:cNvPr id="14" name="Date Placeholder 13">
            <a:extLst>
              <a:ext uri="{FF2B5EF4-FFF2-40B4-BE49-F238E27FC236}">
                <a16:creationId xmlns:a16="http://schemas.microsoft.com/office/drawing/2014/main" id="{FE36CBC1-920A-EC37-73DD-640C67CD45C3}"/>
              </a:ext>
            </a:extLst>
          </p:cNvPr>
          <p:cNvSpPr>
            <a:spLocks noGrp="1"/>
          </p:cNvSpPr>
          <p:nvPr>
            <p:ph type="dt" sz="half" idx="6"/>
          </p:nvPr>
        </p:nvSpPr>
        <p:spPr/>
        <p:txBody>
          <a:bodyPr/>
          <a:lstStyle/>
          <a:p>
            <a:r>
              <a:rPr lang="en-US"/>
              <a:t>Monday, April 15, 2024</a:t>
            </a:r>
          </a:p>
        </p:txBody>
      </p:sp>
      <p:sp>
        <p:nvSpPr>
          <p:cNvPr id="15" name="Footer Placeholder 14">
            <a:extLst>
              <a:ext uri="{FF2B5EF4-FFF2-40B4-BE49-F238E27FC236}">
                <a16:creationId xmlns:a16="http://schemas.microsoft.com/office/drawing/2014/main" id="{B15BBFE7-C86C-DC70-C289-568C4313ABA4}"/>
              </a:ext>
            </a:extLst>
          </p:cNvPr>
          <p:cNvSpPr>
            <a:spLocks noGrp="1"/>
          </p:cNvSpPr>
          <p:nvPr>
            <p:ph type="ftr" sz="quarter" idx="5"/>
          </p:nvPr>
        </p:nvSpPr>
        <p:spPr/>
        <p:txBody>
          <a:bodyPr/>
          <a:lstStyle/>
          <a:p>
            <a:r>
              <a:rPr lang="en-IN"/>
              <a:t>Diffusion Models - Raunak Sarbajna</a:t>
            </a:r>
          </a:p>
        </p:txBody>
      </p:sp>
      <p:sp>
        <p:nvSpPr>
          <p:cNvPr id="16" name="Slide Number Placeholder 15">
            <a:extLst>
              <a:ext uri="{FF2B5EF4-FFF2-40B4-BE49-F238E27FC236}">
                <a16:creationId xmlns:a16="http://schemas.microsoft.com/office/drawing/2014/main" id="{363436CE-D1B1-A935-52B9-B6742A60BEE3}"/>
              </a:ext>
            </a:extLst>
          </p:cNvPr>
          <p:cNvSpPr>
            <a:spLocks noGrp="1"/>
          </p:cNvSpPr>
          <p:nvPr>
            <p:ph type="sldNum" sz="quarter" idx="7"/>
          </p:nvPr>
        </p:nvSpPr>
        <p:spPr/>
        <p:txBody>
          <a:bodyPr/>
          <a:lstStyle/>
          <a:p>
            <a:fld id="{B6F15528-21DE-4FAA-801E-634DDDAF4B2B}" type="slidenum">
              <a:rPr lang="en-IN" smtClean="0"/>
              <a:t>35</a:t>
            </a:fld>
            <a:endParaRPr lang="en-IN"/>
          </a:p>
        </p:txBody>
      </p:sp>
    </p:spTree>
    <p:extLst>
      <p:ext uri="{BB962C8B-B14F-4D97-AF65-F5344CB8AC3E}">
        <p14:creationId xmlns:p14="http://schemas.microsoft.com/office/powerpoint/2010/main" val="19176275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F456E-76B8-7936-604C-53F3EE1A4757}"/>
              </a:ext>
            </a:extLst>
          </p:cNvPr>
          <p:cNvSpPr>
            <a:spLocks noGrp="1"/>
          </p:cNvSpPr>
          <p:nvPr>
            <p:ph type="title"/>
          </p:nvPr>
        </p:nvSpPr>
        <p:spPr>
          <a:xfrm>
            <a:off x="609600" y="2819400"/>
            <a:ext cx="10060305" cy="677108"/>
          </a:xfrm>
        </p:spPr>
        <p:txBody>
          <a:bodyPr/>
          <a:lstStyle/>
          <a:p>
            <a:r>
              <a:rPr lang="en-IN" dirty="0"/>
              <a:t>Optional Slides Next</a:t>
            </a:r>
          </a:p>
        </p:txBody>
      </p:sp>
      <p:sp>
        <p:nvSpPr>
          <p:cNvPr id="4" name="Footer Placeholder 3">
            <a:extLst>
              <a:ext uri="{FF2B5EF4-FFF2-40B4-BE49-F238E27FC236}">
                <a16:creationId xmlns:a16="http://schemas.microsoft.com/office/drawing/2014/main" id="{BD8C278B-8BC2-4D9A-59F0-4D6EB9E0AC76}"/>
              </a:ext>
            </a:extLst>
          </p:cNvPr>
          <p:cNvSpPr>
            <a:spLocks noGrp="1"/>
          </p:cNvSpPr>
          <p:nvPr>
            <p:ph type="ftr" sz="quarter" idx="5"/>
          </p:nvPr>
        </p:nvSpPr>
        <p:spPr/>
        <p:txBody>
          <a:bodyPr/>
          <a:lstStyle/>
          <a:p>
            <a:r>
              <a:rPr lang="en-IN"/>
              <a:t>Diffusion Models - Raunak Sarbajna</a:t>
            </a:r>
          </a:p>
        </p:txBody>
      </p:sp>
      <p:sp>
        <p:nvSpPr>
          <p:cNvPr id="5" name="Date Placeholder 4">
            <a:extLst>
              <a:ext uri="{FF2B5EF4-FFF2-40B4-BE49-F238E27FC236}">
                <a16:creationId xmlns:a16="http://schemas.microsoft.com/office/drawing/2014/main" id="{C09E2C9F-E36E-3474-0403-A2056C35BBCA}"/>
              </a:ext>
            </a:extLst>
          </p:cNvPr>
          <p:cNvSpPr>
            <a:spLocks noGrp="1"/>
          </p:cNvSpPr>
          <p:nvPr>
            <p:ph type="dt" sz="half" idx="6"/>
          </p:nvPr>
        </p:nvSpPr>
        <p:spPr/>
        <p:txBody>
          <a:bodyPr/>
          <a:lstStyle/>
          <a:p>
            <a:r>
              <a:rPr lang="en-US"/>
              <a:t>Monday, April 15, 2024</a:t>
            </a:r>
          </a:p>
        </p:txBody>
      </p:sp>
      <p:sp>
        <p:nvSpPr>
          <p:cNvPr id="6" name="Slide Number Placeholder 5">
            <a:extLst>
              <a:ext uri="{FF2B5EF4-FFF2-40B4-BE49-F238E27FC236}">
                <a16:creationId xmlns:a16="http://schemas.microsoft.com/office/drawing/2014/main" id="{983AF5CB-EE80-6D83-4F1D-43F1CCE07A78}"/>
              </a:ext>
            </a:extLst>
          </p:cNvPr>
          <p:cNvSpPr>
            <a:spLocks noGrp="1"/>
          </p:cNvSpPr>
          <p:nvPr>
            <p:ph type="sldNum" sz="quarter" idx="7"/>
          </p:nvPr>
        </p:nvSpPr>
        <p:spPr/>
        <p:txBody>
          <a:bodyPr/>
          <a:lstStyle/>
          <a:p>
            <a:fld id="{B6F15528-21DE-4FAA-801E-634DDDAF4B2B}" type="slidenum">
              <a:rPr lang="en-IN" smtClean="0"/>
              <a:t>36</a:t>
            </a:fld>
            <a:endParaRPr lang="en-IN"/>
          </a:p>
        </p:txBody>
      </p:sp>
    </p:spTree>
    <p:extLst>
      <p:ext uri="{BB962C8B-B14F-4D97-AF65-F5344CB8AC3E}">
        <p14:creationId xmlns:p14="http://schemas.microsoft.com/office/powerpoint/2010/main" val="1985647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18236" y="299465"/>
            <a:ext cx="10060305" cy="1008430"/>
          </a:xfrm>
          <a:prstGeom prst="rect">
            <a:avLst/>
          </a:prstGeom>
        </p:spPr>
        <p:txBody>
          <a:bodyPr vert="horz" wrap="square" lIns="0" tIns="328117" rIns="0" bIns="0" rtlCol="0">
            <a:spAutoFit/>
          </a:bodyPr>
          <a:lstStyle/>
          <a:p>
            <a:pPr marL="12700">
              <a:lnSpc>
                <a:spcPct val="100000"/>
              </a:lnSpc>
              <a:spcBef>
                <a:spcPts val="105"/>
              </a:spcBef>
            </a:pPr>
            <a:r>
              <a:rPr spc="-400" dirty="0"/>
              <a:t>How</a:t>
            </a:r>
            <a:r>
              <a:rPr spc="-20" dirty="0"/>
              <a:t> </a:t>
            </a:r>
            <a:r>
              <a:rPr lang="en-IN" spc="-20" dirty="0"/>
              <a:t>do we</a:t>
            </a:r>
            <a:r>
              <a:rPr spc="-190" dirty="0"/>
              <a:t> </a:t>
            </a:r>
            <a:r>
              <a:rPr spc="-254" dirty="0"/>
              <a:t>condition</a:t>
            </a:r>
            <a:r>
              <a:rPr spc="-50" dirty="0"/>
              <a:t> </a:t>
            </a:r>
            <a:r>
              <a:rPr spc="-290" dirty="0"/>
              <a:t>the</a:t>
            </a:r>
            <a:r>
              <a:rPr spc="-25" dirty="0"/>
              <a:t> </a:t>
            </a:r>
            <a:r>
              <a:rPr spc="-275" dirty="0"/>
              <a:t>reverse</a:t>
            </a:r>
            <a:r>
              <a:rPr spc="-45" dirty="0"/>
              <a:t> </a:t>
            </a:r>
            <a:r>
              <a:rPr spc="-450" dirty="0"/>
              <a:t>process?</a:t>
            </a:r>
          </a:p>
        </p:txBody>
      </p:sp>
      <p:sp>
        <p:nvSpPr>
          <p:cNvPr id="3" name="object 3"/>
          <p:cNvSpPr txBox="1">
            <a:spLocks noGrp="1"/>
          </p:cNvSpPr>
          <p:nvPr>
            <p:ph type="body" idx="1"/>
          </p:nvPr>
        </p:nvSpPr>
        <p:spPr>
          <a:prstGeom prst="rect">
            <a:avLst/>
          </a:prstGeom>
        </p:spPr>
        <p:txBody>
          <a:bodyPr vert="horz" wrap="square" lIns="0" tIns="13335" rIns="0" bIns="0" rtlCol="0">
            <a:spAutoFit/>
          </a:bodyPr>
          <a:lstStyle/>
          <a:p>
            <a:pPr marL="240665" indent="-227965">
              <a:lnSpc>
                <a:spcPts val="1600"/>
              </a:lnSpc>
              <a:spcBef>
                <a:spcPts val="105"/>
              </a:spcBef>
              <a:buFont typeface="Arial"/>
              <a:buChar char="•"/>
              <a:tabLst>
                <a:tab pos="240665" algn="l"/>
              </a:tabLst>
            </a:pPr>
            <a:r>
              <a:rPr spc="90" dirty="0"/>
              <a:t>Since</a:t>
            </a:r>
            <a:r>
              <a:rPr spc="55" dirty="0"/>
              <a:t> </a:t>
            </a:r>
            <a:r>
              <a:rPr spc="60" dirty="0"/>
              <a:t>we</a:t>
            </a:r>
            <a:r>
              <a:rPr spc="75" dirty="0"/>
              <a:t> </a:t>
            </a:r>
            <a:r>
              <a:rPr dirty="0"/>
              <a:t>start</a:t>
            </a:r>
            <a:r>
              <a:rPr spc="55" dirty="0"/>
              <a:t> </a:t>
            </a:r>
            <a:r>
              <a:rPr spc="50" dirty="0"/>
              <a:t>from</a:t>
            </a:r>
            <a:r>
              <a:rPr spc="45" dirty="0"/>
              <a:t> </a:t>
            </a:r>
            <a:r>
              <a:rPr spc="75" dirty="0"/>
              <a:t>noise</a:t>
            </a:r>
            <a:r>
              <a:rPr spc="70" dirty="0"/>
              <a:t> </a:t>
            </a:r>
            <a:r>
              <a:rPr dirty="0"/>
              <a:t>in</a:t>
            </a:r>
            <a:r>
              <a:rPr spc="70" dirty="0"/>
              <a:t> </a:t>
            </a:r>
            <a:r>
              <a:rPr dirty="0"/>
              <a:t>the</a:t>
            </a:r>
            <a:r>
              <a:rPr spc="55" dirty="0"/>
              <a:t> reserve</a:t>
            </a:r>
            <a:r>
              <a:rPr spc="40" dirty="0"/>
              <a:t> </a:t>
            </a:r>
            <a:r>
              <a:rPr spc="75" dirty="0"/>
              <a:t>process,</a:t>
            </a:r>
            <a:r>
              <a:rPr spc="10" dirty="0"/>
              <a:t> </a:t>
            </a:r>
            <a:r>
              <a:rPr spc="70" dirty="0"/>
              <a:t>how</a:t>
            </a:r>
            <a:r>
              <a:rPr spc="65" dirty="0"/>
              <a:t> </a:t>
            </a:r>
            <a:r>
              <a:rPr spc="80" dirty="0"/>
              <a:t>can</a:t>
            </a:r>
            <a:r>
              <a:rPr spc="70" dirty="0"/>
              <a:t> </a:t>
            </a:r>
            <a:r>
              <a:rPr dirty="0"/>
              <a:t>the</a:t>
            </a:r>
            <a:r>
              <a:rPr spc="55" dirty="0"/>
              <a:t> </a:t>
            </a:r>
            <a:r>
              <a:rPr spc="100" dirty="0"/>
              <a:t>model</a:t>
            </a:r>
            <a:r>
              <a:rPr spc="50" dirty="0"/>
              <a:t> </a:t>
            </a:r>
            <a:r>
              <a:rPr spc="75" dirty="0"/>
              <a:t>know</a:t>
            </a:r>
            <a:r>
              <a:rPr spc="50" dirty="0"/>
              <a:t> </a:t>
            </a:r>
            <a:r>
              <a:rPr dirty="0"/>
              <a:t>what</a:t>
            </a:r>
            <a:r>
              <a:rPr spc="65" dirty="0"/>
              <a:t> </a:t>
            </a:r>
            <a:r>
              <a:rPr spc="60" dirty="0"/>
              <a:t>we</a:t>
            </a:r>
            <a:r>
              <a:rPr spc="80" dirty="0"/>
              <a:t> </a:t>
            </a:r>
            <a:r>
              <a:rPr dirty="0"/>
              <a:t>want</a:t>
            </a:r>
            <a:r>
              <a:rPr spc="65" dirty="0"/>
              <a:t> as</a:t>
            </a:r>
            <a:r>
              <a:rPr spc="80" dirty="0"/>
              <a:t> </a:t>
            </a:r>
            <a:r>
              <a:rPr spc="50" dirty="0"/>
              <a:t>output?</a:t>
            </a:r>
            <a:r>
              <a:rPr spc="30" dirty="0"/>
              <a:t> </a:t>
            </a:r>
            <a:r>
              <a:rPr spc="90" dirty="0"/>
              <a:t>How</a:t>
            </a:r>
            <a:r>
              <a:rPr spc="65" dirty="0"/>
              <a:t> </a:t>
            </a:r>
            <a:r>
              <a:rPr spc="80" dirty="0"/>
              <a:t>can</a:t>
            </a:r>
            <a:r>
              <a:rPr spc="70" dirty="0"/>
              <a:t> </a:t>
            </a:r>
            <a:r>
              <a:rPr spc="-25" dirty="0"/>
              <a:t>the</a:t>
            </a:r>
          </a:p>
          <a:p>
            <a:pPr marL="241300">
              <a:lnSpc>
                <a:spcPts val="1600"/>
              </a:lnSpc>
            </a:pPr>
            <a:r>
              <a:rPr spc="100" dirty="0"/>
              <a:t>model</a:t>
            </a:r>
            <a:r>
              <a:rPr spc="35" dirty="0"/>
              <a:t> </a:t>
            </a:r>
            <a:r>
              <a:rPr spc="70" dirty="0"/>
              <a:t>understand</a:t>
            </a:r>
            <a:r>
              <a:rPr spc="5" dirty="0"/>
              <a:t> </a:t>
            </a:r>
            <a:r>
              <a:rPr spc="60" dirty="0"/>
              <a:t>our </a:t>
            </a:r>
            <a:r>
              <a:rPr spc="65" dirty="0"/>
              <a:t>prompt?</a:t>
            </a:r>
            <a:r>
              <a:rPr spc="-5" dirty="0"/>
              <a:t> </a:t>
            </a:r>
            <a:r>
              <a:rPr spc="60" dirty="0"/>
              <a:t>This </a:t>
            </a:r>
            <a:r>
              <a:rPr dirty="0"/>
              <a:t>is</a:t>
            </a:r>
            <a:r>
              <a:rPr spc="55" dirty="0"/>
              <a:t> </a:t>
            </a:r>
            <a:r>
              <a:rPr spc="50" dirty="0"/>
              <a:t>why</a:t>
            </a:r>
            <a:r>
              <a:rPr spc="65" dirty="0"/>
              <a:t> we</a:t>
            </a:r>
            <a:r>
              <a:rPr spc="50" dirty="0"/>
              <a:t> </a:t>
            </a:r>
            <a:r>
              <a:rPr spc="100" dirty="0"/>
              <a:t>need</a:t>
            </a:r>
            <a:r>
              <a:rPr spc="55" dirty="0"/>
              <a:t> </a:t>
            </a:r>
            <a:r>
              <a:rPr dirty="0"/>
              <a:t>to</a:t>
            </a:r>
            <a:r>
              <a:rPr spc="35" dirty="0"/>
              <a:t> </a:t>
            </a:r>
            <a:r>
              <a:rPr spc="65" dirty="0"/>
              <a:t>condition</a:t>
            </a:r>
            <a:r>
              <a:rPr spc="20" dirty="0"/>
              <a:t> </a:t>
            </a:r>
            <a:r>
              <a:rPr spc="50" dirty="0"/>
              <a:t>the</a:t>
            </a:r>
            <a:r>
              <a:rPr spc="40" dirty="0"/>
              <a:t> </a:t>
            </a:r>
            <a:r>
              <a:rPr spc="55" dirty="0"/>
              <a:t>reverse</a:t>
            </a:r>
            <a:r>
              <a:rPr spc="45" dirty="0"/>
              <a:t> </a:t>
            </a:r>
            <a:r>
              <a:rPr spc="65" dirty="0"/>
              <a:t>process.</a:t>
            </a:r>
          </a:p>
          <a:p>
            <a:pPr marL="241300" marR="462280" indent="-228600">
              <a:lnSpc>
                <a:spcPts val="1510"/>
              </a:lnSpc>
              <a:spcBef>
                <a:spcPts val="1019"/>
              </a:spcBef>
              <a:buFont typeface="Arial"/>
              <a:buChar char="•"/>
              <a:tabLst>
                <a:tab pos="241300" algn="l"/>
              </a:tabLst>
            </a:pPr>
            <a:r>
              <a:rPr spc="20" dirty="0"/>
              <a:t>If</a:t>
            </a:r>
            <a:r>
              <a:rPr spc="114" dirty="0"/>
              <a:t> </a:t>
            </a:r>
            <a:r>
              <a:rPr spc="60" dirty="0"/>
              <a:t>we</a:t>
            </a:r>
            <a:r>
              <a:rPr spc="70" dirty="0"/>
              <a:t> </a:t>
            </a:r>
            <a:r>
              <a:rPr spc="20" dirty="0"/>
              <a:t>want</a:t>
            </a:r>
            <a:r>
              <a:rPr spc="65" dirty="0"/>
              <a:t> </a:t>
            </a:r>
            <a:r>
              <a:rPr spc="20" dirty="0"/>
              <a:t>to</a:t>
            </a:r>
            <a:r>
              <a:rPr spc="65" dirty="0"/>
              <a:t> </a:t>
            </a:r>
            <a:r>
              <a:rPr spc="70" dirty="0"/>
              <a:t>condition</a:t>
            </a:r>
            <a:r>
              <a:rPr spc="30" dirty="0"/>
              <a:t> </a:t>
            </a:r>
            <a:r>
              <a:rPr spc="60" dirty="0"/>
              <a:t>our</a:t>
            </a:r>
            <a:r>
              <a:rPr spc="50" dirty="0"/>
              <a:t> </a:t>
            </a:r>
            <a:r>
              <a:rPr spc="20" dirty="0"/>
              <a:t>network,</a:t>
            </a:r>
            <a:r>
              <a:rPr spc="15" dirty="0"/>
              <a:t> </a:t>
            </a:r>
            <a:r>
              <a:rPr spc="65" dirty="0"/>
              <a:t>we</a:t>
            </a:r>
            <a:r>
              <a:rPr spc="60" dirty="0"/>
              <a:t> </a:t>
            </a:r>
            <a:r>
              <a:rPr spc="90" dirty="0"/>
              <a:t>could</a:t>
            </a:r>
            <a:r>
              <a:rPr spc="50" dirty="0"/>
              <a:t> </a:t>
            </a:r>
            <a:r>
              <a:rPr spc="20" dirty="0"/>
              <a:t>train</a:t>
            </a:r>
            <a:r>
              <a:rPr spc="50" dirty="0"/>
              <a:t> </a:t>
            </a:r>
            <a:r>
              <a:rPr spc="70" dirty="0"/>
              <a:t>a</a:t>
            </a:r>
            <a:r>
              <a:rPr spc="75" dirty="0"/>
              <a:t> </a:t>
            </a:r>
            <a:r>
              <a:rPr spc="100" dirty="0"/>
              <a:t>model</a:t>
            </a:r>
            <a:r>
              <a:rPr spc="45" dirty="0"/>
              <a:t> </a:t>
            </a:r>
            <a:r>
              <a:rPr spc="20" dirty="0"/>
              <a:t>to</a:t>
            </a:r>
            <a:r>
              <a:rPr spc="45" dirty="0"/>
              <a:t> </a:t>
            </a:r>
            <a:r>
              <a:rPr spc="20" dirty="0"/>
              <a:t>learn</a:t>
            </a:r>
            <a:r>
              <a:rPr spc="80" dirty="0"/>
              <a:t> </a:t>
            </a:r>
            <a:r>
              <a:rPr spc="70" dirty="0"/>
              <a:t>a</a:t>
            </a:r>
            <a:r>
              <a:rPr spc="65" dirty="0"/>
              <a:t> </a:t>
            </a:r>
            <a:r>
              <a:rPr spc="20" dirty="0"/>
              <a:t>joint</a:t>
            </a:r>
            <a:r>
              <a:rPr spc="60" dirty="0"/>
              <a:t> </a:t>
            </a:r>
            <a:r>
              <a:rPr spc="50" dirty="0"/>
              <a:t>distribution</a:t>
            </a:r>
            <a:r>
              <a:rPr spc="30" dirty="0"/>
              <a:t> </a:t>
            </a:r>
            <a:r>
              <a:rPr spc="20" dirty="0"/>
              <a:t>of</a:t>
            </a:r>
            <a:r>
              <a:rPr spc="95" dirty="0"/>
              <a:t> </a:t>
            </a:r>
            <a:r>
              <a:rPr spc="50" dirty="0"/>
              <a:t>the </a:t>
            </a:r>
            <a:r>
              <a:rPr spc="55" dirty="0"/>
              <a:t>data</a:t>
            </a:r>
            <a:r>
              <a:rPr spc="65" dirty="0"/>
              <a:t> </a:t>
            </a:r>
            <a:r>
              <a:rPr spc="90" dirty="0"/>
              <a:t>and</a:t>
            </a:r>
            <a:r>
              <a:rPr spc="55" dirty="0"/>
              <a:t> </a:t>
            </a:r>
            <a:r>
              <a:rPr spc="25" dirty="0"/>
              <a:t>the </a:t>
            </a:r>
            <a:r>
              <a:rPr spc="75" dirty="0"/>
              <a:t>conditioning</a:t>
            </a:r>
            <a:r>
              <a:rPr spc="35" dirty="0"/>
              <a:t> </a:t>
            </a:r>
            <a:r>
              <a:rPr spc="75" dirty="0"/>
              <a:t>signal</a:t>
            </a:r>
            <a:r>
              <a:rPr spc="100" dirty="0"/>
              <a:t> </a:t>
            </a:r>
            <a:r>
              <a:rPr dirty="0">
                <a:latin typeface="Cambria Math"/>
                <a:cs typeface="Cambria Math"/>
              </a:rPr>
              <a:t>𝑝(𝑥,</a:t>
            </a:r>
            <a:r>
              <a:rPr spc="-50" dirty="0">
                <a:latin typeface="Cambria Math"/>
                <a:cs typeface="Cambria Math"/>
              </a:rPr>
              <a:t> </a:t>
            </a:r>
            <a:r>
              <a:rPr dirty="0">
                <a:latin typeface="Cambria Math"/>
                <a:cs typeface="Cambria Math"/>
              </a:rPr>
              <a:t>𝑐)</a:t>
            </a:r>
            <a:r>
              <a:rPr dirty="0"/>
              <a:t>,</a:t>
            </a:r>
            <a:r>
              <a:rPr spc="40" dirty="0"/>
              <a:t> </a:t>
            </a:r>
            <a:r>
              <a:rPr spc="90" dirty="0"/>
              <a:t>and</a:t>
            </a:r>
            <a:r>
              <a:rPr spc="75" dirty="0"/>
              <a:t> </a:t>
            </a:r>
            <a:r>
              <a:rPr dirty="0"/>
              <a:t>then</a:t>
            </a:r>
            <a:r>
              <a:rPr spc="70" dirty="0"/>
              <a:t> </a:t>
            </a:r>
            <a:r>
              <a:rPr spc="85" dirty="0"/>
              <a:t>sample</a:t>
            </a:r>
            <a:r>
              <a:rPr spc="95" dirty="0"/>
              <a:t> </a:t>
            </a:r>
            <a:r>
              <a:rPr spc="50" dirty="0"/>
              <a:t>from</a:t>
            </a:r>
            <a:r>
              <a:rPr spc="70" dirty="0"/>
              <a:t> </a:t>
            </a:r>
            <a:r>
              <a:rPr dirty="0"/>
              <a:t>this</a:t>
            </a:r>
            <a:r>
              <a:rPr spc="70" dirty="0"/>
              <a:t> </a:t>
            </a:r>
            <a:r>
              <a:rPr dirty="0"/>
              <a:t>joint</a:t>
            </a:r>
            <a:r>
              <a:rPr spc="80" dirty="0"/>
              <a:t> </a:t>
            </a:r>
            <a:r>
              <a:rPr spc="50" dirty="0"/>
              <a:t>distribution.</a:t>
            </a:r>
            <a:r>
              <a:rPr spc="-45" dirty="0"/>
              <a:t> </a:t>
            </a:r>
            <a:r>
              <a:rPr spc="50" dirty="0"/>
              <a:t>This,</a:t>
            </a:r>
            <a:r>
              <a:rPr spc="40" dirty="0"/>
              <a:t> </a:t>
            </a:r>
            <a:r>
              <a:rPr spc="50" dirty="0"/>
              <a:t>however,</a:t>
            </a:r>
            <a:r>
              <a:rPr spc="20" dirty="0"/>
              <a:t> </a:t>
            </a:r>
            <a:r>
              <a:rPr spc="60" dirty="0"/>
              <a:t>requires</a:t>
            </a:r>
            <a:r>
              <a:rPr spc="75" dirty="0"/>
              <a:t> </a:t>
            </a:r>
            <a:r>
              <a:rPr spc="50" dirty="0"/>
              <a:t>the</a:t>
            </a:r>
            <a:r>
              <a:rPr spc="65" dirty="0"/>
              <a:t> </a:t>
            </a:r>
            <a:r>
              <a:rPr spc="50" dirty="0"/>
              <a:t>training</a:t>
            </a:r>
            <a:r>
              <a:rPr spc="75" dirty="0"/>
              <a:t> </a:t>
            </a:r>
            <a:r>
              <a:rPr dirty="0"/>
              <a:t>of</a:t>
            </a:r>
            <a:r>
              <a:rPr spc="114" dirty="0"/>
              <a:t> </a:t>
            </a:r>
            <a:r>
              <a:rPr spc="20" dirty="0"/>
              <a:t>a </a:t>
            </a:r>
            <a:r>
              <a:rPr spc="100" dirty="0"/>
              <a:t>model</a:t>
            </a:r>
            <a:r>
              <a:rPr spc="45" dirty="0"/>
              <a:t> </a:t>
            </a:r>
            <a:r>
              <a:rPr dirty="0"/>
              <a:t>for</a:t>
            </a:r>
            <a:r>
              <a:rPr spc="55" dirty="0"/>
              <a:t> </a:t>
            </a:r>
            <a:r>
              <a:rPr spc="80" dirty="0"/>
              <a:t>each</a:t>
            </a:r>
            <a:r>
              <a:rPr spc="65" dirty="0"/>
              <a:t> </a:t>
            </a:r>
            <a:r>
              <a:rPr spc="60" dirty="0"/>
              <a:t>separate</a:t>
            </a:r>
            <a:r>
              <a:rPr spc="50" dirty="0"/>
              <a:t> </a:t>
            </a:r>
            <a:r>
              <a:rPr spc="75" dirty="0"/>
              <a:t>conditioning</a:t>
            </a:r>
            <a:r>
              <a:rPr spc="25" dirty="0"/>
              <a:t> </a:t>
            </a:r>
            <a:r>
              <a:rPr spc="55" dirty="0"/>
              <a:t>signal.</a:t>
            </a:r>
          </a:p>
          <a:p>
            <a:pPr marL="240665" indent="-227965">
              <a:lnSpc>
                <a:spcPct val="100000"/>
              </a:lnSpc>
              <a:spcBef>
                <a:spcPts val="819"/>
              </a:spcBef>
              <a:buFont typeface="Arial"/>
              <a:buChar char="•"/>
              <a:tabLst>
                <a:tab pos="240665" algn="l"/>
              </a:tabLst>
            </a:pPr>
            <a:r>
              <a:rPr spc="75" dirty="0"/>
              <a:t>Another</a:t>
            </a:r>
            <a:r>
              <a:rPr spc="20" dirty="0"/>
              <a:t> </a:t>
            </a:r>
            <a:r>
              <a:rPr spc="75" dirty="0"/>
              <a:t>approach,</a:t>
            </a:r>
            <a:r>
              <a:rPr spc="25" dirty="0"/>
              <a:t> </a:t>
            </a:r>
            <a:r>
              <a:rPr spc="75" dirty="0"/>
              <a:t>called</a:t>
            </a:r>
            <a:r>
              <a:rPr spc="60" dirty="0"/>
              <a:t> </a:t>
            </a:r>
            <a:r>
              <a:rPr b="1" spc="80" dirty="0">
                <a:latin typeface="Calibri"/>
                <a:cs typeface="Calibri"/>
              </a:rPr>
              <a:t>classifier</a:t>
            </a:r>
            <a:r>
              <a:rPr b="1" spc="25" dirty="0">
                <a:latin typeface="Calibri"/>
                <a:cs typeface="Calibri"/>
              </a:rPr>
              <a:t> </a:t>
            </a:r>
            <a:r>
              <a:rPr b="1" spc="114" dirty="0">
                <a:latin typeface="Calibri"/>
                <a:cs typeface="Calibri"/>
              </a:rPr>
              <a:t>guidance</a:t>
            </a:r>
            <a:r>
              <a:rPr spc="114" dirty="0"/>
              <a:t>,</a:t>
            </a:r>
            <a:r>
              <a:rPr spc="-5" dirty="0"/>
              <a:t> </a:t>
            </a:r>
            <a:r>
              <a:rPr spc="60" dirty="0"/>
              <a:t>involves</a:t>
            </a:r>
            <a:r>
              <a:rPr spc="70" dirty="0"/>
              <a:t> </a:t>
            </a:r>
            <a:r>
              <a:rPr dirty="0"/>
              <a:t>the</a:t>
            </a:r>
            <a:r>
              <a:rPr spc="55" dirty="0"/>
              <a:t> </a:t>
            </a:r>
            <a:r>
              <a:rPr spc="50" dirty="0"/>
              <a:t>training</a:t>
            </a:r>
            <a:r>
              <a:rPr spc="55" dirty="0"/>
              <a:t> </a:t>
            </a:r>
            <a:r>
              <a:rPr dirty="0"/>
              <a:t>of</a:t>
            </a:r>
            <a:r>
              <a:rPr spc="95" dirty="0"/>
              <a:t> </a:t>
            </a:r>
            <a:r>
              <a:rPr spc="70" dirty="0"/>
              <a:t>a </a:t>
            </a:r>
            <a:r>
              <a:rPr spc="60" dirty="0"/>
              <a:t>separate</a:t>
            </a:r>
            <a:r>
              <a:rPr spc="50" dirty="0"/>
              <a:t> </a:t>
            </a:r>
            <a:r>
              <a:rPr spc="100" dirty="0"/>
              <a:t>model</a:t>
            </a:r>
            <a:r>
              <a:rPr spc="45" dirty="0"/>
              <a:t> </a:t>
            </a:r>
            <a:r>
              <a:rPr dirty="0"/>
              <a:t>to</a:t>
            </a:r>
            <a:r>
              <a:rPr spc="45" dirty="0"/>
              <a:t> </a:t>
            </a:r>
            <a:r>
              <a:rPr spc="65" dirty="0"/>
              <a:t>condition</a:t>
            </a:r>
            <a:r>
              <a:rPr spc="40" dirty="0"/>
              <a:t> </a:t>
            </a:r>
            <a:r>
              <a:rPr spc="50" dirty="0"/>
              <a:t>the </a:t>
            </a:r>
            <a:r>
              <a:rPr spc="40" dirty="0"/>
              <a:t>output.</a:t>
            </a:r>
          </a:p>
          <a:p>
            <a:pPr marL="241300" marR="5080" indent="-228600">
              <a:lnSpc>
                <a:spcPct val="90000"/>
              </a:lnSpc>
              <a:spcBef>
                <a:spcPts val="1000"/>
              </a:spcBef>
              <a:buFont typeface="Arial"/>
              <a:buChar char="•"/>
              <a:tabLst>
                <a:tab pos="241300" algn="l"/>
              </a:tabLst>
            </a:pPr>
            <a:r>
              <a:rPr spc="85" dirty="0"/>
              <a:t>The</a:t>
            </a:r>
            <a:r>
              <a:rPr spc="55" dirty="0"/>
              <a:t> </a:t>
            </a:r>
            <a:r>
              <a:rPr dirty="0"/>
              <a:t>latest</a:t>
            </a:r>
            <a:r>
              <a:rPr spc="55" dirty="0"/>
              <a:t> </a:t>
            </a:r>
            <a:r>
              <a:rPr spc="90" dirty="0"/>
              <a:t>and</a:t>
            </a:r>
            <a:r>
              <a:rPr spc="80" dirty="0"/>
              <a:t> </a:t>
            </a:r>
            <a:r>
              <a:rPr spc="65" dirty="0"/>
              <a:t>most</a:t>
            </a:r>
            <a:r>
              <a:rPr spc="55" dirty="0"/>
              <a:t> </a:t>
            </a:r>
            <a:r>
              <a:rPr spc="70" dirty="0"/>
              <a:t>successful</a:t>
            </a:r>
            <a:r>
              <a:rPr spc="40" dirty="0"/>
              <a:t> </a:t>
            </a:r>
            <a:r>
              <a:rPr spc="85" dirty="0"/>
              <a:t>approach</a:t>
            </a:r>
            <a:r>
              <a:rPr spc="70" dirty="0"/>
              <a:t> </a:t>
            </a:r>
            <a:r>
              <a:rPr dirty="0"/>
              <a:t>is</a:t>
            </a:r>
            <a:r>
              <a:rPr spc="65" dirty="0"/>
              <a:t> </a:t>
            </a:r>
            <a:r>
              <a:rPr spc="75" dirty="0"/>
              <a:t>called</a:t>
            </a:r>
            <a:r>
              <a:rPr spc="80" dirty="0"/>
              <a:t> </a:t>
            </a:r>
            <a:r>
              <a:rPr b="1" spc="75" dirty="0">
                <a:latin typeface="Calibri"/>
                <a:cs typeface="Calibri"/>
              </a:rPr>
              <a:t>classifier-</a:t>
            </a:r>
            <a:r>
              <a:rPr b="1" spc="85" dirty="0">
                <a:latin typeface="Calibri"/>
                <a:cs typeface="Calibri"/>
              </a:rPr>
              <a:t>free</a:t>
            </a:r>
            <a:r>
              <a:rPr b="1" spc="35" dirty="0">
                <a:latin typeface="Calibri"/>
                <a:cs typeface="Calibri"/>
              </a:rPr>
              <a:t> </a:t>
            </a:r>
            <a:r>
              <a:rPr b="1" spc="114" dirty="0">
                <a:latin typeface="Calibri"/>
                <a:cs typeface="Calibri"/>
              </a:rPr>
              <a:t>guidance</a:t>
            </a:r>
            <a:r>
              <a:rPr spc="114" dirty="0"/>
              <a:t>,</a:t>
            </a:r>
            <a:r>
              <a:rPr dirty="0"/>
              <a:t> in</a:t>
            </a:r>
            <a:r>
              <a:rPr spc="65" dirty="0"/>
              <a:t> </a:t>
            </a:r>
            <a:r>
              <a:rPr spc="55" dirty="0"/>
              <a:t>which,</a:t>
            </a:r>
            <a:r>
              <a:rPr spc="30" dirty="0"/>
              <a:t> </a:t>
            </a:r>
            <a:r>
              <a:rPr spc="60" dirty="0"/>
              <a:t>instead</a:t>
            </a:r>
            <a:r>
              <a:rPr spc="65" dirty="0"/>
              <a:t> </a:t>
            </a:r>
            <a:r>
              <a:rPr dirty="0"/>
              <a:t>of</a:t>
            </a:r>
            <a:r>
              <a:rPr spc="100" dirty="0"/>
              <a:t> </a:t>
            </a:r>
            <a:r>
              <a:rPr spc="50" dirty="0"/>
              <a:t>training</a:t>
            </a:r>
            <a:r>
              <a:rPr spc="60" dirty="0"/>
              <a:t> </a:t>
            </a:r>
            <a:r>
              <a:rPr spc="-25" dirty="0"/>
              <a:t>two</a:t>
            </a:r>
            <a:r>
              <a:rPr spc="500" dirty="0"/>
              <a:t> </a:t>
            </a:r>
            <a:r>
              <a:rPr spc="45" dirty="0"/>
              <a:t>networks,</a:t>
            </a:r>
            <a:r>
              <a:rPr spc="15" dirty="0"/>
              <a:t> </a:t>
            </a:r>
            <a:r>
              <a:rPr spc="90" dirty="0"/>
              <a:t>one</a:t>
            </a:r>
            <a:r>
              <a:rPr spc="65" dirty="0"/>
              <a:t> conditional</a:t>
            </a:r>
            <a:r>
              <a:rPr spc="45" dirty="0"/>
              <a:t> </a:t>
            </a:r>
            <a:r>
              <a:rPr spc="10" dirty="0"/>
              <a:t>network</a:t>
            </a:r>
            <a:r>
              <a:rPr spc="50" dirty="0"/>
              <a:t> </a:t>
            </a:r>
            <a:r>
              <a:rPr spc="95" dirty="0"/>
              <a:t>and</a:t>
            </a:r>
            <a:r>
              <a:rPr spc="80" dirty="0"/>
              <a:t> </a:t>
            </a:r>
            <a:r>
              <a:rPr spc="65" dirty="0"/>
              <a:t>an</a:t>
            </a:r>
            <a:r>
              <a:rPr spc="80" dirty="0"/>
              <a:t> </a:t>
            </a:r>
            <a:r>
              <a:rPr spc="70" dirty="0"/>
              <a:t>unconditional</a:t>
            </a:r>
            <a:r>
              <a:rPr spc="30" dirty="0"/>
              <a:t> </a:t>
            </a:r>
            <a:r>
              <a:rPr spc="10" dirty="0"/>
              <a:t>network,</a:t>
            </a:r>
            <a:r>
              <a:rPr spc="15" dirty="0"/>
              <a:t> </a:t>
            </a:r>
            <a:r>
              <a:rPr spc="60" dirty="0"/>
              <a:t>we</a:t>
            </a:r>
            <a:r>
              <a:rPr spc="85" dirty="0"/>
              <a:t> </a:t>
            </a:r>
            <a:r>
              <a:rPr spc="10" dirty="0"/>
              <a:t>train</a:t>
            </a:r>
            <a:r>
              <a:rPr spc="65" dirty="0"/>
              <a:t> </a:t>
            </a:r>
            <a:r>
              <a:rPr spc="70" dirty="0"/>
              <a:t>a</a:t>
            </a:r>
            <a:r>
              <a:rPr spc="80" dirty="0"/>
              <a:t> single</a:t>
            </a:r>
            <a:r>
              <a:rPr spc="85" dirty="0"/>
              <a:t> </a:t>
            </a:r>
            <a:r>
              <a:rPr spc="50" dirty="0"/>
              <a:t>network </a:t>
            </a:r>
            <a:r>
              <a:rPr spc="95" dirty="0"/>
              <a:t>and</a:t>
            </a:r>
            <a:r>
              <a:rPr spc="70" dirty="0"/>
              <a:t> </a:t>
            </a:r>
            <a:r>
              <a:rPr spc="90" dirty="0"/>
              <a:t>during</a:t>
            </a:r>
            <a:r>
              <a:rPr spc="65" dirty="0"/>
              <a:t> </a:t>
            </a:r>
            <a:r>
              <a:rPr spc="50" dirty="0"/>
              <a:t>training,</a:t>
            </a:r>
            <a:r>
              <a:rPr spc="15" dirty="0"/>
              <a:t> </a:t>
            </a:r>
            <a:r>
              <a:rPr spc="-20" dirty="0"/>
              <a:t>with </a:t>
            </a:r>
            <a:r>
              <a:rPr spc="100" dirty="0"/>
              <a:t>some</a:t>
            </a:r>
            <a:r>
              <a:rPr spc="70" dirty="0"/>
              <a:t> </a:t>
            </a:r>
            <a:r>
              <a:rPr spc="50" dirty="0"/>
              <a:t>probability,</a:t>
            </a:r>
            <a:r>
              <a:rPr spc="5" dirty="0"/>
              <a:t> </a:t>
            </a:r>
            <a:r>
              <a:rPr spc="65" dirty="0"/>
              <a:t>we</a:t>
            </a:r>
            <a:r>
              <a:rPr spc="70" dirty="0"/>
              <a:t> </a:t>
            </a:r>
            <a:r>
              <a:rPr dirty="0"/>
              <a:t>set</a:t>
            </a:r>
            <a:r>
              <a:rPr spc="65" dirty="0"/>
              <a:t> </a:t>
            </a:r>
            <a:r>
              <a:rPr spc="50" dirty="0"/>
              <a:t>the</a:t>
            </a:r>
            <a:r>
              <a:rPr spc="60" dirty="0"/>
              <a:t> conditional</a:t>
            </a:r>
            <a:r>
              <a:rPr spc="45" dirty="0"/>
              <a:t> </a:t>
            </a:r>
            <a:r>
              <a:rPr spc="75" dirty="0"/>
              <a:t>signal</a:t>
            </a:r>
            <a:r>
              <a:rPr spc="80" dirty="0"/>
              <a:t> </a:t>
            </a:r>
            <a:r>
              <a:rPr dirty="0"/>
              <a:t>to</a:t>
            </a:r>
            <a:r>
              <a:rPr spc="75" dirty="0"/>
              <a:t> </a:t>
            </a:r>
            <a:r>
              <a:rPr spc="50" dirty="0"/>
              <a:t>zero,</a:t>
            </a:r>
            <a:r>
              <a:rPr spc="-15" dirty="0"/>
              <a:t> </a:t>
            </a:r>
            <a:r>
              <a:rPr dirty="0"/>
              <a:t>this</a:t>
            </a:r>
            <a:r>
              <a:rPr spc="75" dirty="0"/>
              <a:t> </a:t>
            </a:r>
            <a:r>
              <a:rPr dirty="0"/>
              <a:t>way</a:t>
            </a:r>
            <a:r>
              <a:rPr spc="90" dirty="0"/>
              <a:t> </a:t>
            </a:r>
            <a:r>
              <a:rPr spc="50" dirty="0"/>
              <a:t>the</a:t>
            </a:r>
            <a:r>
              <a:rPr spc="60" dirty="0"/>
              <a:t> </a:t>
            </a:r>
            <a:r>
              <a:rPr spc="50" dirty="0"/>
              <a:t>network</a:t>
            </a:r>
            <a:r>
              <a:rPr spc="65" dirty="0"/>
              <a:t> </a:t>
            </a:r>
            <a:r>
              <a:rPr spc="105" dirty="0"/>
              <a:t>becomes</a:t>
            </a:r>
            <a:r>
              <a:rPr spc="35" dirty="0"/>
              <a:t> </a:t>
            </a:r>
            <a:r>
              <a:rPr spc="70" dirty="0"/>
              <a:t>a</a:t>
            </a:r>
            <a:r>
              <a:rPr spc="80" dirty="0"/>
              <a:t> </a:t>
            </a:r>
            <a:r>
              <a:rPr spc="65" dirty="0"/>
              <a:t>mix</a:t>
            </a:r>
            <a:r>
              <a:rPr spc="85" dirty="0"/>
              <a:t> </a:t>
            </a:r>
            <a:r>
              <a:rPr dirty="0"/>
              <a:t>of</a:t>
            </a:r>
            <a:r>
              <a:rPr spc="105" dirty="0"/>
              <a:t> </a:t>
            </a:r>
            <a:r>
              <a:rPr spc="75" dirty="0"/>
              <a:t>conditioned</a:t>
            </a:r>
            <a:r>
              <a:rPr spc="25" dirty="0"/>
              <a:t> </a:t>
            </a:r>
            <a:r>
              <a:rPr spc="65" dirty="0"/>
              <a:t>and </a:t>
            </a:r>
            <a:r>
              <a:rPr spc="75" dirty="0"/>
              <a:t>unconditioned</a:t>
            </a:r>
            <a:r>
              <a:rPr spc="20" dirty="0"/>
              <a:t> network,</a:t>
            </a:r>
            <a:r>
              <a:rPr spc="10" dirty="0"/>
              <a:t> </a:t>
            </a:r>
            <a:r>
              <a:rPr spc="90" dirty="0"/>
              <a:t>and</a:t>
            </a:r>
            <a:r>
              <a:rPr spc="60" dirty="0"/>
              <a:t> </a:t>
            </a:r>
            <a:r>
              <a:rPr spc="65" dirty="0"/>
              <a:t>we </a:t>
            </a:r>
            <a:r>
              <a:rPr spc="80" dirty="0"/>
              <a:t>can</a:t>
            </a:r>
            <a:r>
              <a:rPr spc="70" dirty="0"/>
              <a:t> </a:t>
            </a:r>
            <a:r>
              <a:rPr spc="20" dirty="0"/>
              <a:t>take</a:t>
            </a:r>
            <a:r>
              <a:rPr spc="60" dirty="0"/>
              <a:t> </a:t>
            </a:r>
            <a:r>
              <a:rPr spc="50" dirty="0"/>
              <a:t>the</a:t>
            </a:r>
            <a:r>
              <a:rPr spc="55" dirty="0"/>
              <a:t> </a:t>
            </a:r>
            <a:r>
              <a:rPr spc="75" dirty="0"/>
              <a:t>conditioned</a:t>
            </a:r>
            <a:r>
              <a:rPr spc="20" dirty="0"/>
              <a:t> </a:t>
            </a:r>
            <a:r>
              <a:rPr spc="90" dirty="0"/>
              <a:t>and</a:t>
            </a:r>
            <a:r>
              <a:rPr spc="60" dirty="0"/>
              <a:t> </a:t>
            </a:r>
            <a:r>
              <a:rPr spc="75" dirty="0"/>
              <a:t>unconditioned</a:t>
            </a:r>
            <a:r>
              <a:rPr spc="65" dirty="0"/>
              <a:t> </a:t>
            </a:r>
            <a:r>
              <a:rPr spc="50" dirty="0"/>
              <a:t>output</a:t>
            </a:r>
            <a:r>
              <a:rPr spc="25" dirty="0"/>
              <a:t> </a:t>
            </a:r>
            <a:r>
              <a:rPr spc="90" dirty="0"/>
              <a:t>and</a:t>
            </a:r>
            <a:r>
              <a:rPr spc="60" dirty="0"/>
              <a:t> </a:t>
            </a:r>
            <a:r>
              <a:rPr spc="95" dirty="0"/>
              <a:t>combine</a:t>
            </a:r>
            <a:r>
              <a:rPr spc="45" dirty="0"/>
              <a:t> </a:t>
            </a:r>
            <a:r>
              <a:rPr spc="65" dirty="0"/>
              <a:t>them</a:t>
            </a:r>
            <a:r>
              <a:rPr spc="45" dirty="0"/>
              <a:t> </a:t>
            </a:r>
            <a:r>
              <a:rPr spc="20" dirty="0"/>
              <a:t>with</a:t>
            </a:r>
            <a:r>
              <a:rPr spc="65" dirty="0"/>
              <a:t> </a:t>
            </a:r>
            <a:r>
              <a:rPr spc="20" dirty="0"/>
              <a:t>a</a:t>
            </a:r>
            <a:r>
              <a:rPr spc="65" dirty="0"/>
              <a:t> weight</a:t>
            </a:r>
            <a:r>
              <a:rPr spc="70" dirty="0"/>
              <a:t> </a:t>
            </a:r>
            <a:r>
              <a:rPr spc="10" dirty="0"/>
              <a:t>that</a:t>
            </a:r>
            <a:r>
              <a:rPr spc="60" dirty="0"/>
              <a:t> indicates</a:t>
            </a:r>
            <a:r>
              <a:rPr spc="55" dirty="0"/>
              <a:t> </a:t>
            </a:r>
            <a:r>
              <a:rPr spc="70" dirty="0"/>
              <a:t>how </a:t>
            </a:r>
            <a:r>
              <a:rPr spc="95" dirty="0"/>
              <a:t>much</a:t>
            </a:r>
            <a:r>
              <a:rPr spc="60" dirty="0"/>
              <a:t> </a:t>
            </a:r>
            <a:r>
              <a:rPr spc="65" dirty="0"/>
              <a:t>we</a:t>
            </a:r>
            <a:r>
              <a:rPr spc="75" dirty="0"/>
              <a:t> </a:t>
            </a:r>
            <a:r>
              <a:rPr spc="10" dirty="0"/>
              <a:t>want</a:t>
            </a:r>
            <a:r>
              <a:rPr spc="90" dirty="0"/>
              <a:t> </a:t>
            </a:r>
            <a:r>
              <a:rPr spc="50" dirty="0"/>
              <a:t>the</a:t>
            </a:r>
            <a:r>
              <a:rPr spc="65" dirty="0"/>
              <a:t> </a:t>
            </a:r>
            <a:r>
              <a:rPr spc="50" dirty="0"/>
              <a:t>network</a:t>
            </a:r>
            <a:r>
              <a:rPr spc="55" dirty="0"/>
              <a:t> </a:t>
            </a:r>
            <a:r>
              <a:rPr spc="10" dirty="0"/>
              <a:t>to</a:t>
            </a:r>
            <a:r>
              <a:rPr spc="70" dirty="0"/>
              <a:t> </a:t>
            </a:r>
            <a:r>
              <a:rPr spc="80" dirty="0"/>
              <a:t>pay</a:t>
            </a:r>
            <a:r>
              <a:rPr spc="90" dirty="0"/>
              <a:t> </a:t>
            </a:r>
            <a:r>
              <a:rPr spc="10" dirty="0"/>
              <a:t>attention</a:t>
            </a:r>
            <a:r>
              <a:rPr spc="40" dirty="0"/>
              <a:t> </a:t>
            </a:r>
            <a:r>
              <a:rPr spc="10" dirty="0"/>
              <a:t>to</a:t>
            </a:r>
            <a:r>
              <a:rPr spc="75" dirty="0"/>
              <a:t> </a:t>
            </a:r>
            <a:r>
              <a:rPr spc="10" dirty="0"/>
              <a:t>the</a:t>
            </a:r>
            <a:r>
              <a:rPr spc="65" dirty="0"/>
              <a:t> </a:t>
            </a:r>
            <a:r>
              <a:rPr spc="75" dirty="0"/>
              <a:t>conditioning</a:t>
            </a:r>
            <a:r>
              <a:rPr spc="35" dirty="0"/>
              <a:t> </a:t>
            </a:r>
            <a:r>
              <a:rPr spc="55" dirty="0"/>
              <a:t>signal.</a:t>
            </a:r>
          </a:p>
        </p:txBody>
      </p:sp>
      <p:sp>
        <p:nvSpPr>
          <p:cNvPr id="7" name="Date Placeholder 6">
            <a:extLst>
              <a:ext uri="{FF2B5EF4-FFF2-40B4-BE49-F238E27FC236}">
                <a16:creationId xmlns:a16="http://schemas.microsoft.com/office/drawing/2014/main" id="{6EF3A41C-B0A5-B7C0-D14D-F3D9C2988FCD}"/>
              </a:ext>
            </a:extLst>
          </p:cNvPr>
          <p:cNvSpPr>
            <a:spLocks noGrp="1"/>
          </p:cNvSpPr>
          <p:nvPr>
            <p:ph type="dt" sz="half" idx="6"/>
          </p:nvPr>
        </p:nvSpPr>
        <p:spPr/>
        <p:txBody>
          <a:bodyPr/>
          <a:lstStyle/>
          <a:p>
            <a:r>
              <a:rPr lang="en-US"/>
              <a:t>Monday, April 15, 2024</a:t>
            </a:r>
          </a:p>
        </p:txBody>
      </p:sp>
      <p:sp>
        <p:nvSpPr>
          <p:cNvPr id="8" name="Footer Placeholder 7">
            <a:extLst>
              <a:ext uri="{FF2B5EF4-FFF2-40B4-BE49-F238E27FC236}">
                <a16:creationId xmlns:a16="http://schemas.microsoft.com/office/drawing/2014/main" id="{667CE325-1C67-B489-6E8C-AD2C451EDB0B}"/>
              </a:ext>
            </a:extLst>
          </p:cNvPr>
          <p:cNvSpPr>
            <a:spLocks noGrp="1"/>
          </p:cNvSpPr>
          <p:nvPr>
            <p:ph type="ftr" sz="quarter" idx="5"/>
          </p:nvPr>
        </p:nvSpPr>
        <p:spPr/>
        <p:txBody>
          <a:bodyPr/>
          <a:lstStyle/>
          <a:p>
            <a:r>
              <a:rPr lang="en-IN"/>
              <a:t>Diffusion Models - Raunak Sarbajna</a:t>
            </a:r>
          </a:p>
        </p:txBody>
      </p:sp>
      <p:sp>
        <p:nvSpPr>
          <p:cNvPr id="9" name="Slide Number Placeholder 8">
            <a:extLst>
              <a:ext uri="{FF2B5EF4-FFF2-40B4-BE49-F238E27FC236}">
                <a16:creationId xmlns:a16="http://schemas.microsoft.com/office/drawing/2014/main" id="{9BFAFF62-7AF7-A8CC-557F-40E6B65F89FD}"/>
              </a:ext>
            </a:extLst>
          </p:cNvPr>
          <p:cNvSpPr>
            <a:spLocks noGrp="1"/>
          </p:cNvSpPr>
          <p:nvPr>
            <p:ph type="sldNum" sz="quarter" idx="7"/>
          </p:nvPr>
        </p:nvSpPr>
        <p:spPr/>
        <p:txBody>
          <a:bodyPr/>
          <a:lstStyle/>
          <a:p>
            <a:fld id="{B6F15528-21DE-4FAA-801E-634DDDAF4B2B}" type="slidenum">
              <a:rPr lang="en-IN" smtClean="0"/>
              <a:t>37</a:t>
            </a:fld>
            <a:endParaRPr lang="en-IN"/>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328117" rIns="0" bIns="0" rtlCol="0">
            <a:spAutoFit/>
          </a:bodyPr>
          <a:lstStyle/>
          <a:p>
            <a:pPr marL="12700">
              <a:lnSpc>
                <a:spcPct val="100000"/>
              </a:lnSpc>
              <a:spcBef>
                <a:spcPts val="105"/>
              </a:spcBef>
            </a:pPr>
            <a:r>
              <a:rPr spc="-215" dirty="0"/>
              <a:t>Classifier</a:t>
            </a:r>
            <a:r>
              <a:rPr spc="-30" dirty="0"/>
              <a:t> </a:t>
            </a:r>
            <a:r>
              <a:rPr spc="-335" dirty="0"/>
              <a:t>Free</a:t>
            </a:r>
            <a:r>
              <a:rPr spc="-10" dirty="0"/>
              <a:t> </a:t>
            </a:r>
            <a:r>
              <a:rPr spc="-250" dirty="0"/>
              <a:t>Guidance</a:t>
            </a:r>
            <a:r>
              <a:rPr spc="-55" dirty="0"/>
              <a:t> </a:t>
            </a:r>
            <a:r>
              <a:rPr spc="-290" dirty="0"/>
              <a:t>(Training)</a:t>
            </a:r>
          </a:p>
        </p:txBody>
      </p:sp>
      <p:pic>
        <p:nvPicPr>
          <p:cNvPr id="3" name="object 3"/>
          <p:cNvPicPr/>
          <p:nvPr/>
        </p:nvPicPr>
        <p:blipFill>
          <a:blip r:embed="rId2" cstate="print"/>
          <a:stretch>
            <a:fillRect/>
          </a:stretch>
        </p:blipFill>
        <p:spPr>
          <a:xfrm>
            <a:off x="2751921" y="1477700"/>
            <a:ext cx="6465997" cy="4299688"/>
          </a:xfrm>
          <a:prstGeom prst="rect">
            <a:avLst/>
          </a:prstGeom>
        </p:spPr>
      </p:pic>
      <p:sp>
        <p:nvSpPr>
          <p:cNvPr id="4" name="object 4"/>
          <p:cNvSpPr txBox="1"/>
          <p:nvPr/>
        </p:nvSpPr>
        <p:spPr>
          <a:xfrm>
            <a:off x="2562605" y="6051427"/>
            <a:ext cx="6929755" cy="393700"/>
          </a:xfrm>
          <a:prstGeom prst="rect">
            <a:avLst/>
          </a:prstGeom>
        </p:spPr>
        <p:txBody>
          <a:bodyPr vert="horz" wrap="square" lIns="0" tIns="9525" rIns="0" bIns="0" rtlCol="0">
            <a:spAutoFit/>
          </a:bodyPr>
          <a:lstStyle/>
          <a:p>
            <a:pPr marL="12700" marR="5080">
              <a:lnSpc>
                <a:spcPct val="100000"/>
              </a:lnSpc>
              <a:spcBef>
                <a:spcPts val="75"/>
              </a:spcBef>
            </a:pPr>
            <a:r>
              <a:rPr sz="800" spc="45" dirty="0">
                <a:latin typeface="Calibri"/>
                <a:cs typeface="Calibri"/>
              </a:rPr>
              <a:t>Ronneberger,</a:t>
            </a:r>
            <a:r>
              <a:rPr sz="800" spc="175" dirty="0">
                <a:latin typeface="Calibri"/>
                <a:cs typeface="Calibri"/>
              </a:rPr>
              <a:t> </a:t>
            </a:r>
            <a:r>
              <a:rPr sz="800" spc="55" dirty="0">
                <a:latin typeface="Calibri"/>
                <a:cs typeface="Calibri"/>
              </a:rPr>
              <a:t>O.,</a:t>
            </a:r>
            <a:r>
              <a:rPr sz="800" spc="180" dirty="0">
                <a:latin typeface="Calibri"/>
                <a:cs typeface="Calibri"/>
              </a:rPr>
              <a:t> </a:t>
            </a:r>
            <a:r>
              <a:rPr sz="800" dirty="0">
                <a:latin typeface="Calibri"/>
                <a:cs typeface="Calibri"/>
              </a:rPr>
              <a:t>Fischer,</a:t>
            </a:r>
            <a:r>
              <a:rPr sz="800" spc="130" dirty="0">
                <a:latin typeface="Calibri"/>
                <a:cs typeface="Calibri"/>
              </a:rPr>
              <a:t> </a:t>
            </a:r>
            <a:r>
              <a:rPr sz="800" dirty="0">
                <a:latin typeface="Calibri"/>
                <a:cs typeface="Calibri"/>
              </a:rPr>
              <a:t>P.</a:t>
            </a:r>
            <a:r>
              <a:rPr sz="800" spc="180" dirty="0">
                <a:latin typeface="Calibri"/>
                <a:cs typeface="Calibri"/>
              </a:rPr>
              <a:t> </a:t>
            </a:r>
            <a:r>
              <a:rPr sz="800" spc="50" dirty="0">
                <a:latin typeface="Calibri"/>
                <a:cs typeface="Calibri"/>
              </a:rPr>
              <a:t>and</a:t>
            </a:r>
            <a:r>
              <a:rPr sz="800" spc="155" dirty="0">
                <a:latin typeface="Calibri"/>
                <a:cs typeface="Calibri"/>
              </a:rPr>
              <a:t> </a:t>
            </a:r>
            <a:r>
              <a:rPr sz="800" dirty="0">
                <a:latin typeface="Calibri"/>
                <a:cs typeface="Calibri"/>
              </a:rPr>
              <a:t>Brox,</a:t>
            </a:r>
            <a:r>
              <a:rPr sz="800" spc="180" dirty="0">
                <a:latin typeface="Calibri"/>
                <a:cs typeface="Calibri"/>
              </a:rPr>
              <a:t> </a:t>
            </a:r>
            <a:r>
              <a:rPr sz="800" dirty="0">
                <a:latin typeface="Calibri"/>
                <a:cs typeface="Calibri"/>
              </a:rPr>
              <a:t>T.,</a:t>
            </a:r>
            <a:r>
              <a:rPr sz="800" spc="204" dirty="0">
                <a:latin typeface="Calibri"/>
                <a:cs typeface="Calibri"/>
              </a:rPr>
              <a:t> </a:t>
            </a:r>
            <a:r>
              <a:rPr sz="800" spc="50" dirty="0">
                <a:latin typeface="Calibri"/>
                <a:cs typeface="Calibri"/>
              </a:rPr>
              <a:t>2015.</a:t>
            </a:r>
            <a:r>
              <a:rPr sz="800" spc="130" dirty="0">
                <a:latin typeface="Calibri"/>
                <a:cs typeface="Calibri"/>
              </a:rPr>
              <a:t> </a:t>
            </a:r>
            <a:r>
              <a:rPr sz="800" dirty="0">
                <a:latin typeface="Calibri"/>
                <a:cs typeface="Calibri"/>
              </a:rPr>
              <a:t>U-net:</a:t>
            </a:r>
            <a:r>
              <a:rPr sz="800" spc="145" dirty="0">
                <a:latin typeface="Calibri"/>
                <a:cs typeface="Calibri"/>
              </a:rPr>
              <a:t> </a:t>
            </a:r>
            <a:r>
              <a:rPr sz="800" dirty="0">
                <a:latin typeface="Calibri"/>
                <a:cs typeface="Calibri"/>
              </a:rPr>
              <a:t>Convolutional</a:t>
            </a:r>
            <a:r>
              <a:rPr sz="800" spc="100" dirty="0">
                <a:latin typeface="Calibri"/>
                <a:cs typeface="Calibri"/>
              </a:rPr>
              <a:t> </a:t>
            </a:r>
            <a:r>
              <a:rPr sz="800" dirty="0">
                <a:latin typeface="Calibri"/>
                <a:cs typeface="Calibri"/>
              </a:rPr>
              <a:t>networks</a:t>
            </a:r>
            <a:r>
              <a:rPr sz="800" spc="170" dirty="0">
                <a:latin typeface="Calibri"/>
                <a:cs typeface="Calibri"/>
              </a:rPr>
              <a:t> </a:t>
            </a:r>
            <a:r>
              <a:rPr sz="800" dirty="0">
                <a:latin typeface="Calibri"/>
                <a:cs typeface="Calibri"/>
              </a:rPr>
              <a:t>for</a:t>
            </a:r>
            <a:r>
              <a:rPr sz="800" spc="170" dirty="0">
                <a:latin typeface="Calibri"/>
                <a:cs typeface="Calibri"/>
              </a:rPr>
              <a:t> </a:t>
            </a:r>
            <a:r>
              <a:rPr sz="800" spc="45" dirty="0">
                <a:latin typeface="Calibri"/>
                <a:cs typeface="Calibri"/>
              </a:rPr>
              <a:t>biomedical</a:t>
            </a:r>
            <a:r>
              <a:rPr sz="800" spc="120" dirty="0">
                <a:latin typeface="Calibri"/>
                <a:cs typeface="Calibri"/>
              </a:rPr>
              <a:t> </a:t>
            </a:r>
            <a:r>
              <a:rPr sz="800" spc="60" dirty="0">
                <a:latin typeface="Calibri"/>
                <a:cs typeface="Calibri"/>
              </a:rPr>
              <a:t>image</a:t>
            </a:r>
            <a:r>
              <a:rPr sz="800" spc="180" dirty="0">
                <a:latin typeface="Calibri"/>
                <a:cs typeface="Calibri"/>
              </a:rPr>
              <a:t> </a:t>
            </a:r>
            <a:r>
              <a:rPr sz="800" dirty="0">
                <a:latin typeface="Calibri"/>
                <a:cs typeface="Calibri"/>
              </a:rPr>
              <a:t>segmentation.</a:t>
            </a:r>
            <a:r>
              <a:rPr sz="800" spc="130" dirty="0">
                <a:latin typeface="Calibri"/>
                <a:cs typeface="Calibri"/>
              </a:rPr>
              <a:t> </a:t>
            </a:r>
            <a:r>
              <a:rPr sz="800" dirty="0">
                <a:latin typeface="Calibri"/>
                <a:cs typeface="Calibri"/>
              </a:rPr>
              <a:t>In</a:t>
            </a:r>
            <a:r>
              <a:rPr sz="800" spc="215" dirty="0">
                <a:latin typeface="Calibri"/>
                <a:cs typeface="Calibri"/>
              </a:rPr>
              <a:t> </a:t>
            </a:r>
            <a:r>
              <a:rPr sz="800" i="1" dirty="0">
                <a:latin typeface="Calibri"/>
                <a:cs typeface="Calibri"/>
              </a:rPr>
              <a:t>Medical</a:t>
            </a:r>
            <a:r>
              <a:rPr sz="800" i="1" spc="120" dirty="0">
                <a:latin typeface="Calibri"/>
                <a:cs typeface="Calibri"/>
              </a:rPr>
              <a:t> </a:t>
            </a:r>
            <a:r>
              <a:rPr sz="800" i="1" dirty="0">
                <a:latin typeface="Calibri"/>
                <a:cs typeface="Calibri"/>
              </a:rPr>
              <a:t>Image</a:t>
            </a:r>
            <a:r>
              <a:rPr sz="800" i="1" spc="150" dirty="0">
                <a:latin typeface="Calibri"/>
                <a:cs typeface="Calibri"/>
              </a:rPr>
              <a:t> </a:t>
            </a:r>
            <a:r>
              <a:rPr sz="800" i="1" spc="60" dirty="0">
                <a:latin typeface="Calibri"/>
                <a:cs typeface="Calibri"/>
              </a:rPr>
              <a:t>Computing</a:t>
            </a:r>
            <a:r>
              <a:rPr sz="800" i="1" spc="125" dirty="0">
                <a:latin typeface="Calibri"/>
                <a:cs typeface="Calibri"/>
              </a:rPr>
              <a:t> </a:t>
            </a:r>
            <a:r>
              <a:rPr sz="800" i="1" spc="25" dirty="0">
                <a:latin typeface="Calibri"/>
                <a:cs typeface="Calibri"/>
              </a:rPr>
              <a:t>and</a:t>
            </a:r>
            <a:r>
              <a:rPr sz="800" i="1" spc="50" dirty="0">
                <a:latin typeface="Calibri"/>
                <a:cs typeface="Calibri"/>
              </a:rPr>
              <a:t> Computer-</a:t>
            </a:r>
            <a:r>
              <a:rPr sz="800" i="1" dirty="0">
                <a:latin typeface="Calibri"/>
                <a:cs typeface="Calibri"/>
              </a:rPr>
              <a:t>Assisted</a:t>
            </a:r>
            <a:r>
              <a:rPr sz="800" i="1" spc="165" dirty="0">
                <a:latin typeface="Calibri"/>
                <a:cs typeface="Calibri"/>
              </a:rPr>
              <a:t> </a:t>
            </a:r>
            <a:r>
              <a:rPr sz="800" i="1" dirty="0">
                <a:latin typeface="Calibri"/>
                <a:cs typeface="Calibri"/>
              </a:rPr>
              <a:t>Intervention–MICCAI</a:t>
            </a:r>
            <a:r>
              <a:rPr sz="800" i="1" spc="155" dirty="0">
                <a:latin typeface="Calibri"/>
                <a:cs typeface="Calibri"/>
              </a:rPr>
              <a:t> </a:t>
            </a:r>
            <a:r>
              <a:rPr sz="800" i="1" spc="55" dirty="0">
                <a:latin typeface="Calibri"/>
                <a:cs typeface="Calibri"/>
              </a:rPr>
              <a:t>2015:</a:t>
            </a:r>
            <a:r>
              <a:rPr sz="800" i="1" spc="190" dirty="0">
                <a:latin typeface="Calibri"/>
                <a:cs typeface="Calibri"/>
              </a:rPr>
              <a:t> </a:t>
            </a:r>
            <a:r>
              <a:rPr sz="800" i="1" dirty="0">
                <a:latin typeface="Calibri"/>
                <a:cs typeface="Calibri"/>
              </a:rPr>
              <a:t>18th</a:t>
            </a:r>
            <a:r>
              <a:rPr sz="800" i="1" spc="200" dirty="0">
                <a:latin typeface="Calibri"/>
                <a:cs typeface="Calibri"/>
              </a:rPr>
              <a:t> </a:t>
            </a:r>
            <a:r>
              <a:rPr sz="800" i="1" dirty="0">
                <a:latin typeface="Calibri"/>
                <a:cs typeface="Calibri"/>
              </a:rPr>
              <a:t>International</a:t>
            </a:r>
            <a:r>
              <a:rPr sz="800" i="1" spc="145" dirty="0">
                <a:latin typeface="Calibri"/>
                <a:cs typeface="Calibri"/>
              </a:rPr>
              <a:t> </a:t>
            </a:r>
            <a:r>
              <a:rPr sz="800" i="1" spc="50" dirty="0">
                <a:latin typeface="Calibri"/>
                <a:cs typeface="Calibri"/>
              </a:rPr>
              <a:t>Conference,</a:t>
            </a:r>
            <a:r>
              <a:rPr sz="800" i="1" spc="175" dirty="0">
                <a:latin typeface="Calibri"/>
                <a:cs typeface="Calibri"/>
              </a:rPr>
              <a:t> </a:t>
            </a:r>
            <a:r>
              <a:rPr sz="800" i="1" dirty="0">
                <a:latin typeface="Calibri"/>
                <a:cs typeface="Calibri"/>
              </a:rPr>
              <a:t>Munich,</a:t>
            </a:r>
            <a:r>
              <a:rPr sz="800" i="1" spc="180" dirty="0">
                <a:latin typeface="Calibri"/>
                <a:cs typeface="Calibri"/>
              </a:rPr>
              <a:t> </a:t>
            </a:r>
            <a:r>
              <a:rPr sz="800" i="1" dirty="0">
                <a:latin typeface="Calibri"/>
                <a:cs typeface="Calibri"/>
              </a:rPr>
              <a:t>Germany,</a:t>
            </a:r>
            <a:r>
              <a:rPr sz="800" i="1" spc="155" dirty="0">
                <a:latin typeface="Calibri"/>
                <a:cs typeface="Calibri"/>
              </a:rPr>
              <a:t> </a:t>
            </a:r>
            <a:r>
              <a:rPr sz="800" i="1" spc="55" dirty="0">
                <a:latin typeface="Calibri"/>
                <a:cs typeface="Calibri"/>
              </a:rPr>
              <a:t>October</a:t>
            </a:r>
            <a:r>
              <a:rPr sz="800" i="1" spc="155" dirty="0">
                <a:latin typeface="Calibri"/>
                <a:cs typeface="Calibri"/>
              </a:rPr>
              <a:t> </a:t>
            </a:r>
            <a:r>
              <a:rPr sz="800" i="1" dirty="0">
                <a:latin typeface="Calibri"/>
                <a:cs typeface="Calibri"/>
              </a:rPr>
              <a:t>5-9,</a:t>
            </a:r>
            <a:r>
              <a:rPr sz="800" i="1" spc="210" dirty="0">
                <a:latin typeface="Calibri"/>
                <a:cs typeface="Calibri"/>
              </a:rPr>
              <a:t> </a:t>
            </a:r>
            <a:r>
              <a:rPr sz="800" i="1" spc="50" dirty="0">
                <a:latin typeface="Calibri"/>
                <a:cs typeface="Calibri"/>
              </a:rPr>
              <a:t>2015,</a:t>
            </a:r>
            <a:r>
              <a:rPr sz="800" i="1" spc="210" dirty="0">
                <a:latin typeface="Calibri"/>
                <a:cs typeface="Calibri"/>
              </a:rPr>
              <a:t> </a:t>
            </a:r>
            <a:r>
              <a:rPr sz="800" i="1" dirty="0">
                <a:latin typeface="Calibri"/>
                <a:cs typeface="Calibri"/>
              </a:rPr>
              <a:t>Proceedings,</a:t>
            </a:r>
            <a:r>
              <a:rPr sz="800" i="1" spc="160" dirty="0">
                <a:latin typeface="Calibri"/>
                <a:cs typeface="Calibri"/>
              </a:rPr>
              <a:t> </a:t>
            </a:r>
            <a:r>
              <a:rPr sz="800" i="1" dirty="0">
                <a:latin typeface="Calibri"/>
                <a:cs typeface="Calibri"/>
              </a:rPr>
              <a:t>Part</a:t>
            </a:r>
            <a:r>
              <a:rPr sz="800" i="1" spc="229" dirty="0">
                <a:latin typeface="Calibri"/>
                <a:cs typeface="Calibri"/>
              </a:rPr>
              <a:t> </a:t>
            </a:r>
            <a:r>
              <a:rPr sz="800" i="1" dirty="0">
                <a:latin typeface="Calibri"/>
                <a:cs typeface="Calibri"/>
              </a:rPr>
              <a:t>III</a:t>
            </a:r>
            <a:r>
              <a:rPr sz="800" i="1" spc="285" dirty="0">
                <a:latin typeface="Calibri"/>
                <a:cs typeface="Calibri"/>
              </a:rPr>
              <a:t> </a:t>
            </a:r>
            <a:r>
              <a:rPr sz="800" i="1" spc="60" dirty="0">
                <a:latin typeface="Calibri"/>
                <a:cs typeface="Calibri"/>
              </a:rPr>
              <a:t>18</a:t>
            </a:r>
            <a:r>
              <a:rPr sz="800" i="1" spc="200" dirty="0">
                <a:latin typeface="Calibri"/>
                <a:cs typeface="Calibri"/>
              </a:rPr>
              <a:t> </a:t>
            </a:r>
            <a:r>
              <a:rPr sz="800" dirty="0">
                <a:latin typeface="Calibri"/>
                <a:cs typeface="Calibri"/>
              </a:rPr>
              <a:t>(pp.</a:t>
            </a:r>
            <a:r>
              <a:rPr sz="800" spc="229" dirty="0">
                <a:latin typeface="Calibri"/>
                <a:cs typeface="Calibri"/>
              </a:rPr>
              <a:t> </a:t>
            </a:r>
            <a:r>
              <a:rPr sz="800" spc="-20" dirty="0">
                <a:latin typeface="Calibri"/>
                <a:cs typeface="Calibri"/>
              </a:rPr>
              <a:t>234-</a:t>
            </a:r>
            <a:r>
              <a:rPr sz="800" spc="500" dirty="0">
                <a:latin typeface="Calibri"/>
                <a:cs typeface="Calibri"/>
              </a:rPr>
              <a:t> </a:t>
            </a:r>
            <a:r>
              <a:rPr sz="800" spc="20" dirty="0">
                <a:latin typeface="Calibri"/>
                <a:cs typeface="Calibri"/>
              </a:rPr>
              <a:t>241).</a:t>
            </a:r>
            <a:r>
              <a:rPr sz="800" spc="75" dirty="0">
                <a:latin typeface="Calibri"/>
                <a:cs typeface="Calibri"/>
              </a:rPr>
              <a:t> </a:t>
            </a:r>
            <a:r>
              <a:rPr sz="800" spc="50" dirty="0">
                <a:latin typeface="Calibri"/>
                <a:cs typeface="Calibri"/>
              </a:rPr>
              <a:t>Springer</a:t>
            </a:r>
            <a:r>
              <a:rPr sz="800" spc="60" dirty="0">
                <a:latin typeface="Calibri"/>
                <a:cs typeface="Calibri"/>
              </a:rPr>
              <a:t> </a:t>
            </a:r>
            <a:r>
              <a:rPr sz="800" spc="20" dirty="0">
                <a:latin typeface="Calibri"/>
                <a:cs typeface="Calibri"/>
              </a:rPr>
              <a:t>International</a:t>
            </a:r>
            <a:r>
              <a:rPr sz="800" spc="50" dirty="0">
                <a:latin typeface="Calibri"/>
                <a:cs typeface="Calibri"/>
              </a:rPr>
              <a:t> </a:t>
            </a:r>
            <a:r>
              <a:rPr sz="800" spc="-10" dirty="0">
                <a:latin typeface="Calibri"/>
                <a:cs typeface="Calibri"/>
              </a:rPr>
              <a:t>Publishing.</a:t>
            </a:r>
            <a:endParaRPr sz="800">
              <a:latin typeface="Calibri"/>
              <a:cs typeface="Calibri"/>
            </a:endParaRPr>
          </a:p>
        </p:txBody>
      </p:sp>
      <p:sp>
        <p:nvSpPr>
          <p:cNvPr id="8" name="Date Placeholder 7">
            <a:extLst>
              <a:ext uri="{FF2B5EF4-FFF2-40B4-BE49-F238E27FC236}">
                <a16:creationId xmlns:a16="http://schemas.microsoft.com/office/drawing/2014/main" id="{BC9A20E3-99D6-F714-DF0D-4AF9A552E676}"/>
              </a:ext>
            </a:extLst>
          </p:cNvPr>
          <p:cNvSpPr>
            <a:spLocks noGrp="1"/>
          </p:cNvSpPr>
          <p:nvPr>
            <p:ph type="dt" sz="half" idx="6"/>
          </p:nvPr>
        </p:nvSpPr>
        <p:spPr/>
        <p:txBody>
          <a:bodyPr/>
          <a:lstStyle/>
          <a:p>
            <a:r>
              <a:rPr lang="en-US"/>
              <a:t>Monday, April 15, 2024</a:t>
            </a:r>
          </a:p>
        </p:txBody>
      </p:sp>
      <p:sp>
        <p:nvSpPr>
          <p:cNvPr id="9" name="Footer Placeholder 8">
            <a:extLst>
              <a:ext uri="{FF2B5EF4-FFF2-40B4-BE49-F238E27FC236}">
                <a16:creationId xmlns:a16="http://schemas.microsoft.com/office/drawing/2014/main" id="{3576B36D-1F56-152A-D2A1-5AAED7375C6D}"/>
              </a:ext>
            </a:extLst>
          </p:cNvPr>
          <p:cNvSpPr>
            <a:spLocks noGrp="1"/>
          </p:cNvSpPr>
          <p:nvPr>
            <p:ph type="ftr" sz="quarter" idx="5"/>
          </p:nvPr>
        </p:nvSpPr>
        <p:spPr/>
        <p:txBody>
          <a:bodyPr/>
          <a:lstStyle/>
          <a:p>
            <a:r>
              <a:rPr lang="en-IN"/>
              <a:t>Diffusion Models - Raunak Sarbajna</a:t>
            </a:r>
          </a:p>
        </p:txBody>
      </p:sp>
      <p:sp>
        <p:nvSpPr>
          <p:cNvPr id="10" name="Slide Number Placeholder 9">
            <a:extLst>
              <a:ext uri="{FF2B5EF4-FFF2-40B4-BE49-F238E27FC236}">
                <a16:creationId xmlns:a16="http://schemas.microsoft.com/office/drawing/2014/main" id="{29DD0A4B-A07F-2B55-1B4F-9380ED481966}"/>
              </a:ext>
            </a:extLst>
          </p:cNvPr>
          <p:cNvSpPr>
            <a:spLocks noGrp="1"/>
          </p:cNvSpPr>
          <p:nvPr>
            <p:ph type="sldNum" sz="quarter" idx="7"/>
          </p:nvPr>
        </p:nvSpPr>
        <p:spPr/>
        <p:txBody>
          <a:bodyPr/>
          <a:lstStyle/>
          <a:p>
            <a:fld id="{B6F15528-21DE-4FAA-801E-634DDDAF4B2B}" type="slidenum">
              <a:rPr lang="en-IN" smtClean="0"/>
              <a:t>38</a:t>
            </a:fld>
            <a:endParaRPr lang="en-IN"/>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328117" rIns="0" bIns="0" rtlCol="0">
            <a:spAutoFit/>
          </a:bodyPr>
          <a:lstStyle/>
          <a:p>
            <a:pPr marL="12700">
              <a:lnSpc>
                <a:spcPct val="100000"/>
              </a:lnSpc>
              <a:spcBef>
                <a:spcPts val="105"/>
              </a:spcBef>
            </a:pPr>
            <a:r>
              <a:rPr spc="-215" dirty="0"/>
              <a:t>Classifier</a:t>
            </a:r>
            <a:r>
              <a:rPr spc="-30" dirty="0"/>
              <a:t> </a:t>
            </a:r>
            <a:r>
              <a:rPr spc="-335" dirty="0"/>
              <a:t>Free</a:t>
            </a:r>
            <a:r>
              <a:rPr spc="-10" dirty="0"/>
              <a:t> </a:t>
            </a:r>
            <a:r>
              <a:rPr spc="-250" dirty="0"/>
              <a:t>Guidance</a:t>
            </a:r>
            <a:r>
              <a:rPr spc="-55" dirty="0"/>
              <a:t> </a:t>
            </a:r>
            <a:r>
              <a:rPr spc="-285" dirty="0"/>
              <a:t>(Inference)</a:t>
            </a:r>
          </a:p>
        </p:txBody>
      </p:sp>
      <p:pic>
        <p:nvPicPr>
          <p:cNvPr id="3" name="object 3"/>
          <p:cNvPicPr/>
          <p:nvPr/>
        </p:nvPicPr>
        <p:blipFill>
          <a:blip r:embed="rId2" cstate="print"/>
          <a:stretch>
            <a:fillRect/>
          </a:stretch>
        </p:blipFill>
        <p:spPr>
          <a:xfrm>
            <a:off x="2751921" y="1477700"/>
            <a:ext cx="6465997" cy="4299688"/>
          </a:xfrm>
          <a:prstGeom prst="rect">
            <a:avLst/>
          </a:prstGeom>
        </p:spPr>
      </p:pic>
      <p:sp>
        <p:nvSpPr>
          <p:cNvPr id="4" name="object 4"/>
          <p:cNvSpPr txBox="1"/>
          <p:nvPr/>
        </p:nvSpPr>
        <p:spPr>
          <a:xfrm>
            <a:off x="2562605" y="6051427"/>
            <a:ext cx="6929755" cy="393700"/>
          </a:xfrm>
          <a:prstGeom prst="rect">
            <a:avLst/>
          </a:prstGeom>
        </p:spPr>
        <p:txBody>
          <a:bodyPr vert="horz" wrap="square" lIns="0" tIns="9525" rIns="0" bIns="0" rtlCol="0">
            <a:spAutoFit/>
          </a:bodyPr>
          <a:lstStyle/>
          <a:p>
            <a:pPr marL="12700" marR="5080">
              <a:lnSpc>
                <a:spcPct val="100000"/>
              </a:lnSpc>
              <a:spcBef>
                <a:spcPts val="75"/>
              </a:spcBef>
            </a:pPr>
            <a:r>
              <a:rPr sz="800" spc="45" dirty="0">
                <a:latin typeface="Calibri"/>
                <a:cs typeface="Calibri"/>
              </a:rPr>
              <a:t>Ronneberger,</a:t>
            </a:r>
            <a:r>
              <a:rPr sz="800" spc="175" dirty="0">
                <a:latin typeface="Calibri"/>
                <a:cs typeface="Calibri"/>
              </a:rPr>
              <a:t> </a:t>
            </a:r>
            <a:r>
              <a:rPr sz="800" spc="55" dirty="0">
                <a:latin typeface="Calibri"/>
                <a:cs typeface="Calibri"/>
              </a:rPr>
              <a:t>O.,</a:t>
            </a:r>
            <a:r>
              <a:rPr sz="800" spc="180" dirty="0">
                <a:latin typeface="Calibri"/>
                <a:cs typeface="Calibri"/>
              </a:rPr>
              <a:t> </a:t>
            </a:r>
            <a:r>
              <a:rPr sz="800" dirty="0">
                <a:latin typeface="Calibri"/>
                <a:cs typeface="Calibri"/>
              </a:rPr>
              <a:t>Fischer,</a:t>
            </a:r>
            <a:r>
              <a:rPr sz="800" spc="130" dirty="0">
                <a:latin typeface="Calibri"/>
                <a:cs typeface="Calibri"/>
              </a:rPr>
              <a:t> </a:t>
            </a:r>
            <a:r>
              <a:rPr sz="800" dirty="0">
                <a:latin typeface="Calibri"/>
                <a:cs typeface="Calibri"/>
              </a:rPr>
              <a:t>P.</a:t>
            </a:r>
            <a:r>
              <a:rPr sz="800" spc="180" dirty="0">
                <a:latin typeface="Calibri"/>
                <a:cs typeface="Calibri"/>
              </a:rPr>
              <a:t> </a:t>
            </a:r>
            <a:r>
              <a:rPr sz="800" spc="50" dirty="0">
                <a:latin typeface="Calibri"/>
                <a:cs typeface="Calibri"/>
              </a:rPr>
              <a:t>and</a:t>
            </a:r>
            <a:r>
              <a:rPr sz="800" spc="155" dirty="0">
                <a:latin typeface="Calibri"/>
                <a:cs typeface="Calibri"/>
              </a:rPr>
              <a:t> </a:t>
            </a:r>
            <a:r>
              <a:rPr sz="800" dirty="0">
                <a:latin typeface="Calibri"/>
                <a:cs typeface="Calibri"/>
              </a:rPr>
              <a:t>Brox,</a:t>
            </a:r>
            <a:r>
              <a:rPr sz="800" spc="180" dirty="0">
                <a:latin typeface="Calibri"/>
                <a:cs typeface="Calibri"/>
              </a:rPr>
              <a:t> </a:t>
            </a:r>
            <a:r>
              <a:rPr sz="800" dirty="0">
                <a:latin typeface="Calibri"/>
                <a:cs typeface="Calibri"/>
              </a:rPr>
              <a:t>T.,</a:t>
            </a:r>
            <a:r>
              <a:rPr sz="800" spc="204" dirty="0">
                <a:latin typeface="Calibri"/>
                <a:cs typeface="Calibri"/>
              </a:rPr>
              <a:t> </a:t>
            </a:r>
            <a:r>
              <a:rPr sz="800" spc="50" dirty="0">
                <a:latin typeface="Calibri"/>
                <a:cs typeface="Calibri"/>
              </a:rPr>
              <a:t>2015.</a:t>
            </a:r>
            <a:r>
              <a:rPr sz="800" spc="130" dirty="0">
                <a:latin typeface="Calibri"/>
                <a:cs typeface="Calibri"/>
              </a:rPr>
              <a:t> </a:t>
            </a:r>
            <a:r>
              <a:rPr sz="800" dirty="0">
                <a:latin typeface="Calibri"/>
                <a:cs typeface="Calibri"/>
              </a:rPr>
              <a:t>U-net:</a:t>
            </a:r>
            <a:r>
              <a:rPr sz="800" spc="145" dirty="0">
                <a:latin typeface="Calibri"/>
                <a:cs typeface="Calibri"/>
              </a:rPr>
              <a:t> </a:t>
            </a:r>
            <a:r>
              <a:rPr sz="800" dirty="0">
                <a:latin typeface="Calibri"/>
                <a:cs typeface="Calibri"/>
              </a:rPr>
              <a:t>Convolutional</a:t>
            </a:r>
            <a:r>
              <a:rPr sz="800" spc="100" dirty="0">
                <a:latin typeface="Calibri"/>
                <a:cs typeface="Calibri"/>
              </a:rPr>
              <a:t> </a:t>
            </a:r>
            <a:r>
              <a:rPr sz="800" dirty="0">
                <a:latin typeface="Calibri"/>
                <a:cs typeface="Calibri"/>
              </a:rPr>
              <a:t>networks</a:t>
            </a:r>
            <a:r>
              <a:rPr sz="800" spc="170" dirty="0">
                <a:latin typeface="Calibri"/>
                <a:cs typeface="Calibri"/>
              </a:rPr>
              <a:t> </a:t>
            </a:r>
            <a:r>
              <a:rPr sz="800" dirty="0">
                <a:latin typeface="Calibri"/>
                <a:cs typeface="Calibri"/>
              </a:rPr>
              <a:t>for</a:t>
            </a:r>
            <a:r>
              <a:rPr sz="800" spc="170" dirty="0">
                <a:latin typeface="Calibri"/>
                <a:cs typeface="Calibri"/>
              </a:rPr>
              <a:t> </a:t>
            </a:r>
            <a:r>
              <a:rPr sz="800" spc="45" dirty="0">
                <a:latin typeface="Calibri"/>
                <a:cs typeface="Calibri"/>
              </a:rPr>
              <a:t>biomedical</a:t>
            </a:r>
            <a:r>
              <a:rPr sz="800" spc="120" dirty="0">
                <a:latin typeface="Calibri"/>
                <a:cs typeface="Calibri"/>
              </a:rPr>
              <a:t> </a:t>
            </a:r>
            <a:r>
              <a:rPr sz="800" spc="60" dirty="0">
                <a:latin typeface="Calibri"/>
                <a:cs typeface="Calibri"/>
              </a:rPr>
              <a:t>image</a:t>
            </a:r>
            <a:r>
              <a:rPr sz="800" spc="180" dirty="0">
                <a:latin typeface="Calibri"/>
                <a:cs typeface="Calibri"/>
              </a:rPr>
              <a:t> </a:t>
            </a:r>
            <a:r>
              <a:rPr sz="800" dirty="0">
                <a:latin typeface="Calibri"/>
                <a:cs typeface="Calibri"/>
              </a:rPr>
              <a:t>segmentation.</a:t>
            </a:r>
            <a:r>
              <a:rPr sz="800" spc="130" dirty="0">
                <a:latin typeface="Calibri"/>
                <a:cs typeface="Calibri"/>
              </a:rPr>
              <a:t> </a:t>
            </a:r>
            <a:r>
              <a:rPr sz="800" dirty="0">
                <a:latin typeface="Calibri"/>
                <a:cs typeface="Calibri"/>
              </a:rPr>
              <a:t>In</a:t>
            </a:r>
            <a:r>
              <a:rPr sz="800" spc="215" dirty="0">
                <a:latin typeface="Calibri"/>
                <a:cs typeface="Calibri"/>
              </a:rPr>
              <a:t> </a:t>
            </a:r>
            <a:r>
              <a:rPr sz="800" i="1" dirty="0">
                <a:latin typeface="Calibri"/>
                <a:cs typeface="Calibri"/>
              </a:rPr>
              <a:t>Medical</a:t>
            </a:r>
            <a:r>
              <a:rPr sz="800" i="1" spc="120" dirty="0">
                <a:latin typeface="Calibri"/>
                <a:cs typeface="Calibri"/>
              </a:rPr>
              <a:t> </a:t>
            </a:r>
            <a:r>
              <a:rPr sz="800" i="1" dirty="0">
                <a:latin typeface="Calibri"/>
                <a:cs typeface="Calibri"/>
              </a:rPr>
              <a:t>Image</a:t>
            </a:r>
            <a:r>
              <a:rPr sz="800" i="1" spc="150" dirty="0">
                <a:latin typeface="Calibri"/>
                <a:cs typeface="Calibri"/>
              </a:rPr>
              <a:t> </a:t>
            </a:r>
            <a:r>
              <a:rPr sz="800" i="1" spc="60" dirty="0">
                <a:latin typeface="Calibri"/>
                <a:cs typeface="Calibri"/>
              </a:rPr>
              <a:t>Computing</a:t>
            </a:r>
            <a:r>
              <a:rPr sz="800" i="1" spc="125" dirty="0">
                <a:latin typeface="Calibri"/>
                <a:cs typeface="Calibri"/>
              </a:rPr>
              <a:t> </a:t>
            </a:r>
            <a:r>
              <a:rPr sz="800" i="1" spc="25" dirty="0">
                <a:latin typeface="Calibri"/>
                <a:cs typeface="Calibri"/>
              </a:rPr>
              <a:t>and</a:t>
            </a:r>
            <a:r>
              <a:rPr sz="800" i="1" spc="50" dirty="0">
                <a:latin typeface="Calibri"/>
                <a:cs typeface="Calibri"/>
              </a:rPr>
              <a:t> Computer-</a:t>
            </a:r>
            <a:r>
              <a:rPr sz="800" i="1" dirty="0">
                <a:latin typeface="Calibri"/>
                <a:cs typeface="Calibri"/>
              </a:rPr>
              <a:t>Assisted</a:t>
            </a:r>
            <a:r>
              <a:rPr sz="800" i="1" spc="165" dirty="0">
                <a:latin typeface="Calibri"/>
                <a:cs typeface="Calibri"/>
              </a:rPr>
              <a:t> </a:t>
            </a:r>
            <a:r>
              <a:rPr sz="800" i="1" dirty="0">
                <a:latin typeface="Calibri"/>
                <a:cs typeface="Calibri"/>
              </a:rPr>
              <a:t>Intervention–MICCAI</a:t>
            </a:r>
            <a:r>
              <a:rPr sz="800" i="1" spc="155" dirty="0">
                <a:latin typeface="Calibri"/>
                <a:cs typeface="Calibri"/>
              </a:rPr>
              <a:t> </a:t>
            </a:r>
            <a:r>
              <a:rPr sz="800" i="1" spc="55" dirty="0">
                <a:latin typeface="Calibri"/>
                <a:cs typeface="Calibri"/>
              </a:rPr>
              <a:t>2015:</a:t>
            </a:r>
            <a:r>
              <a:rPr sz="800" i="1" spc="190" dirty="0">
                <a:latin typeface="Calibri"/>
                <a:cs typeface="Calibri"/>
              </a:rPr>
              <a:t> </a:t>
            </a:r>
            <a:r>
              <a:rPr sz="800" i="1" dirty="0">
                <a:latin typeface="Calibri"/>
                <a:cs typeface="Calibri"/>
              </a:rPr>
              <a:t>18th</a:t>
            </a:r>
            <a:r>
              <a:rPr sz="800" i="1" spc="200" dirty="0">
                <a:latin typeface="Calibri"/>
                <a:cs typeface="Calibri"/>
              </a:rPr>
              <a:t> </a:t>
            </a:r>
            <a:r>
              <a:rPr sz="800" i="1" dirty="0">
                <a:latin typeface="Calibri"/>
                <a:cs typeface="Calibri"/>
              </a:rPr>
              <a:t>International</a:t>
            </a:r>
            <a:r>
              <a:rPr sz="800" i="1" spc="145" dirty="0">
                <a:latin typeface="Calibri"/>
                <a:cs typeface="Calibri"/>
              </a:rPr>
              <a:t> </a:t>
            </a:r>
            <a:r>
              <a:rPr sz="800" i="1" spc="50" dirty="0">
                <a:latin typeface="Calibri"/>
                <a:cs typeface="Calibri"/>
              </a:rPr>
              <a:t>Conference,</a:t>
            </a:r>
            <a:r>
              <a:rPr sz="800" i="1" spc="175" dirty="0">
                <a:latin typeface="Calibri"/>
                <a:cs typeface="Calibri"/>
              </a:rPr>
              <a:t> </a:t>
            </a:r>
            <a:r>
              <a:rPr sz="800" i="1" dirty="0">
                <a:latin typeface="Calibri"/>
                <a:cs typeface="Calibri"/>
              </a:rPr>
              <a:t>Munich,</a:t>
            </a:r>
            <a:r>
              <a:rPr sz="800" i="1" spc="180" dirty="0">
                <a:latin typeface="Calibri"/>
                <a:cs typeface="Calibri"/>
              </a:rPr>
              <a:t> </a:t>
            </a:r>
            <a:r>
              <a:rPr sz="800" i="1" dirty="0">
                <a:latin typeface="Calibri"/>
                <a:cs typeface="Calibri"/>
              </a:rPr>
              <a:t>Germany,</a:t>
            </a:r>
            <a:r>
              <a:rPr sz="800" i="1" spc="155" dirty="0">
                <a:latin typeface="Calibri"/>
                <a:cs typeface="Calibri"/>
              </a:rPr>
              <a:t> </a:t>
            </a:r>
            <a:r>
              <a:rPr sz="800" i="1" spc="55" dirty="0">
                <a:latin typeface="Calibri"/>
                <a:cs typeface="Calibri"/>
              </a:rPr>
              <a:t>October</a:t>
            </a:r>
            <a:r>
              <a:rPr sz="800" i="1" spc="155" dirty="0">
                <a:latin typeface="Calibri"/>
                <a:cs typeface="Calibri"/>
              </a:rPr>
              <a:t> </a:t>
            </a:r>
            <a:r>
              <a:rPr sz="800" i="1" dirty="0">
                <a:latin typeface="Calibri"/>
                <a:cs typeface="Calibri"/>
              </a:rPr>
              <a:t>5-9,</a:t>
            </a:r>
            <a:r>
              <a:rPr sz="800" i="1" spc="210" dirty="0">
                <a:latin typeface="Calibri"/>
                <a:cs typeface="Calibri"/>
              </a:rPr>
              <a:t> </a:t>
            </a:r>
            <a:r>
              <a:rPr sz="800" i="1" spc="50" dirty="0">
                <a:latin typeface="Calibri"/>
                <a:cs typeface="Calibri"/>
              </a:rPr>
              <a:t>2015,</a:t>
            </a:r>
            <a:r>
              <a:rPr sz="800" i="1" spc="210" dirty="0">
                <a:latin typeface="Calibri"/>
                <a:cs typeface="Calibri"/>
              </a:rPr>
              <a:t> </a:t>
            </a:r>
            <a:r>
              <a:rPr sz="800" i="1" dirty="0">
                <a:latin typeface="Calibri"/>
                <a:cs typeface="Calibri"/>
              </a:rPr>
              <a:t>Proceedings,</a:t>
            </a:r>
            <a:r>
              <a:rPr sz="800" i="1" spc="160" dirty="0">
                <a:latin typeface="Calibri"/>
                <a:cs typeface="Calibri"/>
              </a:rPr>
              <a:t> </a:t>
            </a:r>
            <a:r>
              <a:rPr sz="800" i="1" dirty="0">
                <a:latin typeface="Calibri"/>
                <a:cs typeface="Calibri"/>
              </a:rPr>
              <a:t>Part</a:t>
            </a:r>
            <a:r>
              <a:rPr sz="800" i="1" spc="229" dirty="0">
                <a:latin typeface="Calibri"/>
                <a:cs typeface="Calibri"/>
              </a:rPr>
              <a:t> </a:t>
            </a:r>
            <a:r>
              <a:rPr sz="800" i="1" dirty="0">
                <a:latin typeface="Calibri"/>
                <a:cs typeface="Calibri"/>
              </a:rPr>
              <a:t>III</a:t>
            </a:r>
            <a:r>
              <a:rPr sz="800" i="1" spc="285" dirty="0">
                <a:latin typeface="Calibri"/>
                <a:cs typeface="Calibri"/>
              </a:rPr>
              <a:t> </a:t>
            </a:r>
            <a:r>
              <a:rPr sz="800" i="1" spc="60" dirty="0">
                <a:latin typeface="Calibri"/>
                <a:cs typeface="Calibri"/>
              </a:rPr>
              <a:t>18</a:t>
            </a:r>
            <a:r>
              <a:rPr sz="800" i="1" spc="200" dirty="0">
                <a:latin typeface="Calibri"/>
                <a:cs typeface="Calibri"/>
              </a:rPr>
              <a:t> </a:t>
            </a:r>
            <a:r>
              <a:rPr sz="800" dirty="0">
                <a:latin typeface="Calibri"/>
                <a:cs typeface="Calibri"/>
              </a:rPr>
              <a:t>(pp.</a:t>
            </a:r>
            <a:r>
              <a:rPr sz="800" spc="229" dirty="0">
                <a:latin typeface="Calibri"/>
                <a:cs typeface="Calibri"/>
              </a:rPr>
              <a:t> </a:t>
            </a:r>
            <a:r>
              <a:rPr sz="800" spc="-20" dirty="0">
                <a:latin typeface="Calibri"/>
                <a:cs typeface="Calibri"/>
              </a:rPr>
              <a:t>234-</a:t>
            </a:r>
            <a:r>
              <a:rPr sz="800" spc="500" dirty="0">
                <a:latin typeface="Calibri"/>
                <a:cs typeface="Calibri"/>
              </a:rPr>
              <a:t> </a:t>
            </a:r>
            <a:r>
              <a:rPr sz="800" spc="20" dirty="0">
                <a:latin typeface="Calibri"/>
                <a:cs typeface="Calibri"/>
              </a:rPr>
              <a:t>241).</a:t>
            </a:r>
            <a:r>
              <a:rPr sz="800" spc="75" dirty="0">
                <a:latin typeface="Calibri"/>
                <a:cs typeface="Calibri"/>
              </a:rPr>
              <a:t> </a:t>
            </a:r>
            <a:r>
              <a:rPr sz="800" spc="50" dirty="0">
                <a:latin typeface="Calibri"/>
                <a:cs typeface="Calibri"/>
              </a:rPr>
              <a:t>Springer</a:t>
            </a:r>
            <a:r>
              <a:rPr sz="800" spc="60" dirty="0">
                <a:latin typeface="Calibri"/>
                <a:cs typeface="Calibri"/>
              </a:rPr>
              <a:t> </a:t>
            </a:r>
            <a:r>
              <a:rPr sz="800" spc="20" dirty="0">
                <a:latin typeface="Calibri"/>
                <a:cs typeface="Calibri"/>
              </a:rPr>
              <a:t>International</a:t>
            </a:r>
            <a:r>
              <a:rPr sz="800" spc="50" dirty="0">
                <a:latin typeface="Calibri"/>
                <a:cs typeface="Calibri"/>
              </a:rPr>
              <a:t> </a:t>
            </a:r>
            <a:r>
              <a:rPr sz="800" spc="-10" dirty="0">
                <a:latin typeface="Calibri"/>
                <a:cs typeface="Calibri"/>
              </a:rPr>
              <a:t>Publishing.</a:t>
            </a:r>
            <a:endParaRPr sz="800">
              <a:latin typeface="Calibri"/>
              <a:cs typeface="Calibri"/>
            </a:endParaRPr>
          </a:p>
        </p:txBody>
      </p:sp>
      <p:sp>
        <p:nvSpPr>
          <p:cNvPr id="8" name="Date Placeholder 7">
            <a:extLst>
              <a:ext uri="{FF2B5EF4-FFF2-40B4-BE49-F238E27FC236}">
                <a16:creationId xmlns:a16="http://schemas.microsoft.com/office/drawing/2014/main" id="{EC377188-7E46-B95C-2244-00D94DD721CA}"/>
              </a:ext>
            </a:extLst>
          </p:cNvPr>
          <p:cNvSpPr>
            <a:spLocks noGrp="1"/>
          </p:cNvSpPr>
          <p:nvPr>
            <p:ph type="dt" sz="half" idx="6"/>
          </p:nvPr>
        </p:nvSpPr>
        <p:spPr/>
        <p:txBody>
          <a:bodyPr/>
          <a:lstStyle/>
          <a:p>
            <a:r>
              <a:rPr lang="en-US"/>
              <a:t>Monday, April 15, 2024</a:t>
            </a:r>
          </a:p>
        </p:txBody>
      </p:sp>
      <p:sp>
        <p:nvSpPr>
          <p:cNvPr id="9" name="Footer Placeholder 8">
            <a:extLst>
              <a:ext uri="{FF2B5EF4-FFF2-40B4-BE49-F238E27FC236}">
                <a16:creationId xmlns:a16="http://schemas.microsoft.com/office/drawing/2014/main" id="{926A7EBB-63C1-FB82-7A1C-7383DF73E8C3}"/>
              </a:ext>
            </a:extLst>
          </p:cNvPr>
          <p:cNvSpPr>
            <a:spLocks noGrp="1"/>
          </p:cNvSpPr>
          <p:nvPr>
            <p:ph type="ftr" sz="quarter" idx="5"/>
          </p:nvPr>
        </p:nvSpPr>
        <p:spPr/>
        <p:txBody>
          <a:bodyPr/>
          <a:lstStyle/>
          <a:p>
            <a:r>
              <a:rPr lang="en-IN"/>
              <a:t>Diffusion Models - Raunak Sarbajna</a:t>
            </a:r>
          </a:p>
        </p:txBody>
      </p:sp>
      <p:sp>
        <p:nvSpPr>
          <p:cNvPr id="10" name="Slide Number Placeholder 9">
            <a:extLst>
              <a:ext uri="{FF2B5EF4-FFF2-40B4-BE49-F238E27FC236}">
                <a16:creationId xmlns:a16="http://schemas.microsoft.com/office/drawing/2014/main" id="{2434438B-60CA-19F8-45BD-6D09A288974D}"/>
              </a:ext>
            </a:extLst>
          </p:cNvPr>
          <p:cNvSpPr>
            <a:spLocks noGrp="1"/>
          </p:cNvSpPr>
          <p:nvPr>
            <p:ph type="sldNum" sz="quarter" idx="7"/>
          </p:nvPr>
        </p:nvSpPr>
        <p:spPr/>
        <p:txBody>
          <a:bodyPr/>
          <a:lstStyle/>
          <a:p>
            <a:fld id="{B6F15528-21DE-4FAA-801E-634DDDAF4B2B}" type="slidenum">
              <a:rPr lang="en-IN" smtClean="0"/>
              <a:t>39</a:t>
            </a:fld>
            <a:endParaRPr lang="en-IN"/>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F99C2-C6EF-FF6C-9A99-F8C78B40B624}"/>
              </a:ext>
            </a:extLst>
          </p:cNvPr>
          <p:cNvSpPr>
            <a:spLocks noGrp="1"/>
          </p:cNvSpPr>
          <p:nvPr>
            <p:ph type="title"/>
          </p:nvPr>
        </p:nvSpPr>
        <p:spPr/>
        <p:txBody>
          <a:bodyPr/>
          <a:lstStyle/>
          <a:p>
            <a:endParaRPr lang="en-IN"/>
          </a:p>
        </p:txBody>
      </p:sp>
      <p:pic>
        <p:nvPicPr>
          <p:cNvPr id="6" name="Picture 5">
            <a:extLst>
              <a:ext uri="{FF2B5EF4-FFF2-40B4-BE49-F238E27FC236}">
                <a16:creationId xmlns:a16="http://schemas.microsoft.com/office/drawing/2014/main" id="{E7BD0CC8-0D56-293A-F373-E2813A8881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421" y="326492"/>
            <a:ext cx="2926080" cy="2926080"/>
          </a:xfrm>
          <a:prstGeom prst="rect">
            <a:avLst/>
          </a:prstGeom>
        </p:spPr>
      </p:pic>
      <p:pic>
        <p:nvPicPr>
          <p:cNvPr id="7" name="Picture 6">
            <a:extLst>
              <a:ext uri="{FF2B5EF4-FFF2-40B4-BE49-F238E27FC236}">
                <a16:creationId xmlns:a16="http://schemas.microsoft.com/office/drawing/2014/main" id="{E6E3CE7D-1487-728A-3323-00D7673CCC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0661" y="326492"/>
            <a:ext cx="2915991" cy="2926080"/>
          </a:xfrm>
          <a:prstGeom prst="rect">
            <a:avLst/>
          </a:prstGeom>
        </p:spPr>
      </p:pic>
      <p:pic>
        <p:nvPicPr>
          <p:cNvPr id="8" name="Picture 7">
            <a:extLst>
              <a:ext uri="{FF2B5EF4-FFF2-40B4-BE49-F238E27FC236}">
                <a16:creationId xmlns:a16="http://schemas.microsoft.com/office/drawing/2014/main" id="{30AD08FA-773A-0501-5D44-A4ECE4C96E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04581" y="326492"/>
            <a:ext cx="2926080" cy="2926080"/>
          </a:xfrm>
          <a:prstGeom prst="rect">
            <a:avLst/>
          </a:prstGeom>
        </p:spPr>
      </p:pic>
      <p:pic>
        <p:nvPicPr>
          <p:cNvPr id="9" name="Picture 8">
            <a:extLst>
              <a:ext uri="{FF2B5EF4-FFF2-40B4-BE49-F238E27FC236}">
                <a16:creationId xmlns:a16="http://schemas.microsoft.com/office/drawing/2014/main" id="{6654B88A-917D-BB12-4AB6-1F39890B5A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78501" y="326492"/>
            <a:ext cx="2926080" cy="2926080"/>
          </a:xfrm>
          <a:prstGeom prst="rect">
            <a:avLst/>
          </a:prstGeom>
        </p:spPr>
      </p:pic>
      <p:sp>
        <p:nvSpPr>
          <p:cNvPr id="10" name="TextBox 9">
            <a:extLst>
              <a:ext uri="{FF2B5EF4-FFF2-40B4-BE49-F238E27FC236}">
                <a16:creationId xmlns:a16="http://schemas.microsoft.com/office/drawing/2014/main" id="{4D9839EB-B78A-2C28-9BB3-AF4D9D528164}"/>
              </a:ext>
            </a:extLst>
          </p:cNvPr>
          <p:cNvSpPr txBox="1"/>
          <p:nvPr/>
        </p:nvSpPr>
        <p:spPr>
          <a:xfrm>
            <a:off x="2294322" y="3605429"/>
            <a:ext cx="7603363" cy="477054"/>
          </a:xfrm>
          <a:prstGeom prst="rect">
            <a:avLst/>
          </a:prstGeom>
          <a:noFill/>
        </p:spPr>
        <p:txBody>
          <a:bodyPr wrap="none" rtlCol="0">
            <a:spAutoFit/>
          </a:bodyPr>
          <a:lstStyle/>
          <a:p>
            <a:pPr algn="ctr"/>
            <a:r>
              <a:rPr lang="en-US" sz="2500" dirty="0">
                <a:solidFill>
                  <a:schemeClr val="tx1"/>
                </a:solidFill>
                <a:latin typeface="+mj-lt"/>
              </a:rPr>
              <a:t>More examples of images generated by </a:t>
            </a:r>
            <a:r>
              <a:rPr lang="en-US" sz="2500" b="1" dirty="0">
                <a:solidFill>
                  <a:schemeClr val="tx1"/>
                </a:solidFill>
                <a:latin typeface="+mj-lt"/>
              </a:rPr>
              <a:t>Stable Diffusion</a:t>
            </a:r>
            <a:r>
              <a:rPr lang="en-US" sz="2500" dirty="0">
                <a:solidFill>
                  <a:schemeClr val="tx1"/>
                </a:solidFill>
                <a:latin typeface="+mj-lt"/>
              </a:rPr>
              <a:t>.</a:t>
            </a:r>
          </a:p>
        </p:txBody>
      </p:sp>
      <p:sp>
        <p:nvSpPr>
          <p:cNvPr id="11" name="TextBox 10">
            <a:extLst>
              <a:ext uri="{FF2B5EF4-FFF2-40B4-BE49-F238E27FC236}">
                <a16:creationId xmlns:a16="http://schemas.microsoft.com/office/drawing/2014/main" id="{38C6C099-9811-60B2-33BC-66E9DF281740}"/>
              </a:ext>
            </a:extLst>
          </p:cNvPr>
          <p:cNvSpPr txBox="1"/>
          <p:nvPr/>
        </p:nvSpPr>
        <p:spPr>
          <a:xfrm>
            <a:off x="1539394" y="5836060"/>
            <a:ext cx="9595896" cy="477054"/>
          </a:xfrm>
          <a:prstGeom prst="rect">
            <a:avLst/>
          </a:prstGeom>
          <a:noFill/>
        </p:spPr>
        <p:txBody>
          <a:bodyPr wrap="none" rtlCol="0">
            <a:spAutoFit/>
          </a:bodyPr>
          <a:lstStyle/>
          <a:p>
            <a:pPr algn="ctr"/>
            <a:r>
              <a:rPr lang="en-US" sz="2500" dirty="0">
                <a:solidFill>
                  <a:schemeClr val="tx1"/>
                </a:solidFill>
                <a:latin typeface="+mj-lt"/>
              </a:rPr>
              <a:t>You may have also heard of </a:t>
            </a:r>
            <a:r>
              <a:rPr lang="en-US" sz="2500" dirty="0" err="1">
                <a:solidFill>
                  <a:schemeClr val="tx1"/>
                </a:solidFill>
                <a:latin typeface="+mj-lt"/>
              </a:rPr>
              <a:t>MidJourney</a:t>
            </a:r>
            <a:r>
              <a:rPr lang="en-US" sz="2500" dirty="0">
                <a:solidFill>
                  <a:schemeClr val="tx1"/>
                </a:solidFill>
                <a:latin typeface="+mj-lt"/>
              </a:rPr>
              <a:t> or DALL·E, which work similarly.</a:t>
            </a:r>
          </a:p>
        </p:txBody>
      </p:sp>
      <p:sp>
        <p:nvSpPr>
          <p:cNvPr id="12" name="TextBox 11">
            <a:extLst>
              <a:ext uri="{FF2B5EF4-FFF2-40B4-BE49-F238E27FC236}">
                <a16:creationId xmlns:a16="http://schemas.microsoft.com/office/drawing/2014/main" id="{D57BFD54-4819-8726-1E62-319CB668BC85}"/>
              </a:ext>
            </a:extLst>
          </p:cNvPr>
          <p:cNvSpPr txBox="1"/>
          <p:nvPr/>
        </p:nvSpPr>
        <p:spPr>
          <a:xfrm>
            <a:off x="1665940" y="4621429"/>
            <a:ext cx="8860118" cy="861774"/>
          </a:xfrm>
          <a:prstGeom prst="rect">
            <a:avLst/>
          </a:prstGeom>
          <a:noFill/>
        </p:spPr>
        <p:txBody>
          <a:bodyPr wrap="none" rtlCol="0">
            <a:spAutoFit/>
          </a:bodyPr>
          <a:lstStyle/>
          <a:p>
            <a:pPr algn="ctr"/>
            <a:r>
              <a:rPr lang="en-US" sz="2500" dirty="0">
                <a:solidFill>
                  <a:schemeClr val="tx1"/>
                </a:solidFill>
                <a:latin typeface="+mj-lt"/>
              </a:rPr>
              <a:t>Turns text prompts (e.g. “an astronaut riding a horse”) into images.</a:t>
            </a:r>
          </a:p>
          <a:p>
            <a:pPr algn="ctr"/>
            <a:r>
              <a:rPr lang="en-US" sz="2500" dirty="0">
                <a:solidFill>
                  <a:schemeClr val="tx1"/>
                </a:solidFill>
                <a:latin typeface="+mj-lt"/>
              </a:rPr>
              <a:t>It can also do a variety of other things!</a:t>
            </a:r>
          </a:p>
        </p:txBody>
      </p:sp>
      <p:sp>
        <p:nvSpPr>
          <p:cNvPr id="14" name="Date Placeholder 13">
            <a:extLst>
              <a:ext uri="{FF2B5EF4-FFF2-40B4-BE49-F238E27FC236}">
                <a16:creationId xmlns:a16="http://schemas.microsoft.com/office/drawing/2014/main" id="{8D7FBC20-1A40-B492-5A58-E86369C4CB82}"/>
              </a:ext>
            </a:extLst>
          </p:cNvPr>
          <p:cNvSpPr>
            <a:spLocks noGrp="1"/>
          </p:cNvSpPr>
          <p:nvPr>
            <p:ph type="dt" sz="half" idx="6"/>
          </p:nvPr>
        </p:nvSpPr>
        <p:spPr/>
        <p:txBody>
          <a:bodyPr/>
          <a:lstStyle/>
          <a:p>
            <a:r>
              <a:rPr lang="en-US"/>
              <a:t>Monday, April 15, 2024</a:t>
            </a:r>
          </a:p>
        </p:txBody>
      </p:sp>
      <p:sp>
        <p:nvSpPr>
          <p:cNvPr id="15" name="Footer Placeholder 14">
            <a:extLst>
              <a:ext uri="{FF2B5EF4-FFF2-40B4-BE49-F238E27FC236}">
                <a16:creationId xmlns:a16="http://schemas.microsoft.com/office/drawing/2014/main" id="{6D2638D5-2EFE-5B0A-C31D-16C748F6F1D8}"/>
              </a:ext>
            </a:extLst>
          </p:cNvPr>
          <p:cNvSpPr>
            <a:spLocks noGrp="1"/>
          </p:cNvSpPr>
          <p:nvPr>
            <p:ph type="ftr" sz="quarter" idx="5"/>
          </p:nvPr>
        </p:nvSpPr>
        <p:spPr/>
        <p:txBody>
          <a:bodyPr/>
          <a:lstStyle/>
          <a:p>
            <a:r>
              <a:rPr lang="en-IN"/>
              <a:t>Diffusion Models - Raunak Sarbajna</a:t>
            </a:r>
          </a:p>
        </p:txBody>
      </p:sp>
      <p:sp>
        <p:nvSpPr>
          <p:cNvPr id="16" name="Slide Number Placeholder 15">
            <a:extLst>
              <a:ext uri="{FF2B5EF4-FFF2-40B4-BE49-F238E27FC236}">
                <a16:creationId xmlns:a16="http://schemas.microsoft.com/office/drawing/2014/main" id="{446BA645-581F-E8C3-7634-814792F0B7FE}"/>
              </a:ext>
            </a:extLst>
          </p:cNvPr>
          <p:cNvSpPr>
            <a:spLocks noGrp="1"/>
          </p:cNvSpPr>
          <p:nvPr>
            <p:ph type="sldNum" sz="quarter" idx="7"/>
          </p:nvPr>
        </p:nvSpPr>
        <p:spPr/>
        <p:txBody>
          <a:bodyPr/>
          <a:lstStyle/>
          <a:p>
            <a:fld id="{B6F15528-21DE-4FAA-801E-634DDDAF4B2B}" type="slidenum">
              <a:rPr lang="en-IN" smtClean="0"/>
              <a:t>4</a:t>
            </a:fld>
            <a:endParaRPr lang="en-IN"/>
          </a:p>
        </p:txBody>
      </p:sp>
    </p:spTree>
    <p:extLst>
      <p:ext uri="{BB962C8B-B14F-4D97-AF65-F5344CB8AC3E}">
        <p14:creationId xmlns:p14="http://schemas.microsoft.com/office/powerpoint/2010/main" val="35947153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480517" rIns="0" bIns="0" rtlCol="0">
            <a:spAutoFit/>
          </a:bodyPr>
          <a:lstStyle/>
          <a:p>
            <a:pPr marL="165100">
              <a:lnSpc>
                <a:spcPct val="100000"/>
              </a:lnSpc>
              <a:spcBef>
                <a:spcPts val="105"/>
              </a:spcBef>
            </a:pPr>
            <a:r>
              <a:rPr spc="-215" dirty="0"/>
              <a:t>Classifier</a:t>
            </a:r>
            <a:r>
              <a:rPr spc="-20" dirty="0"/>
              <a:t> </a:t>
            </a:r>
            <a:r>
              <a:rPr spc="-335" dirty="0"/>
              <a:t>Free</a:t>
            </a:r>
            <a:r>
              <a:rPr spc="-5" dirty="0"/>
              <a:t> </a:t>
            </a:r>
            <a:r>
              <a:rPr spc="-254" dirty="0"/>
              <a:t>Guidance</a:t>
            </a:r>
            <a:r>
              <a:rPr spc="-55" dirty="0"/>
              <a:t> </a:t>
            </a:r>
            <a:r>
              <a:rPr spc="-335" dirty="0"/>
              <a:t>(Combine</a:t>
            </a:r>
            <a:r>
              <a:rPr spc="-35" dirty="0"/>
              <a:t> </a:t>
            </a:r>
            <a:r>
              <a:rPr spc="-175" dirty="0"/>
              <a:t>output)</a:t>
            </a:r>
          </a:p>
        </p:txBody>
      </p:sp>
      <p:sp>
        <p:nvSpPr>
          <p:cNvPr id="3" name="object 3"/>
          <p:cNvSpPr txBox="1"/>
          <p:nvPr/>
        </p:nvSpPr>
        <p:spPr>
          <a:xfrm>
            <a:off x="2457069" y="2691510"/>
            <a:ext cx="140906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Cambria Math"/>
                <a:cs typeface="Cambria Math"/>
              </a:rPr>
              <a:t>o𝑢𝑡𝑝𝑢𝑡</a:t>
            </a:r>
            <a:r>
              <a:rPr sz="1800" spc="130" dirty="0">
                <a:latin typeface="Cambria Math"/>
                <a:cs typeface="Cambria Math"/>
              </a:rPr>
              <a:t> </a:t>
            </a:r>
            <a:r>
              <a:rPr sz="1800" dirty="0">
                <a:latin typeface="Cambria Math"/>
                <a:cs typeface="Cambria Math"/>
              </a:rPr>
              <a:t>=</a:t>
            </a:r>
            <a:r>
              <a:rPr sz="1800" spc="90" dirty="0">
                <a:latin typeface="Cambria Math"/>
                <a:cs typeface="Cambria Math"/>
              </a:rPr>
              <a:t> </a:t>
            </a:r>
            <a:r>
              <a:rPr sz="1800" dirty="0">
                <a:latin typeface="Cambria Math"/>
                <a:cs typeface="Cambria Math"/>
              </a:rPr>
              <a:t>𝑤</a:t>
            </a:r>
            <a:r>
              <a:rPr sz="1800" spc="420" dirty="0">
                <a:latin typeface="Cambria Math"/>
                <a:cs typeface="Cambria Math"/>
              </a:rPr>
              <a:t> </a:t>
            </a:r>
            <a:r>
              <a:rPr sz="1800" spc="-50" dirty="0">
                <a:latin typeface="Cambria Math"/>
                <a:cs typeface="Cambria Math"/>
              </a:rPr>
              <a:t>∗</a:t>
            </a:r>
            <a:endParaRPr sz="1800">
              <a:latin typeface="Cambria Math"/>
              <a:cs typeface="Cambria Math"/>
            </a:endParaRPr>
          </a:p>
        </p:txBody>
      </p:sp>
      <p:sp>
        <p:nvSpPr>
          <p:cNvPr id="4" name="object 4"/>
          <p:cNvSpPr/>
          <p:nvPr/>
        </p:nvSpPr>
        <p:spPr>
          <a:xfrm>
            <a:off x="3925315" y="2761742"/>
            <a:ext cx="4041775" cy="212090"/>
          </a:xfrm>
          <a:custGeom>
            <a:avLst/>
            <a:gdLst/>
            <a:ahLst/>
            <a:cxnLst/>
            <a:rect l="l" t="t" r="r" b="b"/>
            <a:pathLst>
              <a:path w="4041775" h="212089">
                <a:moveTo>
                  <a:pt x="3973957" y="0"/>
                </a:moveTo>
                <a:lnTo>
                  <a:pt x="3970909" y="8636"/>
                </a:lnTo>
                <a:lnTo>
                  <a:pt x="3983176" y="13946"/>
                </a:lnTo>
                <a:lnTo>
                  <a:pt x="3993705" y="21304"/>
                </a:lnTo>
                <a:lnTo>
                  <a:pt x="4015071" y="55429"/>
                </a:lnTo>
                <a:lnTo>
                  <a:pt x="4022090" y="104775"/>
                </a:lnTo>
                <a:lnTo>
                  <a:pt x="4021304" y="123517"/>
                </a:lnTo>
                <a:lnTo>
                  <a:pt x="4009516" y="169291"/>
                </a:lnTo>
                <a:lnTo>
                  <a:pt x="3983263" y="197865"/>
                </a:lnTo>
                <a:lnTo>
                  <a:pt x="3971163" y="203200"/>
                </a:lnTo>
                <a:lnTo>
                  <a:pt x="3973957" y="211709"/>
                </a:lnTo>
                <a:lnTo>
                  <a:pt x="4014354" y="187706"/>
                </a:lnTo>
                <a:lnTo>
                  <a:pt x="4037076" y="143335"/>
                </a:lnTo>
                <a:lnTo>
                  <a:pt x="4041393" y="105918"/>
                </a:lnTo>
                <a:lnTo>
                  <a:pt x="4040300" y="86536"/>
                </a:lnTo>
                <a:lnTo>
                  <a:pt x="4023994" y="37084"/>
                </a:lnTo>
                <a:lnTo>
                  <a:pt x="3989294" y="5544"/>
                </a:lnTo>
                <a:lnTo>
                  <a:pt x="3973957" y="0"/>
                </a:lnTo>
                <a:close/>
              </a:path>
              <a:path w="4041775" h="212089">
                <a:moveTo>
                  <a:pt x="67437" y="0"/>
                </a:moveTo>
                <a:lnTo>
                  <a:pt x="27092" y="24110"/>
                </a:lnTo>
                <a:lnTo>
                  <a:pt x="4365" y="68595"/>
                </a:lnTo>
                <a:lnTo>
                  <a:pt x="0" y="105918"/>
                </a:lnTo>
                <a:lnTo>
                  <a:pt x="1075" y="125370"/>
                </a:lnTo>
                <a:lnTo>
                  <a:pt x="17399" y="174752"/>
                </a:lnTo>
                <a:lnTo>
                  <a:pt x="52081" y="206184"/>
                </a:lnTo>
                <a:lnTo>
                  <a:pt x="67437" y="211709"/>
                </a:lnTo>
                <a:lnTo>
                  <a:pt x="70104" y="203200"/>
                </a:lnTo>
                <a:lnTo>
                  <a:pt x="58076" y="197865"/>
                </a:lnTo>
                <a:lnTo>
                  <a:pt x="47704" y="190436"/>
                </a:lnTo>
                <a:lnTo>
                  <a:pt x="26376" y="155763"/>
                </a:lnTo>
                <a:lnTo>
                  <a:pt x="19304" y="104775"/>
                </a:lnTo>
                <a:lnTo>
                  <a:pt x="20089" y="86723"/>
                </a:lnTo>
                <a:lnTo>
                  <a:pt x="31876" y="42163"/>
                </a:lnTo>
                <a:lnTo>
                  <a:pt x="58291" y="13946"/>
                </a:lnTo>
                <a:lnTo>
                  <a:pt x="70485" y="8636"/>
                </a:lnTo>
                <a:lnTo>
                  <a:pt x="67437" y="0"/>
                </a:lnTo>
                <a:close/>
              </a:path>
            </a:pathLst>
          </a:custGeom>
          <a:solidFill>
            <a:srgbClr val="000000"/>
          </a:solidFill>
        </p:spPr>
        <p:txBody>
          <a:bodyPr wrap="square" lIns="0" tIns="0" rIns="0" bIns="0" rtlCol="0"/>
          <a:lstStyle/>
          <a:p>
            <a:endParaRPr/>
          </a:p>
        </p:txBody>
      </p:sp>
      <p:sp>
        <p:nvSpPr>
          <p:cNvPr id="5" name="object 5"/>
          <p:cNvSpPr txBox="1"/>
          <p:nvPr/>
        </p:nvSpPr>
        <p:spPr>
          <a:xfrm>
            <a:off x="3962146" y="2738754"/>
            <a:ext cx="3955415" cy="299720"/>
          </a:xfrm>
          <a:prstGeom prst="rect">
            <a:avLst/>
          </a:prstGeom>
        </p:spPr>
        <p:txBody>
          <a:bodyPr vert="horz" wrap="square" lIns="0" tIns="12700" rIns="0" bIns="0" rtlCol="0">
            <a:spAutoFit/>
          </a:bodyPr>
          <a:lstStyle/>
          <a:p>
            <a:pPr marL="38100">
              <a:lnSpc>
                <a:spcPct val="100000"/>
              </a:lnSpc>
              <a:spcBef>
                <a:spcPts val="100"/>
              </a:spcBef>
            </a:pPr>
            <a:r>
              <a:rPr sz="2700" spc="30" baseline="10802" dirty="0">
                <a:latin typeface="Cambria Math"/>
                <a:cs typeface="Cambria Math"/>
              </a:rPr>
              <a:t>𝑜𝑢𝑡𝑝𝑢𝑡</a:t>
            </a:r>
            <a:r>
              <a:rPr sz="1300" spc="20" dirty="0">
                <a:latin typeface="Cambria Math"/>
                <a:cs typeface="Cambria Math"/>
              </a:rPr>
              <a:t>𝑐𝑜𝑛𝑑𝑖𝑡𝑖𝑜𝑛𝑒𝑑</a:t>
            </a:r>
            <a:r>
              <a:rPr sz="1300" spc="145" dirty="0">
                <a:latin typeface="Cambria Math"/>
                <a:cs typeface="Cambria Math"/>
              </a:rPr>
              <a:t>  </a:t>
            </a:r>
            <a:r>
              <a:rPr sz="2700" spc="30" baseline="10802" dirty="0">
                <a:latin typeface="Cambria Math"/>
                <a:cs typeface="Cambria Math"/>
              </a:rPr>
              <a:t>−</a:t>
            </a:r>
            <a:r>
              <a:rPr sz="2700" spc="480" baseline="10802" dirty="0">
                <a:latin typeface="Cambria Math"/>
                <a:cs typeface="Cambria Math"/>
              </a:rPr>
              <a:t> </a:t>
            </a:r>
            <a:r>
              <a:rPr sz="2700" spc="-15" baseline="10802" dirty="0">
                <a:latin typeface="Cambria Math"/>
                <a:cs typeface="Cambria Math"/>
              </a:rPr>
              <a:t>𝑜𝑢𝑡𝑝𝑢𝑡</a:t>
            </a:r>
            <a:r>
              <a:rPr sz="1300" spc="-10" dirty="0">
                <a:latin typeface="Cambria Math"/>
                <a:cs typeface="Cambria Math"/>
              </a:rPr>
              <a:t>𝑢𝑛𝑐𝑜𝑛𝑑𝑖𝑡𝑖𝑜𝑛𝑒𝑑</a:t>
            </a:r>
            <a:endParaRPr sz="1300">
              <a:latin typeface="Cambria Math"/>
              <a:cs typeface="Cambria Math"/>
            </a:endParaRPr>
          </a:p>
        </p:txBody>
      </p:sp>
      <p:sp>
        <p:nvSpPr>
          <p:cNvPr id="6" name="object 6"/>
          <p:cNvSpPr txBox="1"/>
          <p:nvPr/>
        </p:nvSpPr>
        <p:spPr>
          <a:xfrm>
            <a:off x="7999730" y="2738754"/>
            <a:ext cx="2203450" cy="299720"/>
          </a:xfrm>
          <a:prstGeom prst="rect">
            <a:avLst/>
          </a:prstGeom>
        </p:spPr>
        <p:txBody>
          <a:bodyPr vert="horz" wrap="square" lIns="0" tIns="12700" rIns="0" bIns="0" rtlCol="0">
            <a:spAutoFit/>
          </a:bodyPr>
          <a:lstStyle/>
          <a:p>
            <a:pPr marL="38100">
              <a:lnSpc>
                <a:spcPct val="100000"/>
              </a:lnSpc>
              <a:spcBef>
                <a:spcPts val="100"/>
              </a:spcBef>
            </a:pPr>
            <a:r>
              <a:rPr sz="2700" baseline="10802" dirty="0">
                <a:latin typeface="Cambria Math"/>
                <a:cs typeface="Cambria Math"/>
              </a:rPr>
              <a:t>+</a:t>
            </a:r>
            <a:r>
              <a:rPr sz="2700" spc="307" baseline="10802" dirty="0">
                <a:latin typeface="Cambria Math"/>
                <a:cs typeface="Cambria Math"/>
              </a:rPr>
              <a:t> </a:t>
            </a:r>
            <a:r>
              <a:rPr sz="2700" spc="-15" baseline="10802" dirty="0">
                <a:latin typeface="Cambria Math"/>
                <a:cs typeface="Cambria Math"/>
              </a:rPr>
              <a:t>𝑜𝑢𝑡𝑝𝑢𝑡</a:t>
            </a:r>
            <a:r>
              <a:rPr sz="1300" spc="-10" dirty="0">
                <a:latin typeface="Cambria Math"/>
                <a:cs typeface="Cambria Math"/>
              </a:rPr>
              <a:t>𝑢𝑛𝑐𝑜𝑛𝑑𝑖𝑡𝑖𝑜𝑛𝑒𝑑</a:t>
            </a:r>
            <a:endParaRPr sz="1300">
              <a:latin typeface="Cambria Math"/>
              <a:cs typeface="Cambria Math"/>
            </a:endParaRPr>
          </a:p>
        </p:txBody>
      </p:sp>
      <p:sp>
        <p:nvSpPr>
          <p:cNvPr id="7" name="object 7"/>
          <p:cNvSpPr/>
          <p:nvPr/>
        </p:nvSpPr>
        <p:spPr>
          <a:xfrm>
            <a:off x="3507613" y="3061716"/>
            <a:ext cx="92710" cy="1007744"/>
          </a:xfrm>
          <a:custGeom>
            <a:avLst/>
            <a:gdLst/>
            <a:ahLst/>
            <a:cxnLst/>
            <a:rect l="l" t="t" r="r" b="b"/>
            <a:pathLst>
              <a:path w="92710" h="1007745">
                <a:moveTo>
                  <a:pt x="44470" y="75807"/>
                </a:moveTo>
                <a:lnTo>
                  <a:pt x="31771" y="76463"/>
                </a:lnTo>
                <a:lnTo>
                  <a:pt x="79883" y="1007364"/>
                </a:lnTo>
                <a:lnTo>
                  <a:pt x="92583" y="1006729"/>
                </a:lnTo>
                <a:lnTo>
                  <a:pt x="44470" y="75807"/>
                </a:lnTo>
                <a:close/>
              </a:path>
              <a:path w="92710" h="1007745">
                <a:moveTo>
                  <a:pt x="34162" y="0"/>
                </a:moveTo>
                <a:lnTo>
                  <a:pt x="0" y="78105"/>
                </a:lnTo>
                <a:lnTo>
                  <a:pt x="31771" y="76463"/>
                </a:lnTo>
                <a:lnTo>
                  <a:pt x="31114" y="63754"/>
                </a:lnTo>
                <a:lnTo>
                  <a:pt x="43814" y="63119"/>
                </a:lnTo>
                <a:lnTo>
                  <a:pt x="69937" y="63119"/>
                </a:lnTo>
                <a:lnTo>
                  <a:pt x="34162" y="0"/>
                </a:lnTo>
                <a:close/>
              </a:path>
              <a:path w="92710" h="1007745">
                <a:moveTo>
                  <a:pt x="43814" y="63119"/>
                </a:moveTo>
                <a:lnTo>
                  <a:pt x="31114" y="63754"/>
                </a:lnTo>
                <a:lnTo>
                  <a:pt x="31771" y="76463"/>
                </a:lnTo>
                <a:lnTo>
                  <a:pt x="44470" y="75807"/>
                </a:lnTo>
                <a:lnTo>
                  <a:pt x="43814" y="63119"/>
                </a:lnTo>
                <a:close/>
              </a:path>
              <a:path w="92710" h="1007745">
                <a:moveTo>
                  <a:pt x="69937" y="63119"/>
                </a:moveTo>
                <a:lnTo>
                  <a:pt x="43814" y="63119"/>
                </a:lnTo>
                <a:lnTo>
                  <a:pt x="44470" y="75807"/>
                </a:lnTo>
                <a:lnTo>
                  <a:pt x="76200" y="74168"/>
                </a:lnTo>
                <a:lnTo>
                  <a:pt x="69937" y="63119"/>
                </a:lnTo>
                <a:close/>
              </a:path>
            </a:pathLst>
          </a:custGeom>
          <a:solidFill>
            <a:srgbClr val="ED7660"/>
          </a:solidFill>
        </p:spPr>
        <p:txBody>
          <a:bodyPr wrap="square" lIns="0" tIns="0" rIns="0" bIns="0" rtlCol="0"/>
          <a:lstStyle/>
          <a:p>
            <a:endParaRPr/>
          </a:p>
        </p:txBody>
      </p:sp>
      <p:sp>
        <p:nvSpPr>
          <p:cNvPr id="8" name="object 8"/>
          <p:cNvSpPr txBox="1"/>
          <p:nvPr/>
        </p:nvSpPr>
        <p:spPr>
          <a:xfrm>
            <a:off x="3545840" y="4091685"/>
            <a:ext cx="5570220" cy="574040"/>
          </a:xfrm>
          <a:prstGeom prst="rect">
            <a:avLst/>
          </a:prstGeom>
        </p:spPr>
        <p:txBody>
          <a:bodyPr vert="horz" wrap="square" lIns="0" tIns="12700" rIns="0" bIns="0" rtlCol="0">
            <a:spAutoFit/>
          </a:bodyPr>
          <a:lstStyle/>
          <a:p>
            <a:pPr marL="12700" marR="5080">
              <a:lnSpc>
                <a:spcPct val="100000"/>
              </a:lnSpc>
              <a:spcBef>
                <a:spcPts val="100"/>
              </a:spcBef>
            </a:pPr>
            <a:r>
              <a:rPr sz="1800" spc="215" dirty="0">
                <a:latin typeface="Calibri"/>
                <a:cs typeface="Calibri"/>
              </a:rPr>
              <a:t>A</a:t>
            </a:r>
            <a:r>
              <a:rPr sz="1800" spc="40" dirty="0">
                <a:latin typeface="Calibri"/>
                <a:cs typeface="Calibri"/>
              </a:rPr>
              <a:t> </a:t>
            </a:r>
            <a:r>
              <a:rPr sz="1800" spc="90" dirty="0">
                <a:latin typeface="Calibri"/>
                <a:cs typeface="Calibri"/>
              </a:rPr>
              <a:t>weight</a:t>
            </a:r>
            <a:r>
              <a:rPr sz="1800" spc="60" dirty="0">
                <a:latin typeface="Calibri"/>
                <a:cs typeface="Calibri"/>
              </a:rPr>
              <a:t> </a:t>
            </a:r>
            <a:r>
              <a:rPr sz="1800" dirty="0">
                <a:latin typeface="Calibri"/>
                <a:cs typeface="Calibri"/>
              </a:rPr>
              <a:t>that</a:t>
            </a:r>
            <a:r>
              <a:rPr sz="1800" spc="90" dirty="0">
                <a:latin typeface="Calibri"/>
                <a:cs typeface="Calibri"/>
              </a:rPr>
              <a:t> </a:t>
            </a:r>
            <a:r>
              <a:rPr sz="1800" spc="85" dirty="0">
                <a:latin typeface="Calibri"/>
                <a:cs typeface="Calibri"/>
              </a:rPr>
              <a:t>indicates</a:t>
            </a:r>
            <a:r>
              <a:rPr sz="1800" spc="45" dirty="0">
                <a:latin typeface="Calibri"/>
                <a:cs typeface="Calibri"/>
              </a:rPr>
              <a:t> </a:t>
            </a:r>
            <a:r>
              <a:rPr sz="1800" spc="90" dirty="0">
                <a:latin typeface="Calibri"/>
                <a:cs typeface="Calibri"/>
              </a:rPr>
              <a:t>how</a:t>
            </a:r>
            <a:r>
              <a:rPr sz="1800" spc="75" dirty="0">
                <a:latin typeface="Calibri"/>
                <a:cs typeface="Calibri"/>
              </a:rPr>
              <a:t> </a:t>
            </a:r>
            <a:r>
              <a:rPr sz="1800" spc="110" dirty="0">
                <a:latin typeface="Calibri"/>
                <a:cs typeface="Calibri"/>
              </a:rPr>
              <a:t>much</a:t>
            </a:r>
            <a:r>
              <a:rPr sz="1800" spc="90" dirty="0">
                <a:latin typeface="Calibri"/>
                <a:cs typeface="Calibri"/>
              </a:rPr>
              <a:t> </a:t>
            </a:r>
            <a:r>
              <a:rPr sz="1800" spc="85" dirty="0">
                <a:latin typeface="Calibri"/>
                <a:cs typeface="Calibri"/>
              </a:rPr>
              <a:t>we</a:t>
            </a:r>
            <a:r>
              <a:rPr sz="1800" spc="75" dirty="0">
                <a:latin typeface="Calibri"/>
                <a:cs typeface="Calibri"/>
              </a:rPr>
              <a:t> </a:t>
            </a:r>
            <a:r>
              <a:rPr sz="1800" dirty="0">
                <a:latin typeface="Calibri"/>
                <a:cs typeface="Calibri"/>
              </a:rPr>
              <a:t>want</a:t>
            </a:r>
            <a:r>
              <a:rPr sz="1800" spc="75" dirty="0">
                <a:latin typeface="Calibri"/>
                <a:cs typeface="Calibri"/>
              </a:rPr>
              <a:t> </a:t>
            </a:r>
            <a:r>
              <a:rPr sz="1800" spc="65" dirty="0">
                <a:latin typeface="Calibri"/>
                <a:cs typeface="Calibri"/>
              </a:rPr>
              <a:t>the </a:t>
            </a:r>
            <a:r>
              <a:rPr sz="1800" spc="114" dirty="0">
                <a:latin typeface="Calibri"/>
                <a:cs typeface="Calibri"/>
              </a:rPr>
              <a:t>model </a:t>
            </a:r>
            <a:r>
              <a:rPr sz="1800" spc="50" dirty="0">
                <a:latin typeface="Calibri"/>
                <a:cs typeface="Calibri"/>
              </a:rPr>
              <a:t>to </a:t>
            </a:r>
            <a:r>
              <a:rPr sz="1800" spc="110" dirty="0">
                <a:latin typeface="Calibri"/>
                <a:cs typeface="Calibri"/>
              </a:rPr>
              <a:t>pay</a:t>
            </a:r>
            <a:r>
              <a:rPr sz="1800" spc="35" dirty="0">
                <a:latin typeface="Calibri"/>
                <a:cs typeface="Calibri"/>
              </a:rPr>
              <a:t> </a:t>
            </a:r>
            <a:r>
              <a:rPr sz="1800" spc="50" dirty="0">
                <a:latin typeface="Calibri"/>
                <a:cs typeface="Calibri"/>
              </a:rPr>
              <a:t>attention</a:t>
            </a:r>
            <a:r>
              <a:rPr sz="1800" spc="45" dirty="0">
                <a:latin typeface="Calibri"/>
                <a:cs typeface="Calibri"/>
              </a:rPr>
              <a:t> </a:t>
            </a:r>
            <a:r>
              <a:rPr sz="1800" spc="50" dirty="0">
                <a:latin typeface="Calibri"/>
                <a:cs typeface="Calibri"/>
              </a:rPr>
              <a:t>to</a:t>
            </a:r>
            <a:r>
              <a:rPr sz="1800" spc="45" dirty="0">
                <a:latin typeface="Calibri"/>
                <a:cs typeface="Calibri"/>
              </a:rPr>
              <a:t> </a:t>
            </a:r>
            <a:r>
              <a:rPr sz="1800" spc="65" dirty="0">
                <a:latin typeface="Calibri"/>
                <a:cs typeface="Calibri"/>
              </a:rPr>
              <a:t>the</a:t>
            </a:r>
            <a:r>
              <a:rPr sz="1800" spc="60" dirty="0">
                <a:latin typeface="Calibri"/>
                <a:cs typeface="Calibri"/>
              </a:rPr>
              <a:t> </a:t>
            </a:r>
            <a:r>
              <a:rPr sz="1800" spc="105" dirty="0">
                <a:latin typeface="Calibri"/>
                <a:cs typeface="Calibri"/>
              </a:rPr>
              <a:t>conditioning</a:t>
            </a:r>
            <a:r>
              <a:rPr sz="1800" spc="30" dirty="0">
                <a:latin typeface="Calibri"/>
                <a:cs typeface="Calibri"/>
              </a:rPr>
              <a:t> </a:t>
            </a:r>
            <a:r>
              <a:rPr sz="1800" spc="110" dirty="0">
                <a:latin typeface="Calibri"/>
                <a:cs typeface="Calibri"/>
              </a:rPr>
              <a:t>signal</a:t>
            </a:r>
            <a:r>
              <a:rPr sz="1800" spc="45" dirty="0">
                <a:latin typeface="Calibri"/>
                <a:cs typeface="Calibri"/>
              </a:rPr>
              <a:t> </a:t>
            </a:r>
            <a:r>
              <a:rPr sz="1800" spc="55" dirty="0">
                <a:latin typeface="Calibri"/>
                <a:cs typeface="Calibri"/>
              </a:rPr>
              <a:t>(prompt).</a:t>
            </a:r>
            <a:endParaRPr sz="1800">
              <a:latin typeface="Calibri"/>
              <a:cs typeface="Calibri"/>
            </a:endParaRPr>
          </a:p>
        </p:txBody>
      </p:sp>
      <p:sp>
        <p:nvSpPr>
          <p:cNvPr id="12" name="Date Placeholder 11">
            <a:extLst>
              <a:ext uri="{FF2B5EF4-FFF2-40B4-BE49-F238E27FC236}">
                <a16:creationId xmlns:a16="http://schemas.microsoft.com/office/drawing/2014/main" id="{10F74DEB-B01A-DDDB-2A61-039BEC66E1AA}"/>
              </a:ext>
            </a:extLst>
          </p:cNvPr>
          <p:cNvSpPr>
            <a:spLocks noGrp="1"/>
          </p:cNvSpPr>
          <p:nvPr>
            <p:ph type="dt" sz="half" idx="6"/>
          </p:nvPr>
        </p:nvSpPr>
        <p:spPr/>
        <p:txBody>
          <a:bodyPr/>
          <a:lstStyle/>
          <a:p>
            <a:r>
              <a:rPr lang="en-US"/>
              <a:t>Monday, April 15, 2024</a:t>
            </a:r>
          </a:p>
        </p:txBody>
      </p:sp>
      <p:sp>
        <p:nvSpPr>
          <p:cNvPr id="13" name="Footer Placeholder 12">
            <a:extLst>
              <a:ext uri="{FF2B5EF4-FFF2-40B4-BE49-F238E27FC236}">
                <a16:creationId xmlns:a16="http://schemas.microsoft.com/office/drawing/2014/main" id="{9E5C3AE9-D734-F588-7601-8AC3D0D02265}"/>
              </a:ext>
            </a:extLst>
          </p:cNvPr>
          <p:cNvSpPr>
            <a:spLocks noGrp="1"/>
          </p:cNvSpPr>
          <p:nvPr>
            <p:ph type="ftr" sz="quarter" idx="5"/>
          </p:nvPr>
        </p:nvSpPr>
        <p:spPr/>
        <p:txBody>
          <a:bodyPr/>
          <a:lstStyle/>
          <a:p>
            <a:r>
              <a:rPr lang="en-IN"/>
              <a:t>Diffusion Models - Raunak Sarbajna</a:t>
            </a:r>
          </a:p>
        </p:txBody>
      </p:sp>
      <p:sp>
        <p:nvSpPr>
          <p:cNvPr id="14" name="Slide Number Placeholder 13">
            <a:extLst>
              <a:ext uri="{FF2B5EF4-FFF2-40B4-BE49-F238E27FC236}">
                <a16:creationId xmlns:a16="http://schemas.microsoft.com/office/drawing/2014/main" id="{2DB508D8-8D5E-02DD-0743-7C510D80F782}"/>
              </a:ext>
            </a:extLst>
          </p:cNvPr>
          <p:cNvSpPr>
            <a:spLocks noGrp="1"/>
          </p:cNvSpPr>
          <p:nvPr>
            <p:ph type="sldNum" sz="quarter" idx="7"/>
          </p:nvPr>
        </p:nvSpPr>
        <p:spPr/>
        <p:txBody>
          <a:bodyPr/>
          <a:lstStyle/>
          <a:p>
            <a:fld id="{B6F15528-21DE-4FAA-801E-634DDDAF4B2B}" type="slidenum">
              <a:rPr lang="en-IN" smtClean="0"/>
              <a:t>40</a:t>
            </a:fld>
            <a:endParaRPr lang="en-IN"/>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1761489" y="2917825"/>
            <a:ext cx="8669019" cy="994663"/>
          </a:xfrm>
          <a:prstGeom prst="rect">
            <a:avLst/>
          </a:prstGeom>
        </p:spPr>
      </p:pic>
      <p:sp>
        <p:nvSpPr>
          <p:cNvPr id="3" name="object 3"/>
          <p:cNvSpPr txBox="1"/>
          <p:nvPr/>
        </p:nvSpPr>
        <p:spPr>
          <a:xfrm>
            <a:off x="1942845" y="3317494"/>
            <a:ext cx="208279" cy="177800"/>
          </a:xfrm>
          <a:prstGeom prst="rect">
            <a:avLst/>
          </a:prstGeom>
        </p:spPr>
        <p:txBody>
          <a:bodyPr vert="horz" wrap="square" lIns="0" tIns="12065" rIns="0" bIns="0" rtlCol="0">
            <a:spAutoFit/>
          </a:bodyPr>
          <a:lstStyle/>
          <a:p>
            <a:pPr marL="38100">
              <a:lnSpc>
                <a:spcPct val="100000"/>
              </a:lnSpc>
              <a:spcBef>
                <a:spcPts val="95"/>
              </a:spcBef>
            </a:pPr>
            <a:r>
              <a:rPr sz="1000" spc="65" dirty="0">
                <a:solidFill>
                  <a:srgbClr val="FFFFFF"/>
                </a:solidFill>
                <a:latin typeface="Calibri"/>
                <a:cs typeface="Calibri"/>
              </a:rPr>
              <a:t>X</a:t>
            </a:r>
            <a:r>
              <a:rPr sz="975" spc="97" baseline="-21367" dirty="0">
                <a:solidFill>
                  <a:srgbClr val="FFFFFF"/>
                </a:solidFill>
                <a:latin typeface="Calibri"/>
                <a:cs typeface="Calibri"/>
              </a:rPr>
              <a:t>0</a:t>
            </a:r>
            <a:endParaRPr sz="975" baseline="-21367">
              <a:latin typeface="Calibri"/>
              <a:cs typeface="Calibri"/>
            </a:endParaRPr>
          </a:p>
        </p:txBody>
      </p:sp>
      <p:sp>
        <p:nvSpPr>
          <p:cNvPr id="4" name="object 4"/>
          <p:cNvSpPr txBox="1"/>
          <p:nvPr/>
        </p:nvSpPr>
        <p:spPr>
          <a:xfrm>
            <a:off x="3542665" y="3317494"/>
            <a:ext cx="197485" cy="177800"/>
          </a:xfrm>
          <a:prstGeom prst="rect">
            <a:avLst/>
          </a:prstGeom>
        </p:spPr>
        <p:txBody>
          <a:bodyPr vert="horz" wrap="square" lIns="0" tIns="12065" rIns="0" bIns="0" rtlCol="0">
            <a:spAutoFit/>
          </a:bodyPr>
          <a:lstStyle/>
          <a:p>
            <a:pPr marL="38100">
              <a:lnSpc>
                <a:spcPct val="100000"/>
              </a:lnSpc>
              <a:spcBef>
                <a:spcPts val="95"/>
              </a:spcBef>
            </a:pPr>
            <a:r>
              <a:rPr sz="1000" spc="50" dirty="0">
                <a:solidFill>
                  <a:srgbClr val="FFFFFF"/>
                </a:solidFill>
                <a:latin typeface="Calibri"/>
                <a:cs typeface="Calibri"/>
              </a:rPr>
              <a:t>Z</a:t>
            </a:r>
            <a:r>
              <a:rPr sz="975" spc="75" baseline="-21367" dirty="0">
                <a:solidFill>
                  <a:srgbClr val="FFFFFF"/>
                </a:solidFill>
                <a:latin typeface="Calibri"/>
                <a:cs typeface="Calibri"/>
              </a:rPr>
              <a:t>1</a:t>
            </a:r>
            <a:endParaRPr sz="975" baseline="-21367">
              <a:latin typeface="Calibri"/>
              <a:cs typeface="Calibri"/>
            </a:endParaRPr>
          </a:p>
        </p:txBody>
      </p:sp>
      <p:sp>
        <p:nvSpPr>
          <p:cNvPr id="5" name="object 5"/>
          <p:cNvSpPr txBox="1"/>
          <p:nvPr/>
        </p:nvSpPr>
        <p:spPr>
          <a:xfrm>
            <a:off x="5136515" y="3317494"/>
            <a:ext cx="197485" cy="177800"/>
          </a:xfrm>
          <a:prstGeom prst="rect">
            <a:avLst/>
          </a:prstGeom>
        </p:spPr>
        <p:txBody>
          <a:bodyPr vert="horz" wrap="square" lIns="0" tIns="12065" rIns="0" bIns="0" rtlCol="0">
            <a:spAutoFit/>
          </a:bodyPr>
          <a:lstStyle/>
          <a:p>
            <a:pPr marL="38100">
              <a:lnSpc>
                <a:spcPct val="100000"/>
              </a:lnSpc>
              <a:spcBef>
                <a:spcPts val="95"/>
              </a:spcBef>
            </a:pPr>
            <a:r>
              <a:rPr sz="1000" spc="50" dirty="0">
                <a:solidFill>
                  <a:srgbClr val="FFFFFF"/>
                </a:solidFill>
                <a:latin typeface="Calibri"/>
                <a:cs typeface="Calibri"/>
              </a:rPr>
              <a:t>Z</a:t>
            </a:r>
            <a:r>
              <a:rPr sz="975" spc="75" baseline="-21367" dirty="0">
                <a:solidFill>
                  <a:srgbClr val="FFFFFF"/>
                </a:solidFill>
                <a:latin typeface="Calibri"/>
                <a:cs typeface="Calibri"/>
              </a:rPr>
              <a:t>2</a:t>
            </a:r>
            <a:endParaRPr sz="975" baseline="-21367">
              <a:latin typeface="Calibri"/>
              <a:cs typeface="Calibri"/>
            </a:endParaRPr>
          </a:p>
        </p:txBody>
      </p:sp>
      <p:sp>
        <p:nvSpPr>
          <p:cNvPr id="6" name="object 6"/>
          <p:cNvSpPr txBox="1"/>
          <p:nvPr/>
        </p:nvSpPr>
        <p:spPr>
          <a:xfrm>
            <a:off x="6730238" y="3320288"/>
            <a:ext cx="197485" cy="177800"/>
          </a:xfrm>
          <a:prstGeom prst="rect">
            <a:avLst/>
          </a:prstGeom>
        </p:spPr>
        <p:txBody>
          <a:bodyPr vert="horz" wrap="square" lIns="0" tIns="12065" rIns="0" bIns="0" rtlCol="0">
            <a:spAutoFit/>
          </a:bodyPr>
          <a:lstStyle/>
          <a:p>
            <a:pPr marL="38100">
              <a:lnSpc>
                <a:spcPct val="100000"/>
              </a:lnSpc>
              <a:spcBef>
                <a:spcPts val="95"/>
              </a:spcBef>
            </a:pPr>
            <a:r>
              <a:rPr sz="1000" spc="50" dirty="0">
                <a:solidFill>
                  <a:srgbClr val="FFFFFF"/>
                </a:solidFill>
                <a:latin typeface="Calibri"/>
                <a:cs typeface="Calibri"/>
              </a:rPr>
              <a:t>Z</a:t>
            </a:r>
            <a:r>
              <a:rPr sz="975" spc="75" baseline="-21367" dirty="0">
                <a:solidFill>
                  <a:srgbClr val="FFFFFF"/>
                </a:solidFill>
                <a:latin typeface="Calibri"/>
                <a:cs typeface="Calibri"/>
              </a:rPr>
              <a:t>3</a:t>
            </a:r>
            <a:endParaRPr sz="975" baseline="-21367">
              <a:latin typeface="Calibri"/>
              <a:cs typeface="Calibri"/>
            </a:endParaRPr>
          </a:p>
        </p:txBody>
      </p:sp>
      <p:sp>
        <p:nvSpPr>
          <p:cNvPr id="7" name="object 7"/>
          <p:cNvSpPr txBox="1"/>
          <p:nvPr/>
        </p:nvSpPr>
        <p:spPr>
          <a:xfrm>
            <a:off x="8215376" y="3181858"/>
            <a:ext cx="254000" cy="299720"/>
          </a:xfrm>
          <a:prstGeom prst="rect">
            <a:avLst/>
          </a:prstGeom>
        </p:spPr>
        <p:txBody>
          <a:bodyPr vert="horz" wrap="square" lIns="0" tIns="12700" rIns="0" bIns="0" rtlCol="0">
            <a:spAutoFit/>
          </a:bodyPr>
          <a:lstStyle/>
          <a:p>
            <a:pPr marL="12700">
              <a:lnSpc>
                <a:spcPct val="100000"/>
              </a:lnSpc>
              <a:spcBef>
                <a:spcPts val="100"/>
              </a:spcBef>
            </a:pPr>
            <a:r>
              <a:rPr sz="1800" spc="505" dirty="0">
                <a:latin typeface="Calibri"/>
                <a:cs typeface="Calibri"/>
              </a:rPr>
              <a:t>…</a:t>
            </a:r>
            <a:endParaRPr sz="1800">
              <a:latin typeface="Calibri"/>
              <a:cs typeface="Calibri"/>
            </a:endParaRPr>
          </a:p>
        </p:txBody>
      </p:sp>
      <p:sp>
        <p:nvSpPr>
          <p:cNvPr id="8" name="object 8"/>
          <p:cNvSpPr txBox="1"/>
          <p:nvPr/>
        </p:nvSpPr>
        <p:spPr>
          <a:xfrm>
            <a:off x="10049002" y="3323971"/>
            <a:ext cx="196850" cy="177800"/>
          </a:xfrm>
          <a:prstGeom prst="rect">
            <a:avLst/>
          </a:prstGeom>
        </p:spPr>
        <p:txBody>
          <a:bodyPr vert="horz" wrap="square" lIns="0" tIns="12065" rIns="0" bIns="0" rtlCol="0">
            <a:spAutoFit/>
          </a:bodyPr>
          <a:lstStyle/>
          <a:p>
            <a:pPr marL="38100">
              <a:lnSpc>
                <a:spcPct val="100000"/>
              </a:lnSpc>
              <a:spcBef>
                <a:spcPts val="95"/>
              </a:spcBef>
            </a:pPr>
            <a:r>
              <a:rPr sz="1000" spc="55" dirty="0">
                <a:solidFill>
                  <a:srgbClr val="FFFFFF"/>
                </a:solidFill>
                <a:latin typeface="Calibri"/>
                <a:cs typeface="Calibri"/>
              </a:rPr>
              <a:t>Z</a:t>
            </a:r>
            <a:r>
              <a:rPr sz="975" spc="82" baseline="-21367" dirty="0">
                <a:solidFill>
                  <a:srgbClr val="FFFFFF"/>
                </a:solidFill>
                <a:latin typeface="Calibri"/>
                <a:cs typeface="Calibri"/>
              </a:rPr>
              <a:t>T</a:t>
            </a:r>
            <a:endParaRPr sz="975" baseline="-21367">
              <a:latin typeface="Calibri"/>
              <a:cs typeface="Calibri"/>
            </a:endParaRPr>
          </a:p>
        </p:txBody>
      </p:sp>
      <p:sp>
        <p:nvSpPr>
          <p:cNvPr id="9" name="object 9"/>
          <p:cNvSpPr txBox="1"/>
          <p:nvPr/>
        </p:nvSpPr>
        <p:spPr>
          <a:xfrm>
            <a:off x="9592436" y="2492755"/>
            <a:ext cx="1178560" cy="299720"/>
          </a:xfrm>
          <a:prstGeom prst="rect">
            <a:avLst/>
          </a:prstGeom>
        </p:spPr>
        <p:txBody>
          <a:bodyPr vert="horz" wrap="square" lIns="0" tIns="12700" rIns="0" bIns="0" rtlCol="0">
            <a:spAutoFit/>
          </a:bodyPr>
          <a:lstStyle/>
          <a:p>
            <a:pPr marL="12700">
              <a:lnSpc>
                <a:spcPct val="100000"/>
              </a:lnSpc>
              <a:spcBef>
                <a:spcPts val="100"/>
              </a:spcBef>
            </a:pPr>
            <a:r>
              <a:rPr sz="1800" b="1" spc="110" dirty="0">
                <a:latin typeface="Calibri"/>
                <a:cs typeface="Calibri"/>
              </a:rPr>
              <a:t>Pure</a:t>
            </a:r>
            <a:r>
              <a:rPr sz="1800" b="1" spc="40" dirty="0">
                <a:latin typeface="Calibri"/>
                <a:cs typeface="Calibri"/>
              </a:rPr>
              <a:t> </a:t>
            </a:r>
            <a:r>
              <a:rPr sz="1800" b="1" spc="114" dirty="0">
                <a:latin typeface="Calibri"/>
                <a:cs typeface="Calibri"/>
              </a:rPr>
              <a:t>noise</a:t>
            </a:r>
            <a:endParaRPr sz="1800">
              <a:latin typeface="Calibri"/>
              <a:cs typeface="Calibri"/>
            </a:endParaRPr>
          </a:p>
        </p:txBody>
      </p:sp>
      <p:sp>
        <p:nvSpPr>
          <p:cNvPr id="10" name="object 10"/>
          <p:cNvSpPr txBox="1"/>
          <p:nvPr/>
        </p:nvSpPr>
        <p:spPr>
          <a:xfrm>
            <a:off x="1193088" y="2492755"/>
            <a:ext cx="1687830" cy="299720"/>
          </a:xfrm>
          <a:prstGeom prst="rect">
            <a:avLst/>
          </a:prstGeom>
        </p:spPr>
        <p:txBody>
          <a:bodyPr vert="horz" wrap="square" lIns="0" tIns="12700" rIns="0" bIns="0" rtlCol="0">
            <a:spAutoFit/>
          </a:bodyPr>
          <a:lstStyle/>
          <a:p>
            <a:pPr marL="12700">
              <a:lnSpc>
                <a:spcPct val="100000"/>
              </a:lnSpc>
              <a:spcBef>
                <a:spcPts val="100"/>
              </a:spcBef>
            </a:pPr>
            <a:r>
              <a:rPr sz="1800" b="1" spc="150" dirty="0">
                <a:latin typeface="Calibri"/>
                <a:cs typeface="Calibri"/>
              </a:rPr>
              <a:t>Original</a:t>
            </a:r>
            <a:r>
              <a:rPr sz="1800" b="1" spc="95" dirty="0">
                <a:latin typeface="Calibri"/>
                <a:cs typeface="Calibri"/>
              </a:rPr>
              <a:t> </a:t>
            </a:r>
            <a:r>
              <a:rPr sz="1800" b="1" spc="165" dirty="0">
                <a:latin typeface="Calibri"/>
                <a:cs typeface="Calibri"/>
              </a:rPr>
              <a:t>image</a:t>
            </a:r>
            <a:endParaRPr sz="1800">
              <a:latin typeface="Calibri"/>
              <a:cs typeface="Calibri"/>
            </a:endParaRPr>
          </a:p>
        </p:txBody>
      </p:sp>
      <p:grpSp>
        <p:nvGrpSpPr>
          <p:cNvPr id="11" name="object 11"/>
          <p:cNvGrpSpPr/>
          <p:nvPr/>
        </p:nvGrpSpPr>
        <p:grpSpPr>
          <a:xfrm>
            <a:off x="1772411" y="4191000"/>
            <a:ext cx="8642985" cy="1466850"/>
            <a:chOff x="1772411" y="4191000"/>
            <a:chExt cx="8642985" cy="1466850"/>
          </a:xfrm>
        </p:grpSpPr>
        <p:pic>
          <p:nvPicPr>
            <p:cNvPr id="12" name="object 12"/>
            <p:cNvPicPr/>
            <p:nvPr/>
          </p:nvPicPr>
          <p:blipFill>
            <a:blip r:embed="rId4" cstate="print"/>
            <a:stretch>
              <a:fillRect/>
            </a:stretch>
          </p:blipFill>
          <p:spPr>
            <a:xfrm>
              <a:off x="1772411" y="4191000"/>
              <a:ext cx="548639" cy="548639"/>
            </a:xfrm>
            <a:prstGeom prst="rect">
              <a:avLst/>
            </a:prstGeom>
          </p:spPr>
        </p:pic>
        <p:pic>
          <p:nvPicPr>
            <p:cNvPr id="13" name="object 13"/>
            <p:cNvPicPr/>
            <p:nvPr/>
          </p:nvPicPr>
          <p:blipFill>
            <a:blip r:embed="rId5" cstate="print"/>
            <a:stretch>
              <a:fillRect/>
            </a:stretch>
          </p:blipFill>
          <p:spPr>
            <a:xfrm>
              <a:off x="3372611" y="4197095"/>
              <a:ext cx="548639" cy="548639"/>
            </a:xfrm>
            <a:prstGeom prst="rect">
              <a:avLst/>
            </a:prstGeom>
          </p:spPr>
        </p:pic>
        <p:pic>
          <p:nvPicPr>
            <p:cNvPr id="14" name="object 14"/>
            <p:cNvPicPr/>
            <p:nvPr/>
          </p:nvPicPr>
          <p:blipFill>
            <a:blip r:embed="rId6" cstate="print"/>
            <a:stretch>
              <a:fillRect/>
            </a:stretch>
          </p:blipFill>
          <p:spPr>
            <a:xfrm>
              <a:off x="4954523" y="4191000"/>
              <a:ext cx="548639" cy="548639"/>
            </a:xfrm>
            <a:prstGeom prst="rect">
              <a:avLst/>
            </a:prstGeom>
          </p:spPr>
        </p:pic>
        <p:pic>
          <p:nvPicPr>
            <p:cNvPr id="15" name="object 15"/>
            <p:cNvPicPr/>
            <p:nvPr/>
          </p:nvPicPr>
          <p:blipFill>
            <a:blip r:embed="rId7" cstate="print"/>
            <a:stretch>
              <a:fillRect/>
            </a:stretch>
          </p:blipFill>
          <p:spPr>
            <a:xfrm>
              <a:off x="6553200" y="4197095"/>
              <a:ext cx="548640" cy="548639"/>
            </a:xfrm>
            <a:prstGeom prst="rect">
              <a:avLst/>
            </a:prstGeom>
          </p:spPr>
        </p:pic>
        <p:pic>
          <p:nvPicPr>
            <p:cNvPr id="16" name="object 16"/>
            <p:cNvPicPr/>
            <p:nvPr/>
          </p:nvPicPr>
          <p:blipFill>
            <a:blip r:embed="rId8" cstate="print"/>
            <a:stretch>
              <a:fillRect/>
            </a:stretch>
          </p:blipFill>
          <p:spPr>
            <a:xfrm>
              <a:off x="9866376" y="4191000"/>
              <a:ext cx="548640" cy="548639"/>
            </a:xfrm>
            <a:prstGeom prst="rect">
              <a:avLst/>
            </a:prstGeom>
          </p:spPr>
        </p:pic>
        <p:sp>
          <p:nvSpPr>
            <p:cNvPr id="17" name="object 17"/>
            <p:cNvSpPr/>
            <p:nvPr/>
          </p:nvSpPr>
          <p:spPr>
            <a:xfrm>
              <a:off x="2046477" y="4733963"/>
              <a:ext cx="8119745" cy="923290"/>
            </a:xfrm>
            <a:custGeom>
              <a:avLst/>
              <a:gdLst/>
              <a:ahLst/>
              <a:cxnLst/>
              <a:rect l="l" t="t" r="r" b="b"/>
              <a:pathLst>
                <a:path w="8119745" h="923289">
                  <a:moveTo>
                    <a:pt x="12700" y="0"/>
                  </a:moveTo>
                  <a:lnTo>
                    <a:pt x="0" y="0"/>
                  </a:lnTo>
                  <a:lnTo>
                    <a:pt x="1524" y="22860"/>
                  </a:lnTo>
                  <a:lnTo>
                    <a:pt x="13589" y="67310"/>
                  </a:lnTo>
                  <a:lnTo>
                    <a:pt x="37211" y="110490"/>
                  </a:lnTo>
                  <a:lnTo>
                    <a:pt x="71628" y="154940"/>
                  </a:lnTo>
                  <a:lnTo>
                    <a:pt x="116586" y="196850"/>
                  </a:lnTo>
                  <a:lnTo>
                    <a:pt x="171831" y="240030"/>
                  </a:lnTo>
                  <a:lnTo>
                    <a:pt x="272542" y="302260"/>
                  </a:lnTo>
                  <a:lnTo>
                    <a:pt x="310896" y="322580"/>
                  </a:lnTo>
                  <a:lnTo>
                    <a:pt x="351282" y="342900"/>
                  </a:lnTo>
                  <a:lnTo>
                    <a:pt x="394081" y="363220"/>
                  </a:lnTo>
                  <a:lnTo>
                    <a:pt x="486029" y="402590"/>
                  </a:lnTo>
                  <a:lnTo>
                    <a:pt x="586359" y="441960"/>
                  </a:lnTo>
                  <a:lnTo>
                    <a:pt x="639318" y="461010"/>
                  </a:lnTo>
                  <a:lnTo>
                    <a:pt x="694436" y="478790"/>
                  </a:lnTo>
                  <a:lnTo>
                    <a:pt x="751332" y="497840"/>
                  </a:lnTo>
                  <a:lnTo>
                    <a:pt x="810260" y="516890"/>
                  </a:lnTo>
                  <a:lnTo>
                    <a:pt x="870712" y="534670"/>
                  </a:lnTo>
                  <a:lnTo>
                    <a:pt x="997204" y="570230"/>
                  </a:lnTo>
                  <a:lnTo>
                    <a:pt x="1062990" y="586740"/>
                  </a:lnTo>
                  <a:lnTo>
                    <a:pt x="1130300" y="604520"/>
                  </a:lnTo>
                  <a:lnTo>
                    <a:pt x="1269746" y="637540"/>
                  </a:lnTo>
                  <a:lnTo>
                    <a:pt x="1414907" y="669290"/>
                  </a:lnTo>
                  <a:lnTo>
                    <a:pt x="1721866" y="727710"/>
                  </a:lnTo>
                  <a:lnTo>
                    <a:pt x="1882775" y="754380"/>
                  </a:lnTo>
                  <a:lnTo>
                    <a:pt x="2048002" y="779780"/>
                  </a:lnTo>
                  <a:lnTo>
                    <a:pt x="2217293" y="803910"/>
                  </a:lnTo>
                  <a:lnTo>
                    <a:pt x="2390394" y="825500"/>
                  </a:lnTo>
                  <a:lnTo>
                    <a:pt x="2566797" y="844550"/>
                  </a:lnTo>
                  <a:lnTo>
                    <a:pt x="2928112" y="878840"/>
                  </a:lnTo>
                  <a:lnTo>
                    <a:pt x="3298317" y="902970"/>
                  </a:lnTo>
                  <a:lnTo>
                    <a:pt x="3485769" y="911860"/>
                  </a:lnTo>
                  <a:lnTo>
                    <a:pt x="3674491" y="918210"/>
                  </a:lnTo>
                  <a:lnTo>
                    <a:pt x="3863848" y="922020"/>
                  </a:lnTo>
                  <a:lnTo>
                    <a:pt x="4053459" y="923290"/>
                  </a:lnTo>
                  <a:lnTo>
                    <a:pt x="4243197" y="922020"/>
                  </a:lnTo>
                  <a:lnTo>
                    <a:pt x="4432554" y="918210"/>
                  </a:lnTo>
                  <a:lnTo>
                    <a:pt x="4652412" y="910590"/>
                  </a:lnTo>
                  <a:lnTo>
                    <a:pt x="4053459" y="910590"/>
                  </a:lnTo>
                  <a:lnTo>
                    <a:pt x="3863975" y="909320"/>
                  </a:lnTo>
                  <a:lnTo>
                    <a:pt x="3674745" y="905510"/>
                  </a:lnTo>
                  <a:lnTo>
                    <a:pt x="3486277" y="899160"/>
                  </a:lnTo>
                  <a:lnTo>
                    <a:pt x="3298952" y="890270"/>
                  </a:lnTo>
                  <a:lnTo>
                    <a:pt x="3299079" y="890270"/>
                  </a:lnTo>
                  <a:lnTo>
                    <a:pt x="3113024" y="878840"/>
                  </a:lnTo>
                  <a:lnTo>
                    <a:pt x="2929128" y="866140"/>
                  </a:lnTo>
                  <a:lnTo>
                    <a:pt x="2568067" y="831850"/>
                  </a:lnTo>
                  <a:lnTo>
                    <a:pt x="2391791" y="812800"/>
                  </a:lnTo>
                  <a:lnTo>
                    <a:pt x="2218944" y="791210"/>
                  </a:lnTo>
                  <a:lnTo>
                    <a:pt x="2049780" y="767080"/>
                  </a:lnTo>
                  <a:lnTo>
                    <a:pt x="1884680" y="741680"/>
                  </a:lnTo>
                  <a:lnTo>
                    <a:pt x="1724025" y="715010"/>
                  </a:lnTo>
                  <a:lnTo>
                    <a:pt x="1568196" y="685800"/>
                  </a:lnTo>
                  <a:lnTo>
                    <a:pt x="1417447" y="656590"/>
                  </a:lnTo>
                  <a:lnTo>
                    <a:pt x="1272413" y="624840"/>
                  </a:lnTo>
                  <a:lnTo>
                    <a:pt x="1066165" y="575310"/>
                  </a:lnTo>
                  <a:lnTo>
                    <a:pt x="936498" y="539750"/>
                  </a:lnTo>
                  <a:lnTo>
                    <a:pt x="874268" y="521970"/>
                  </a:lnTo>
                  <a:lnTo>
                    <a:pt x="874395" y="521970"/>
                  </a:lnTo>
                  <a:lnTo>
                    <a:pt x="755142" y="486410"/>
                  </a:lnTo>
                  <a:lnTo>
                    <a:pt x="755269" y="486410"/>
                  </a:lnTo>
                  <a:lnTo>
                    <a:pt x="698373" y="467360"/>
                  </a:lnTo>
                  <a:lnTo>
                    <a:pt x="643509" y="448310"/>
                  </a:lnTo>
                  <a:lnTo>
                    <a:pt x="590677" y="429260"/>
                  </a:lnTo>
                  <a:lnTo>
                    <a:pt x="539750" y="410210"/>
                  </a:lnTo>
                  <a:lnTo>
                    <a:pt x="490728" y="391160"/>
                  </a:lnTo>
                  <a:lnTo>
                    <a:pt x="443992" y="370840"/>
                  </a:lnTo>
                  <a:lnTo>
                    <a:pt x="444119" y="370840"/>
                  </a:lnTo>
                  <a:lnTo>
                    <a:pt x="399415" y="351790"/>
                  </a:lnTo>
                  <a:lnTo>
                    <a:pt x="356743" y="331470"/>
                  </a:lnTo>
                  <a:lnTo>
                    <a:pt x="356997" y="331470"/>
                  </a:lnTo>
                  <a:lnTo>
                    <a:pt x="316611" y="311150"/>
                  </a:lnTo>
                  <a:lnTo>
                    <a:pt x="316865" y="311150"/>
                  </a:lnTo>
                  <a:lnTo>
                    <a:pt x="278638" y="290830"/>
                  </a:lnTo>
                  <a:lnTo>
                    <a:pt x="243078" y="270510"/>
                  </a:lnTo>
                  <a:lnTo>
                    <a:pt x="209804" y="250190"/>
                  </a:lnTo>
                  <a:lnTo>
                    <a:pt x="210058" y="250190"/>
                  </a:lnTo>
                  <a:lnTo>
                    <a:pt x="180773" y="229870"/>
                  </a:lnTo>
                  <a:lnTo>
                    <a:pt x="179197" y="229870"/>
                  </a:lnTo>
                  <a:lnTo>
                    <a:pt x="150622" y="208280"/>
                  </a:lnTo>
                  <a:lnTo>
                    <a:pt x="150876" y="208280"/>
                  </a:lnTo>
                  <a:lnTo>
                    <a:pt x="124714" y="187960"/>
                  </a:lnTo>
                  <a:lnTo>
                    <a:pt x="124968" y="187960"/>
                  </a:lnTo>
                  <a:lnTo>
                    <a:pt x="101473" y="166370"/>
                  </a:lnTo>
                  <a:lnTo>
                    <a:pt x="101727" y="166370"/>
                  </a:lnTo>
                  <a:lnTo>
                    <a:pt x="80899" y="146050"/>
                  </a:lnTo>
                  <a:lnTo>
                    <a:pt x="81153" y="146050"/>
                  </a:lnTo>
                  <a:lnTo>
                    <a:pt x="63940" y="125730"/>
                  </a:lnTo>
                  <a:lnTo>
                    <a:pt x="63246" y="125730"/>
                  </a:lnTo>
                  <a:lnTo>
                    <a:pt x="47625" y="104140"/>
                  </a:lnTo>
                  <a:lnTo>
                    <a:pt x="47879" y="104140"/>
                  </a:lnTo>
                  <a:lnTo>
                    <a:pt x="35806" y="83820"/>
                  </a:lnTo>
                  <a:lnTo>
                    <a:pt x="35306" y="83820"/>
                  </a:lnTo>
                  <a:lnTo>
                    <a:pt x="25273" y="62230"/>
                  </a:lnTo>
                  <a:lnTo>
                    <a:pt x="25527" y="62230"/>
                  </a:lnTo>
                  <a:lnTo>
                    <a:pt x="18713" y="41910"/>
                  </a:lnTo>
                  <a:lnTo>
                    <a:pt x="18415" y="41910"/>
                  </a:lnTo>
                  <a:lnTo>
                    <a:pt x="14231" y="21590"/>
                  </a:lnTo>
                  <a:lnTo>
                    <a:pt x="14097" y="21590"/>
                  </a:lnTo>
                  <a:lnTo>
                    <a:pt x="12700" y="0"/>
                  </a:lnTo>
                  <a:close/>
                </a:path>
                <a:path w="8119745" h="923289">
                  <a:moveTo>
                    <a:pt x="4053522" y="910589"/>
                  </a:moveTo>
                  <a:close/>
                </a:path>
                <a:path w="8119745" h="923289">
                  <a:moveTo>
                    <a:pt x="6689471" y="659130"/>
                  </a:moveTo>
                  <a:lnTo>
                    <a:pt x="6538722" y="689610"/>
                  </a:lnTo>
                  <a:lnTo>
                    <a:pt x="6382893" y="717550"/>
                  </a:lnTo>
                  <a:lnTo>
                    <a:pt x="6222238" y="744220"/>
                  </a:lnTo>
                  <a:lnTo>
                    <a:pt x="6057138" y="769620"/>
                  </a:lnTo>
                  <a:lnTo>
                    <a:pt x="5887974" y="792480"/>
                  </a:lnTo>
                  <a:lnTo>
                    <a:pt x="5715000" y="814070"/>
                  </a:lnTo>
                  <a:lnTo>
                    <a:pt x="5359654" y="850900"/>
                  </a:lnTo>
                  <a:lnTo>
                    <a:pt x="4993894" y="880110"/>
                  </a:lnTo>
                  <a:lnTo>
                    <a:pt x="4807966" y="891540"/>
                  </a:lnTo>
                  <a:lnTo>
                    <a:pt x="4620641" y="899160"/>
                  </a:lnTo>
                  <a:lnTo>
                    <a:pt x="4432173" y="905510"/>
                  </a:lnTo>
                  <a:lnTo>
                    <a:pt x="4243070" y="909320"/>
                  </a:lnTo>
                  <a:lnTo>
                    <a:pt x="4053522" y="910589"/>
                  </a:lnTo>
                  <a:lnTo>
                    <a:pt x="4652422" y="910589"/>
                  </a:lnTo>
                  <a:lnTo>
                    <a:pt x="4808728" y="904240"/>
                  </a:lnTo>
                  <a:lnTo>
                    <a:pt x="4994783" y="892810"/>
                  </a:lnTo>
                  <a:lnTo>
                    <a:pt x="5360797" y="863600"/>
                  </a:lnTo>
                  <a:lnTo>
                    <a:pt x="5716524" y="826770"/>
                  </a:lnTo>
                  <a:lnTo>
                    <a:pt x="5889625" y="805180"/>
                  </a:lnTo>
                  <a:lnTo>
                    <a:pt x="6058916" y="782320"/>
                  </a:lnTo>
                  <a:lnTo>
                    <a:pt x="6224270" y="756920"/>
                  </a:lnTo>
                  <a:lnTo>
                    <a:pt x="6385052" y="730250"/>
                  </a:lnTo>
                  <a:lnTo>
                    <a:pt x="6541135" y="702310"/>
                  </a:lnTo>
                  <a:lnTo>
                    <a:pt x="6746494" y="660400"/>
                  </a:lnTo>
                  <a:lnTo>
                    <a:pt x="6689344" y="660400"/>
                  </a:lnTo>
                  <a:lnTo>
                    <a:pt x="6689471" y="659130"/>
                  </a:lnTo>
                  <a:close/>
                </a:path>
                <a:path w="8119745" h="923289">
                  <a:moveTo>
                    <a:pt x="7790307" y="318770"/>
                  </a:moveTo>
                  <a:lnTo>
                    <a:pt x="7750048" y="339090"/>
                  </a:lnTo>
                  <a:lnTo>
                    <a:pt x="7707503" y="359410"/>
                  </a:lnTo>
                  <a:lnTo>
                    <a:pt x="7662799" y="378460"/>
                  </a:lnTo>
                  <a:lnTo>
                    <a:pt x="7616063" y="397510"/>
                  </a:lnTo>
                  <a:lnTo>
                    <a:pt x="7567168" y="417830"/>
                  </a:lnTo>
                  <a:lnTo>
                    <a:pt x="7516241" y="435610"/>
                  </a:lnTo>
                  <a:lnTo>
                    <a:pt x="7463282" y="454660"/>
                  </a:lnTo>
                  <a:lnTo>
                    <a:pt x="7408418" y="473710"/>
                  </a:lnTo>
                  <a:lnTo>
                    <a:pt x="7351649" y="491490"/>
                  </a:lnTo>
                  <a:lnTo>
                    <a:pt x="7292975" y="509270"/>
                  </a:lnTo>
                  <a:lnTo>
                    <a:pt x="7232650" y="528320"/>
                  </a:lnTo>
                  <a:lnTo>
                    <a:pt x="7170420" y="544830"/>
                  </a:lnTo>
                  <a:lnTo>
                    <a:pt x="7106412" y="562610"/>
                  </a:lnTo>
                  <a:lnTo>
                    <a:pt x="7040753" y="579120"/>
                  </a:lnTo>
                  <a:lnTo>
                    <a:pt x="6973570" y="595630"/>
                  </a:lnTo>
                  <a:lnTo>
                    <a:pt x="6904736" y="612140"/>
                  </a:lnTo>
                  <a:lnTo>
                    <a:pt x="6834505" y="628650"/>
                  </a:lnTo>
                  <a:lnTo>
                    <a:pt x="6689344" y="660400"/>
                  </a:lnTo>
                  <a:lnTo>
                    <a:pt x="6746494" y="660400"/>
                  </a:lnTo>
                  <a:lnTo>
                    <a:pt x="6837299" y="641350"/>
                  </a:lnTo>
                  <a:lnTo>
                    <a:pt x="7043928" y="591820"/>
                  </a:lnTo>
                  <a:lnTo>
                    <a:pt x="7109714" y="575310"/>
                  </a:lnTo>
                  <a:lnTo>
                    <a:pt x="7236206" y="539750"/>
                  </a:lnTo>
                  <a:lnTo>
                    <a:pt x="7355586" y="504190"/>
                  </a:lnTo>
                  <a:lnTo>
                    <a:pt x="7412482" y="485140"/>
                  </a:lnTo>
                  <a:lnTo>
                    <a:pt x="7467600" y="467360"/>
                  </a:lnTo>
                  <a:lnTo>
                    <a:pt x="7520558" y="448310"/>
                  </a:lnTo>
                  <a:lnTo>
                    <a:pt x="7571740" y="429260"/>
                  </a:lnTo>
                  <a:lnTo>
                    <a:pt x="7620889" y="410210"/>
                  </a:lnTo>
                  <a:lnTo>
                    <a:pt x="7712837" y="370840"/>
                  </a:lnTo>
                  <a:lnTo>
                    <a:pt x="7755636" y="350520"/>
                  </a:lnTo>
                  <a:lnTo>
                    <a:pt x="7816477" y="320040"/>
                  </a:lnTo>
                  <a:lnTo>
                    <a:pt x="7790180" y="320040"/>
                  </a:lnTo>
                  <a:lnTo>
                    <a:pt x="7790307" y="318770"/>
                  </a:lnTo>
                  <a:close/>
                </a:path>
                <a:path w="8119745" h="923289">
                  <a:moveTo>
                    <a:pt x="8085341" y="93980"/>
                  </a:moveTo>
                  <a:lnTo>
                    <a:pt x="8071993" y="93980"/>
                  </a:lnTo>
                  <a:lnTo>
                    <a:pt x="8071358" y="95250"/>
                  </a:lnTo>
                  <a:lnTo>
                    <a:pt x="8059039" y="115570"/>
                  </a:lnTo>
                  <a:lnTo>
                    <a:pt x="8059420" y="115570"/>
                  </a:lnTo>
                  <a:lnTo>
                    <a:pt x="8043799" y="135890"/>
                  </a:lnTo>
                  <a:lnTo>
                    <a:pt x="8044053" y="135890"/>
                  </a:lnTo>
                  <a:lnTo>
                    <a:pt x="8025765" y="156210"/>
                  </a:lnTo>
                  <a:lnTo>
                    <a:pt x="8026146" y="156210"/>
                  </a:lnTo>
                  <a:lnTo>
                    <a:pt x="8005191" y="176530"/>
                  </a:lnTo>
                  <a:lnTo>
                    <a:pt x="8005572" y="176530"/>
                  </a:lnTo>
                  <a:lnTo>
                    <a:pt x="7981950" y="198120"/>
                  </a:lnTo>
                  <a:lnTo>
                    <a:pt x="7982204" y="198120"/>
                  </a:lnTo>
                  <a:lnTo>
                    <a:pt x="7956169" y="218440"/>
                  </a:lnTo>
                  <a:lnTo>
                    <a:pt x="7956423" y="218440"/>
                  </a:lnTo>
                  <a:lnTo>
                    <a:pt x="7927848" y="238760"/>
                  </a:lnTo>
                  <a:lnTo>
                    <a:pt x="7896987" y="259080"/>
                  </a:lnTo>
                  <a:lnTo>
                    <a:pt x="7863713" y="279400"/>
                  </a:lnTo>
                  <a:lnTo>
                    <a:pt x="7863967" y="279400"/>
                  </a:lnTo>
                  <a:lnTo>
                    <a:pt x="7828153" y="299720"/>
                  </a:lnTo>
                  <a:lnTo>
                    <a:pt x="7828407" y="299720"/>
                  </a:lnTo>
                  <a:lnTo>
                    <a:pt x="7790180" y="320040"/>
                  </a:lnTo>
                  <a:lnTo>
                    <a:pt x="7816477" y="320040"/>
                  </a:lnTo>
                  <a:lnTo>
                    <a:pt x="7834376" y="311150"/>
                  </a:lnTo>
                  <a:lnTo>
                    <a:pt x="7870317" y="290830"/>
                  </a:lnTo>
                  <a:lnTo>
                    <a:pt x="7935087" y="248920"/>
                  </a:lnTo>
                  <a:lnTo>
                    <a:pt x="7990332" y="207010"/>
                  </a:lnTo>
                  <a:lnTo>
                    <a:pt x="8035290" y="165100"/>
                  </a:lnTo>
                  <a:lnTo>
                    <a:pt x="8069707" y="121920"/>
                  </a:lnTo>
                  <a:lnTo>
                    <a:pt x="8083169" y="100330"/>
                  </a:lnTo>
                  <a:lnTo>
                    <a:pt x="8085341" y="93980"/>
                  </a:lnTo>
                  <a:close/>
                </a:path>
                <a:path w="8119745" h="923289">
                  <a:moveTo>
                    <a:pt x="178943" y="228600"/>
                  </a:moveTo>
                  <a:lnTo>
                    <a:pt x="179197" y="229870"/>
                  </a:lnTo>
                  <a:lnTo>
                    <a:pt x="180773" y="229870"/>
                  </a:lnTo>
                  <a:lnTo>
                    <a:pt x="178943" y="228600"/>
                  </a:lnTo>
                  <a:close/>
                </a:path>
                <a:path w="8119745" h="923289">
                  <a:moveTo>
                    <a:pt x="62865" y="124460"/>
                  </a:moveTo>
                  <a:lnTo>
                    <a:pt x="63246" y="125730"/>
                  </a:lnTo>
                  <a:lnTo>
                    <a:pt x="63940" y="125730"/>
                  </a:lnTo>
                  <a:lnTo>
                    <a:pt x="62865" y="124460"/>
                  </a:lnTo>
                  <a:close/>
                </a:path>
                <a:path w="8119745" h="923289">
                  <a:moveTo>
                    <a:pt x="8114043" y="72390"/>
                  </a:moveTo>
                  <a:lnTo>
                    <a:pt x="8079486" y="72390"/>
                  </a:lnTo>
                  <a:lnTo>
                    <a:pt x="8091424" y="76200"/>
                  </a:lnTo>
                  <a:lnTo>
                    <a:pt x="8087305" y="88238"/>
                  </a:lnTo>
                  <a:lnTo>
                    <a:pt x="8119491" y="96520"/>
                  </a:lnTo>
                  <a:lnTo>
                    <a:pt x="8114043" y="72390"/>
                  </a:lnTo>
                  <a:close/>
                </a:path>
                <a:path w="8119745" h="923289">
                  <a:moveTo>
                    <a:pt x="8071542" y="94730"/>
                  </a:moveTo>
                  <a:lnTo>
                    <a:pt x="8071231" y="95250"/>
                  </a:lnTo>
                  <a:lnTo>
                    <a:pt x="8071542" y="94730"/>
                  </a:lnTo>
                  <a:close/>
                </a:path>
                <a:path w="8119745" h="923289">
                  <a:moveTo>
                    <a:pt x="8071993" y="93980"/>
                  </a:moveTo>
                  <a:lnTo>
                    <a:pt x="8071542" y="94730"/>
                  </a:lnTo>
                  <a:lnTo>
                    <a:pt x="8071358" y="95250"/>
                  </a:lnTo>
                  <a:lnTo>
                    <a:pt x="8071993" y="93980"/>
                  </a:lnTo>
                  <a:close/>
                </a:path>
                <a:path w="8119745" h="923289">
                  <a:moveTo>
                    <a:pt x="8074978" y="85067"/>
                  </a:moveTo>
                  <a:lnTo>
                    <a:pt x="8071542" y="94730"/>
                  </a:lnTo>
                  <a:lnTo>
                    <a:pt x="8071993" y="93980"/>
                  </a:lnTo>
                  <a:lnTo>
                    <a:pt x="8085341" y="93980"/>
                  </a:lnTo>
                  <a:lnTo>
                    <a:pt x="8087305" y="88238"/>
                  </a:lnTo>
                  <a:lnTo>
                    <a:pt x="8074978" y="85067"/>
                  </a:lnTo>
                  <a:close/>
                </a:path>
                <a:path w="8119745" h="923289">
                  <a:moveTo>
                    <a:pt x="8079486" y="72390"/>
                  </a:moveTo>
                  <a:lnTo>
                    <a:pt x="8074978" y="85067"/>
                  </a:lnTo>
                  <a:lnTo>
                    <a:pt x="8087305" y="88238"/>
                  </a:lnTo>
                  <a:lnTo>
                    <a:pt x="8091424" y="76200"/>
                  </a:lnTo>
                  <a:lnTo>
                    <a:pt x="8079486" y="72390"/>
                  </a:lnTo>
                  <a:close/>
                </a:path>
                <a:path w="8119745" h="923289">
                  <a:moveTo>
                    <a:pt x="8100568" y="12700"/>
                  </a:moveTo>
                  <a:lnTo>
                    <a:pt x="8045450" y="77470"/>
                  </a:lnTo>
                  <a:lnTo>
                    <a:pt x="8074978" y="85067"/>
                  </a:lnTo>
                  <a:lnTo>
                    <a:pt x="8079486" y="72390"/>
                  </a:lnTo>
                  <a:lnTo>
                    <a:pt x="8114043" y="72390"/>
                  </a:lnTo>
                  <a:lnTo>
                    <a:pt x="8100568" y="12700"/>
                  </a:lnTo>
                  <a:close/>
                </a:path>
                <a:path w="8119745" h="923289">
                  <a:moveTo>
                    <a:pt x="35052" y="82550"/>
                  </a:moveTo>
                  <a:lnTo>
                    <a:pt x="35306" y="83820"/>
                  </a:lnTo>
                  <a:lnTo>
                    <a:pt x="35806" y="83820"/>
                  </a:lnTo>
                  <a:lnTo>
                    <a:pt x="35052" y="82550"/>
                  </a:lnTo>
                  <a:close/>
                </a:path>
                <a:path w="8119745" h="923289">
                  <a:moveTo>
                    <a:pt x="18288" y="40640"/>
                  </a:moveTo>
                  <a:lnTo>
                    <a:pt x="18415" y="41910"/>
                  </a:lnTo>
                  <a:lnTo>
                    <a:pt x="18713" y="41910"/>
                  </a:lnTo>
                  <a:lnTo>
                    <a:pt x="18288" y="40640"/>
                  </a:lnTo>
                  <a:close/>
                </a:path>
                <a:path w="8119745" h="923289">
                  <a:moveTo>
                    <a:pt x="14035" y="20637"/>
                  </a:moveTo>
                  <a:lnTo>
                    <a:pt x="14097" y="21590"/>
                  </a:lnTo>
                  <a:lnTo>
                    <a:pt x="14231" y="21590"/>
                  </a:lnTo>
                  <a:lnTo>
                    <a:pt x="14035" y="20637"/>
                  </a:lnTo>
                  <a:close/>
                </a:path>
                <a:path w="8119745" h="923289">
                  <a:moveTo>
                    <a:pt x="14014" y="20320"/>
                  </a:moveTo>
                  <a:lnTo>
                    <a:pt x="14035" y="20637"/>
                  </a:lnTo>
                  <a:lnTo>
                    <a:pt x="14014" y="20320"/>
                  </a:lnTo>
                  <a:close/>
                </a:path>
              </a:pathLst>
            </a:custGeom>
            <a:solidFill>
              <a:srgbClr val="ED7660"/>
            </a:solidFill>
          </p:spPr>
          <p:txBody>
            <a:bodyPr wrap="square" lIns="0" tIns="0" rIns="0" bIns="0" rtlCol="0"/>
            <a:lstStyle/>
            <a:p>
              <a:endParaRPr/>
            </a:p>
          </p:txBody>
        </p:sp>
      </p:grpSp>
      <p:sp>
        <p:nvSpPr>
          <p:cNvPr id="18" name="object 18"/>
          <p:cNvSpPr/>
          <p:nvPr/>
        </p:nvSpPr>
        <p:spPr>
          <a:xfrm>
            <a:off x="2036445" y="1609852"/>
            <a:ext cx="8164195" cy="866140"/>
          </a:xfrm>
          <a:custGeom>
            <a:avLst/>
            <a:gdLst/>
            <a:ahLst/>
            <a:cxnLst/>
            <a:rect l="l" t="t" r="r" b="b"/>
            <a:pathLst>
              <a:path w="8164195" h="866139">
                <a:moveTo>
                  <a:pt x="8151780" y="807719"/>
                </a:moveTo>
                <a:lnTo>
                  <a:pt x="8138540" y="807719"/>
                </a:lnTo>
                <a:lnTo>
                  <a:pt x="8145907" y="828039"/>
                </a:lnTo>
                <a:lnTo>
                  <a:pt x="8145653" y="828039"/>
                </a:lnTo>
                <a:lnTo>
                  <a:pt x="8150098" y="847089"/>
                </a:lnTo>
                <a:lnTo>
                  <a:pt x="8151495" y="866139"/>
                </a:lnTo>
                <a:lnTo>
                  <a:pt x="8164068" y="866139"/>
                </a:lnTo>
                <a:lnTo>
                  <a:pt x="8162544" y="845819"/>
                </a:lnTo>
                <a:lnTo>
                  <a:pt x="8157972" y="824229"/>
                </a:lnTo>
                <a:lnTo>
                  <a:pt x="8151780" y="807719"/>
                </a:lnTo>
                <a:close/>
              </a:path>
              <a:path w="8164195" h="866139">
                <a:moveTo>
                  <a:pt x="0" y="769619"/>
                </a:moveTo>
                <a:lnTo>
                  <a:pt x="16382" y="853439"/>
                </a:lnTo>
                <a:lnTo>
                  <a:pt x="68844" y="795019"/>
                </a:lnTo>
                <a:lnTo>
                  <a:pt x="39369" y="795019"/>
                </a:lnTo>
                <a:lnTo>
                  <a:pt x="27305" y="789939"/>
                </a:lnTo>
                <a:lnTo>
                  <a:pt x="31412" y="778315"/>
                </a:lnTo>
                <a:lnTo>
                  <a:pt x="0" y="769619"/>
                </a:lnTo>
                <a:close/>
              </a:path>
              <a:path w="8164195" h="866139">
                <a:moveTo>
                  <a:pt x="8143000" y="788669"/>
                </a:moveTo>
                <a:lnTo>
                  <a:pt x="8128761" y="788669"/>
                </a:lnTo>
                <a:lnTo>
                  <a:pt x="8138922" y="808989"/>
                </a:lnTo>
                <a:lnTo>
                  <a:pt x="8138540" y="807719"/>
                </a:lnTo>
                <a:lnTo>
                  <a:pt x="8151780" y="807719"/>
                </a:lnTo>
                <a:lnTo>
                  <a:pt x="8150352" y="803910"/>
                </a:lnTo>
                <a:lnTo>
                  <a:pt x="8143000" y="788669"/>
                </a:lnTo>
                <a:close/>
              </a:path>
              <a:path w="8164195" h="866139">
                <a:moveTo>
                  <a:pt x="31412" y="778315"/>
                </a:moveTo>
                <a:lnTo>
                  <a:pt x="27305" y="789939"/>
                </a:lnTo>
                <a:lnTo>
                  <a:pt x="39369" y="795019"/>
                </a:lnTo>
                <a:lnTo>
                  <a:pt x="43795" y="781743"/>
                </a:lnTo>
                <a:lnTo>
                  <a:pt x="31412" y="778315"/>
                </a:lnTo>
                <a:close/>
              </a:path>
              <a:path w="8164195" h="866139">
                <a:moveTo>
                  <a:pt x="43795" y="781743"/>
                </a:moveTo>
                <a:lnTo>
                  <a:pt x="39369" y="795019"/>
                </a:lnTo>
                <a:lnTo>
                  <a:pt x="68844" y="795019"/>
                </a:lnTo>
                <a:lnTo>
                  <a:pt x="73406" y="789939"/>
                </a:lnTo>
                <a:lnTo>
                  <a:pt x="43795" y="781743"/>
                </a:lnTo>
                <a:close/>
              </a:path>
              <a:path w="8164195" h="866139">
                <a:moveTo>
                  <a:pt x="8116601" y="749300"/>
                </a:moveTo>
                <a:lnTo>
                  <a:pt x="8100822" y="749300"/>
                </a:lnTo>
                <a:lnTo>
                  <a:pt x="8116443" y="769619"/>
                </a:lnTo>
                <a:lnTo>
                  <a:pt x="8116188" y="769619"/>
                </a:lnTo>
                <a:lnTo>
                  <a:pt x="8129143" y="789939"/>
                </a:lnTo>
                <a:lnTo>
                  <a:pt x="8128761" y="788669"/>
                </a:lnTo>
                <a:lnTo>
                  <a:pt x="8143000" y="788669"/>
                </a:lnTo>
                <a:lnTo>
                  <a:pt x="8139937" y="782319"/>
                </a:lnTo>
                <a:lnTo>
                  <a:pt x="8126603" y="762000"/>
                </a:lnTo>
                <a:lnTo>
                  <a:pt x="8116601" y="749300"/>
                </a:lnTo>
                <a:close/>
              </a:path>
              <a:path w="8164195" h="866139">
                <a:moveTo>
                  <a:pt x="4087114" y="0"/>
                </a:moveTo>
                <a:lnTo>
                  <a:pt x="3896232" y="1270"/>
                </a:lnTo>
                <a:lnTo>
                  <a:pt x="3705859" y="5079"/>
                </a:lnTo>
                <a:lnTo>
                  <a:pt x="3484679" y="12700"/>
                </a:lnTo>
                <a:lnTo>
                  <a:pt x="3327527" y="19050"/>
                </a:lnTo>
                <a:lnTo>
                  <a:pt x="2955163" y="41909"/>
                </a:lnTo>
                <a:lnTo>
                  <a:pt x="2772156" y="57150"/>
                </a:lnTo>
                <a:lnTo>
                  <a:pt x="2414397" y="91439"/>
                </a:lnTo>
                <a:lnTo>
                  <a:pt x="2240280" y="111760"/>
                </a:lnTo>
                <a:lnTo>
                  <a:pt x="2069972" y="133350"/>
                </a:lnTo>
                <a:lnTo>
                  <a:pt x="1741932" y="181610"/>
                </a:lnTo>
                <a:lnTo>
                  <a:pt x="1584959" y="208279"/>
                </a:lnTo>
                <a:lnTo>
                  <a:pt x="1433321" y="236219"/>
                </a:lnTo>
                <a:lnTo>
                  <a:pt x="1287271" y="265429"/>
                </a:lnTo>
                <a:lnTo>
                  <a:pt x="1079246" y="311150"/>
                </a:lnTo>
                <a:lnTo>
                  <a:pt x="1013206" y="327660"/>
                </a:lnTo>
                <a:lnTo>
                  <a:pt x="948690" y="342900"/>
                </a:lnTo>
                <a:lnTo>
                  <a:pt x="885952" y="359410"/>
                </a:lnTo>
                <a:lnTo>
                  <a:pt x="708660" y="410210"/>
                </a:lnTo>
                <a:lnTo>
                  <a:pt x="653288" y="427989"/>
                </a:lnTo>
                <a:lnTo>
                  <a:pt x="599821" y="445769"/>
                </a:lnTo>
                <a:lnTo>
                  <a:pt x="548386" y="463550"/>
                </a:lnTo>
                <a:lnTo>
                  <a:pt x="499110" y="481329"/>
                </a:lnTo>
                <a:lnTo>
                  <a:pt x="406654" y="518160"/>
                </a:lnTo>
                <a:lnTo>
                  <a:pt x="322834" y="554989"/>
                </a:lnTo>
                <a:lnTo>
                  <a:pt x="284353" y="574039"/>
                </a:lnTo>
                <a:lnTo>
                  <a:pt x="248285" y="593089"/>
                </a:lnTo>
                <a:lnTo>
                  <a:pt x="214375" y="612139"/>
                </a:lnTo>
                <a:lnTo>
                  <a:pt x="154050" y="651510"/>
                </a:lnTo>
                <a:lnTo>
                  <a:pt x="103631" y="690879"/>
                </a:lnTo>
                <a:lnTo>
                  <a:pt x="63627" y="730250"/>
                </a:lnTo>
                <a:lnTo>
                  <a:pt x="34036" y="770889"/>
                </a:lnTo>
                <a:lnTo>
                  <a:pt x="31412" y="778315"/>
                </a:lnTo>
                <a:lnTo>
                  <a:pt x="43795" y="781743"/>
                </a:lnTo>
                <a:lnTo>
                  <a:pt x="45296" y="777239"/>
                </a:lnTo>
                <a:lnTo>
                  <a:pt x="45085" y="777239"/>
                </a:lnTo>
                <a:lnTo>
                  <a:pt x="45719" y="775969"/>
                </a:lnTo>
                <a:lnTo>
                  <a:pt x="45948" y="775969"/>
                </a:lnTo>
                <a:lnTo>
                  <a:pt x="58038" y="758189"/>
                </a:lnTo>
                <a:lnTo>
                  <a:pt x="57657" y="758189"/>
                </a:lnTo>
                <a:lnTo>
                  <a:pt x="73406" y="739139"/>
                </a:lnTo>
                <a:lnTo>
                  <a:pt x="73025" y="739139"/>
                </a:lnTo>
                <a:lnTo>
                  <a:pt x="91440" y="720089"/>
                </a:lnTo>
                <a:lnTo>
                  <a:pt x="91059" y="720089"/>
                </a:lnTo>
                <a:lnTo>
                  <a:pt x="112141" y="699769"/>
                </a:lnTo>
                <a:lnTo>
                  <a:pt x="113363" y="699769"/>
                </a:lnTo>
                <a:lnTo>
                  <a:pt x="135509" y="680719"/>
                </a:lnTo>
                <a:lnTo>
                  <a:pt x="135255" y="680719"/>
                </a:lnTo>
                <a:lnTo>
                  <a:pt x="161544" y="661669"/>
                </a:lnTo>
                <a:lnTo>
                  <a:pt x="161290" y="661669"/>
                </a:lnTo>
                <a:lnTo>
                  <a:pt x="189992" y="642619"/>
                </a:lnTo>
                <a:lnTo>
                  <a:pt x="189737" y="642619"/>
                </a:lnTo>
                <a:lnTo>
                  <a:pt x="220980" y="623569"/>
                </a:lnTo>
                <a:lnTo>
                  <a:pt x="220725" y="623569"/>
                </a:lnTo>
                <a:lnTo>
                  <a:pt x="254381" y="604519"/>
                </a:lnTo>
                <a:lnTo>
                  <a:pt x="290194" y="585469"/>
                </a:lnTo>
                <a:lnTo>
                  <a:pt x="328422" y="567689"/>
                </a:lnTo>
                <a:lnTo>
                  <a:pt x="328168" y="567689"/>
                </a:lnTo>
                <a:lnTo>
                  <a:pt x="368935" y="548639"/>
                </a:lnTo>
                <a:lnTo>
                  <a:pt x="368807" y="548639"/>
                </a:lnTo>
                <a:lnTo>
                  <a:pt x="411606" y="529589"/>
                </a:lnTo>
                <a:lnTo>
                  <a:pt x="456565" y="511810"/>
                </a:lnTo>
                <a:lnTo>
                  <a:pt x="456438" y="511810"/>
                </a:lnTo>
                <a:lnTo>
                  <a:pt x="503555" y="494029"/>
                </a:lnTo>
                <a:lnTo>
                  <a:pt x="552704" y="476250"/>
                </a:lnTo>
                <a:lnTo>
                  <a:pt x="604012" y="458469"/>
                </a:lnTo>
                <a:lnTo>
                  <a:pt x="657225" y="440689"/>
                </a:lnTo>
                <a:lnTo>
                  <a:pt x="712469" y="422910"/>
                </a:lnTo>
                <a:lnTo>
                  <a:pt x="769493" y="406400"/>
                </a:lnTo>
                <a:lnTo>
                  <a:pt x="828548" y="388619"/>
                </a:lnTo>
                <a:lnTo>
                  <a:pt x="889381" y="372110"/>
                </a:lnTo>
                <a:lnTo>
                  <a:pt x="1016254" y="339089"/>
                </a:lnTo>
                <a:lnTo>
                  <a:pt x="1219072" y="293369"/>
                </a:lnTo>
                <a:lnTo>
                  <a:pt x="1289812" y="278129"/>
                </a:lnTo>
                <a:lnTo>
                  <a:pt x="1435862" y="248919"/>
                </a:lnTo>
                <a:lnTo>
                  <a:pt x="1435734" y="248919"/>
                </a:lnTo>
                <a:lnTo>
                  <a:pt x="1587245" y="220979"/>
                </a:lnTo>
                <a:lnTo>
                  <a:pt x="1744091" y="194310"/>
                </a:lnTo>
                <a:lnTo>
                  <a:pt x="1905634" y="168910"/>
                </a:lnTo>
                <a:lnTo>
                  <a:pt x="1914377" y="168910"/>
                </a:lnTo>
                <a:lnTo>
                  <a:pt x="2071751" y="146050"/>
                </a:lnTo>
                <a:lnTo>
                  <a:pt x="2241804" y="124460"/>
                </a:lnTo>
                <a:lnTo>
                  <a:pt x="2415794" y="104139"/>
                </a:lnTo>
                <a:lnTo>
                  <a:pt x="2593085" y="86360"/>
                </a:lnTo>
                <a:lnTo>
                  <a:pt x="2773299" y="69850"/>
                </a:lnTo>
                <a:lnTo>
                  <a:pt x="2773172" y="69850"/>
                </a:lnTo>
                <a:lnTo>
                  <a:pt x="2956052" y="54610"/>
                </a:lnTo>
                <a:lnTo>
                  <a:pt x="3141218" y="43179"/>
                </a:lnTo>
                <a:lnTo>
                  <a:pt x="3328162" y="31750"/>
                </a:lnTo>
                <a:lnTo>
                  <a:pt x="3516629" y="24129"/>
                </a:lnTo>
                <a:lnTo>
                  <a:pt x="3706241" y="17779"/>
                </a:lnTo>
                <a:lnTo>
                  <a:pt x="3896359" y="13970"/>
                </a:lnTo>
                <a:lnTo>
                  <a:pt x="4087050" y="12700"/>
                </a:lnTo>
                <a:lnTo>
                  <a:pt x="4685048" y="12700"/>
                </a:lnTo>
                <a:lnTo>
                  <a:pt x="4658106" y="11429"/>
                </a:lnTo>
                <a:lnTo>
                  <a:pt x="4468368" y="5079"/>
                </a:lnTo>
                <a:lnTo>
                  <a:pt x="4277995" y="1270"/>
                </a:lnTo>
                <a:lnTo>
                  <a:pt x="4087114" y="0"/>
                </a:lnTo>
                <a:close/>
              </a:path>
              <a:path w="8164195" h="866139">
                <a:moveTo>
                  <a:pt x="45719" y="775969"/>
                </a:moveTo>
                <a:lnTo>
                  <a:pt x="45085" y="777239"/>
                </a:lnTo>
                <a:lnTo>
                  <a:pt x="45500" y="776629"/>
                </a:lnTo>
                <a:lnTo>
                  <a:pt x="45719" y="775969"/>
                </a:lnTo>
                <a:close/>
              </a:path>
              <a:path w="8164195" h="866139">
                <a:moveTo>
                  <a:pt x="45500" y="776629"/>
                </a:moveTo>
                <a:lnTo>
                  <a:pt x="45085" y="777239"/>
                </a:lnTo>
                <a:lnTo>
                  <a:pt x="45296" y="777239"/>
                </a:lnTo>
                <a:lnTo>
                  <a:pt x="45500" y="776629"/>
                </a:lnTo>
                <a:close/>
              </a:path>
              <a:path w="8164195" h="866139">
                <a:moveTo>
                  <a:pt x="45948" y="775969"/>
                </a:moveTo>
                <a:lnTo>
                  <a:pt x="45719" y="775969"/>
                </a:lnTo>
                <a:lnTo>
                  <a:pt x="45500" y="776629"/>
                </a:lnTo>
                <a:lnTo>
                  <a:pt x="45948" y="775969"/>
                </a:lnTo>
                <a:close/>
              </a:path>
              <a:path w="8164195" h="866139">
                <a:moveTo>
                  <a:pt x="4685048" y="12700"/>
                </a:moveTo>
                <a:lnTo>
                  <a:pt x="4087050" y="12700"/>
                </a:lnTo>
                <a:lnTo>
                  <a:pt x="4277868" y="13970"/>
                </a:lnTo>
                <a:lnTo>
                  <a:pt x="4468113" y="17779"/>
                </a:lnTo>
                <a:lnTo>
                  <a:pt x="4657598" y="24129"/>
                </a:lnTo>
                <a:lnTo>
                  <a:pt x="4846065" y="33020"/>
                </a:lnTo>
                <a:lnTo>
                  <a:pt x="5033009" y="43179"/>
                </a:lnTo>
                <a:lnTo>
                  <a:pt x="5218176" y="55879"/>
                </a:lnTo>
                <a:lnTo>
                  <a:pt x="5400929" y="69850"/>
                </a:lnTo>
                <a:lnTo>
                  <a:pt x="5758433" y="105410"/>
                </a:lnTo>
                <a:lnTo>
                  <a:pt x="5932424" y="125729"/>
                </a:lnTo>
                <a:lnTo>
                  <a:pt x="6268593" y="171450"/>
                </a:lnTo>
                <a:lnTo>
                  <a:pt x="6268465" y="171450"/>
                </a:lnTo>
                <a:lnTo>
                  <a:pt x="6430263" y="196850"/>
                </a:lnTo>
                <a:lnTo>
                  <a:pt x="6586982" y="223519"/>
                </a:lnTo>
                <a:lnTo>
                  <a:pt x="6738493" y="252729"/>
                </a:lnTo>
                <a:lnTo>
                  <a:pt x="6738365" y="252729"/>
                </a:lnTo>
                <a:lnTo>
                  <a:pt x="6884415" y="281939"/>
                </a:lnTo>
                <a:lnTo>
                  <a:pt x="7024370" y="312419"/>
                </a:lnTo>
                <a:lnTo>
                  <a:pt x="7092060" y="328929"/>
                </a:lnTo>
                <a:lnTo>
                  <a:pt x="7157974" y="344169"/>
                </a:lnTo>
                <a:lnTo>
                  <a:pt x="7284847" y="377189"/>
                </a:lnTo>
                <a:lnTo>
                  <a:pt x="7345680" y="394969"/>
                </a:lnTo>
                <a:lnTo>
                  <a:pt x="7404734" y="411479"/>
                </a:lnTo>
                <a:lnTo>
                  <a:pt x="7461758" y="429260"/>
                </a:lnTo>
                <a:lnTo>
                  <a:pt x="7517003" y="447039"/>
                </a:lnTo>
                <a:lnTo>
                  <a:pt x="7570215" y="464819"/>
                </a:lnTo>
                <a:lnTo>
                  <a:pt x="7621524" y="482600"/>
                </a:lnTo>
                <a:lnTo>
                  <a:pt x="7670673" y="500379"/>
                </a:lnTo>
                <a:lnTo>
                  <a:pt x="7717662" y="519429"/>
                </a:lnTo>
                <a:lnTo>
                  <a:pt x="7762621" y="537210"/>
                </a:lnTo>
                <a:lnTo>
                  <a:pt x="7805420" y="556260"/>
                </a:lnTo>
                <a:lnTo>
                  <a:pt x="7845933" y="575310"/>
                </a:lnTo>
                <a:lnTo>
                  <a:pt x="7884033" y="594360"/>
                </a:lnTo>
                <a:lnTo>
                  <a:pt x="7919847" y="613410"/>
                </a:lnTo>
                <a:lnTo>
                  <a:pt x="7953375" y="632460"/>
                </a:lnTo>
                <a:lnTo>
                  <a:pt x="7953121" y="632460"/>
                </a:lnTo>
                <a:lnTo>
                  <a:pt x="7984362" y="652779"/>
                </a:lnTo>
                <a:lnTo>
                  <a:pt x="8012810" y="671829"/>
                </a:lnTo>
                <a:lnTo>
                  <a:pt x="8038973" y="690879"/>
                </a:lnTo>
                <a:lnTo>
                  <a:pt x="8038591" y="690879"/>
                </a:lnTo>
                <a:lnTo>
                  <a:pt x="8062213" y="711200"/>
                </a:lnTo>
                <a:lnTo>
                  <a:pt x="8061959" y="711200"/>
                </a:lnTo>
                <a:lnTo>
                  <a:pt x="8083041" y="730250"/>
                </a:lnTo>
                <a:lnTo>
                  <a:pt x="8082660" y="730250"/>
                </a:lnTo>
                <a:lnTo>
                  <a:pt x="8101076" y="750569"/>
                </a:lnTo>
                <a:lnTo>
                  <a:pt x="8100822" y="749300"/>
                </a:lnTo>
                <a:lnTo>
                  <a:pt x="8116601" y="749300"/>
                </a:lnTo>
                <a:lnTo>
                  <a:pt x="8070596" y="701039"/>
                </a:lnTo>
                <a:lnTo>
                  <a:pt x="8020177" y="661669"/>
                </a:lnTo>
                <a:lnTo>
                  <a:pt x="7925943" y="601979"/>
                </a:lnTo>
                <a:lnTo>
                  <a:pt x="7889748" y="582929"/>
                </a:lnTo>
                <a:lnTo>
                  <a:pt x="7851394" y="563879"/>
                </a:lnTo>
                <a:lnTo>
                  <a:pt x="7810500" y="544829"/>
                </a:lnTo>
                <a:lnTo>
                  <a:pt x="7767574" y="525779"/>
                </a:lnTo>
                <a:lnTo>
                  <a:pt x="7675118" y="488950"/>
                </a:lnTo>
                <a:lnTo>
                  <a:pt x="7574280" y="452119"/>
                </a:lnTo>
                <a:lnTo>
                  <a:pt x="7520939" y="434339"/>
                </a:lnTo>
                <a:lnTo>
                  <a:pt x="7465440" y="416560"/>
                </a:lnTo>
                <a:lnTo>
                  <a:pt x="7408290" y="400050"/>
                </a:lnTo>
                <a:lnTo>
                  <a:pt x="7349108" y="382269"/>
                </a:lnTo>
                <a:lnTo>
                  <a:pt x="7225410" y="349250"/>
                </a:lnTo>
                <a:lnTo>
                  <a:pt x="7027163" y="299719"/>
                </a:lnTo>
                <a:lnTo>
                  <a:pt x="6886956" y="269239"/>
                </a:lnTo>
                <a:lnTo>
                  <a:pt x="6740779" y="240029"/>
                </a:lnTo>
                <a:lnTo>
                  <a:pt x="6432169" y="184150"/>
                </a:lnTo>
                <a:lnTo>
                  <a:pt x="6270371" y="158750"/>
                </a:lnTo>
                <a:lnTo>
                  <a:pt x="5933948" y="113029"/>
                </a:lnTo>
                <a:lnTo>
                  <a:pt x="5759831" y="92710"/>
                </a:lnTo>
                <a:lnTo>
                  <a:pt x="5401945" y="57150"/>
                </a:lnTo>
                <a:lnTo>
                  <a:pt x="5033772" y="30479"/>
                </a:lnTo>
                <a:lnTo>
                  <a:pt x="4685048" y="12700"/>
                </a:lnTo>
                <a:close/>
              </a:path>
              <a:path w="8164195" h="866139">
                <a:moveTo>
                  <a:pt x="113363" y="699769"/>
                </a:moveTo>
                <a:lnTo>
                  <a:pt x="112141" y="699769"/>
                </a:lnTo>
                <a:lnTo>
                  <a:pt x="111887" y="701039"/>
                </a:lnTo>
                <a:lnTo>
                  <a:pt x="113363" y="699769"/>
                </a:lnTo>
                <a:close/>
              </a:path>
              <a:path w="8164195" h="866139">
                <a:moveTo>
                  <a:pt x="1914377" y="168910"/>
                </a:moveTo>
                <a:lnTo>
                  <a:pt x="1905634" y="168910"/>
                </a:lnTo>
                <a:lnTo>
                  <a:pt x="1905634" y="170179"/>
                </a:lnTo>
                <a:lnTo>
                  <a:pt x="1914377" y="168910"/>
                </a:lnTo>
                <a:close/>
              </a:path>
            </a:pathLst>
          </a:custGeom>
          <a:solidFill>
            <a:srgbClr val="2CC3B4"/>
          </a:solidFill>
        </p:spPr>
        <p:txBody>
          <a:bodyPr wrap="square" lIns="0" tIns="0" rIns="0" bIns="0" rtlCol="0"/>
          <a:lstStyle/>
          <a:p>
            <a:endParaRPr/>
          </a:p>
        </p:txBody>
      </p:sp>
      <p:sp>
        <p:nvSpPr>
          <p:cNvPr id="19" name="object 19"/>
          <p:cNvSpPr txBox="1"/>
          <p:nvPr/>
        </p:nvSpPr>
        <p:spPr>
          <a:xfrm>
            <a:off x="4293870" y="2135581"/>
            <a:ext cx="3568065" cy="300355"/>
          </a:xfrm>
          <a:prstGeom prst="rect">
            <a:avLst/>
          </a:prstGeom>
        </p:spPr>
        <p:txBody>
          <a:bodyPr vert="horz" wrap="square" lIns="0" tIns="12700" rIns="0" bIns="0" rtlCol="0">
            <a:spAutoFit/>
          </a:bodyPr>
          <a:lstStyle/>
          <a:p>
            <a:pPr marL="12700">
              <a:lnSpc>
                <a:spcPct val="100000"/>
              </a:lnSpc>
              <a:spcBef>
                <a:spcPts val="100"/>
              </a:spcBef>
            </a:pPr>
            <a:r>
              <a:rPr sz="1800" spc="90" dirty="0">
                <a:latin typeface="Calibri"/>
                <a:cs typeface="Calibri"/>
              </a:rPr>
              <a:t>Reverse</a:t>
            </a:r>
            <a:r>
              <a:rPr sz="1800" spc="35" dirty="0">
                <a:latin typeface="Calibri"/>
                <a:cs typeface="Calibri"/>
              </a:rPr>
              <a:t> </a:t>
            </a:r>
            <a:r>
              <a:rPr sz="1800" spc="95" dirty="0">
                <a:latin typeface="Calibri"/>
                <a:cs typeface="Calibri"/>
              </a:rPr>
              <a:t>process:</a:t>
            </a:r>
            <a:r>
              <a:rPr sz="1800" spc="55" dirty="0">
                <a:latin typeface="Calibri"/>
                <a:cs typeface="Calibri"/>
              </a:rPr>
              <a:t> </a:t>
            </a:r>
            <a:r>
              <a:rPr sz="1800" b="1" spc="135" dirty="0">
                <a:latin typeface="Calibri"/>
                <a:cs typeface="Calibri"/>
              </a:rPr>
              <a:t>Neural</a:t>
            </a:r>
            <a:r>
              <a:rPr sz="1800" b="1" spc="60" dirty="0">
                <a:latin typeface="Calibri"/>
                <a:cs typeface="Calibri"/>
              </a:rPr>
              <a:t> </a:t>
            </a:r>
            <a:r>
              <a:rPr sz="1800" b="1" spc="125" dirty="0">
                <a:latin typeface="Calibri"/>
                <a:cs typeface="Calibri"/>
              </a:rPr>
              <a:t>network</a:t>
            </a:r>
            <a:endParaRPr sz="1800">
              <a:latin typeface="Calibri"/>
              <a:cs typeface="Calibri"/>
            </a:endParaRPr>
          </a:p>
        </p:txBody>
      </p:sp>
      <p:sp>
        <p:nvSpPr>
          <p:cNvPr id="20" name="object 20"/>
          <p:cNvSpPr txBox="1"/>
          <p:nvPr/>
        </p:nvSpPr>
        <p:spPr>
          <a:xfrm>
            <a:off x="4839080" y="5120385"/>
            <a:ext cx="2485390" cy="299720"/>
          </a:xfrm>
          <a:prstGeom prst="rect">
            <a:avLst/>
          </a:prstGeom>
        </p:spPr>
        <p:txBody>
          <a:bodyPr vert="horz" wrap="square" lIns="0" tIns="12700" rIns="0" bIns="0" rtlCol="0">
            <a:spAutoFit/>
          </a:bodyPr>
          <a:lstStyle/>
          <a:p>
            <a:pPr marL="12700">
              <a:lnSpc>
                <a:spcPct val="100000"/>
              </a:lnSpc>
              <a:spcBef>
                <a:spcPts val="100"/>
              </a:spcBef>
            </a:pPr>
            <a:r>
              <a:rPr sz="1800" spc="75" dirty="0">
                <a:latin typeface="Calibri"/>
                <a:cs typeface="Calibri"/>
              </a:rPr>
              <a:t>Forward</a:t>
            </a:r>
            <a:r>
              <a:rPr sz="1800" spc="55" dirty="0">
                <a:latin typeface="Calibri"/>
                <a:cs typeface="Calibri"/>
              </a:rPr>
              <a:t> </a:t>
            </a:r>
            <a:r>
              <a:rPr sz="1800" spc="100" dirty="0">
                <a:latin typeface="Calibri"/>
                <a:cs typeface="Calibri"/>
              </a:rPr>
              <a:t>process:</a:t>
            </a:r>
            <a:r>
              <a:rPr sz="1800" spc="50" dirty="0">
                <a:latin typeface="Calibri"/>
                <a:cs typeface="Calibri"/>
              </a:rPr>
              <a:t> </a:t>
            </a:r>
            <a:r>
              <a:rPr sz="1800" b="1" spc="140" dirty="0">
                <a:latin typeface="Calibri"/>
                <a:cs typeface="Calibri"/>
              </a:rPr>
              <a:t>Fixed</a:t>
            </a:r>
            <a:endParaRPr sz="1800">
              <a:latin typeface="Calibri"/>
              <a:cs typeface="Calibri"/>
            </a:endParaRPr>
          </a:p>
        </p:txBody>
      </p:sp>
      <p:sp>
        <p:nvSpPr>
          <p:cNvPr id="21" name="object 21"/>
          <p:cNvSpPr txBox="1">
            <a:spLocks noGrp="1"/>
          </p:cNvSpPr>
          <p:nvPr>
            <p:ph type="title"/>
          </p:nvPr>
        </p:nvSpPr>
        <p:spPr>
          <a:prstGeom prst="rect">
            <a:avLst/>
          </a:prstGeom>
        </p:spPr>
        <p:txBody>
          <a:bodyPr vert="horz" wrap="square" lIns="0" tIns="328117" rIns="0" bIns="0" rtlCol="0">
            <a:spAutoFit/>
          </a:bodyPr>
          <a:lstStyle/>
          <a:p>
            <a:pPr marL="12700">
              <a:lnSpc>
                <a:spcPct val="100000"/>
              </a:lnSpc>
              <a:spcBef>
                <a:spcPts val="105"/>
              </a:spcBef>
            </a:pPr>
            <a:r>
              <a:rPr spc="-265" dirty="0"/>
              <a:t>Performing</a:t>
            </a:r>
            <a:r>
              <a:rPr spc="-55" dirty="0"/>
              <a:t> </a:t>
            </a:r>
            <a:r>
              <a:rPr spc="-370" dirty="0"/>
              <a:t>many</a:t>
            </a:r>
            <a:r>
              <a:rPr spc="-10" dirty="0"/>
              <a:t> </a:t>
            </a:r>
            <a:r>
              <a:rPr spc="-370" dirty="0"/>
              <a:t>steps</a:t>
            </a:r>
            <a:r>
              <a:rPr spc="-40" dirty="0"/>
              <a:t> </a:t>
            </a:r>
            <a:r>
              <a:rPr spc="-395" dirty="0"/>
              <a:t>on</a:t>
            </a:r>
            <a:r>
              <a:rPr spc="-10" dirty="0"/>
              <a:t> </a:t>
            </a:r>
            <a:r>
              <a:rPr dirty="0"/>
              <a:t>big</a:t>
            </a:r>
            <a:r>
              <a:rPr spc="-30" dirty="0"/>
              <a:t> </a:t>
            </a:r>
            <a:r>
              <a:rPr spc="-325" dirty="0"/>
              <a:t>images</a:t>
            </a:r>
            <a:r>
              <a:rPr spc="-20" dirty="0"/>
              <a:t> </a:t>
            </a:r>
            <a:r>
              <a:rPr spc="-385" dirty="0"/>
              <a:t>is</a:t>
            </a:r>
            <a:r>
              <a:rPr spc="-20" dirty="0"/>
              <a:t> </a:t>
            </a:r>
            <a:r>
              <a:rPr b="1" spc="-290" dirty="0">
                <a:latin typeface="Arial"/>
                <a:cs typeface="Arial"/>
              </a:rPr>
              <a:t>slow</a:t>
            </a:r>
          </a:p>
        </p:txBody>
      </p:sp>
      <p:sp>
        <p:nvSpPr>
          <p:cNvPr id="22" name="object 22"/>
          <p:cNvSpPr/>
          <p:nvPr/>
        </p:nvSpPr>
        <p:spPr>
          <a:xfrm>
            <a:off x="1463166" y="4838700"/>
            <a:ext cx="298450" cy="743585"/>
          </a:xfrm>
          <a:custGeom>
            <a:avLst/>
            <a:gdLst/>
            <a:ahLst/>
            <a:cxnLst/>
            <a:rect l="l" t="t" r="r" b="b"/>
            <a:pathLst>
              <a:path w="298450" h="743585">
                <a:moveTo>
                  <a:pt x="256317" y="68883"/>
                </a:moveTo>
                <a:lnTo>
                  <a:pt x="0" y="738505"/>
                </a:lnTo>
                <a:lnTo>
                  <a:pt x="11938" y="743077"/>
                </a:lnTo>
                <a:lnTo>
                  <a:pt x="268254" y="73458"/>
                </a:lnTo>
                <a:lnTo>
                  <a:pt x="256317" y="68883"/>
                </a:lnTo>
                <a:close/>
              </a:path>
              <a:path w="298450" h="743585">
                <a:moveTo>
                  <a:pt x="295194" y="57023"/>
                </a:moveTo>
                <a:lnTo>
                  <a:pt x="260858" y="57023"/>
                </a:lnTo>
                <a:lnTo>
                  <a:pt x="272796" y="61594"/>
                </a:lnTo>
                <a:lnTo>
                  <a:pt x="268254" y="73458"/>
                </a:lnTo>
                <a:lnTo>
                  <a:pt x="297941" y="84836"/>
                </a:lnTo>
                <a:lnTo>
                  <a:pt x="295194" y="57023"/>
                </a:lnTo>
                <a:close/>
              </a:path>
              <a:path w="298450" h="743585">
                <a:moveTo>
                  <a:pt x="260858" y="57023"/>
                </a:moveTo>
                <a:lnTo>
                  <a:pt x="256317" y="68883"/>
                </a:lnTo>
                <a:lnTo>
                  <a:pt x="268254" y="73458"/>
                </a:lnTo>
                <a:lnTo>
                  <a:pt x="272796" y="61594"/>
                </a:lnTo>
                <a:lnTo>
                  <a:pt x="260858" y="57023"/>
                </a:lnTo>
                <a:close/>
              </a:path>
              <a:path w="298450" h="743585">
                <a:moveTo>
                  <a:pt x="289559" y="0"/>
                </a:moveTo>
                <a:lnTo>
                  <a:pt x="226695" y="57531"/>
                </a:lnTo>
                <a:lnTo>
                  <a:pt x="256317" y="68883"/>
                </a:lnTo>
                <a:lnTo>
                  <a:pt x="260858" y="57023"/>
                </a:lnTo>
                <a:lnTo>
                  <a:pt x="295194" y="57023"/>
                </a:lnTo>
                <a:lnTo>
                  <a:pt x="289559" y="0"/>
                </a:lnTo>
                <a:close/>
              </a:path>
            </a:pathLst>
          </a:custGeom>
          <a:solidFill>
            <a:srgbClr val="ED7660"/>
          </a:solidFill>
        </p:spPr>
        <p:txBody>
          <a:bodyPr wrap="square" lIns="0" tIns="0" rIns="0" bIns="0" rtlCol="0"/>
          <a:lstStyle/>
          <a:p>
            <a:endParaRPr/>
          </a:p>
        </p:txBody>
      </p:sp>
      <p:sp>
        <p:nvSpPr>
          <p:cNvPr id="23" name="object 23"/>
          <p:cNvSpPr txBox="1"/>
          <p:nvPr/>
        </p:nvSpPr>
        <p:spPr>
          <a:xfrm>
            <a:off x="941324" y="5865977"/>
            <a:ext cx="8216900" cy="506730"/>
          </a:xfrm>
          <a:prstGeom prst="rect">
            <a:avLst/>
          </a:prstGeom>
        </p:spPr>
        <p:txBody>
          <a:bodyPr vert="horz" wrap="square" lIns="0" tIns="13335" rIns="0" bIns="0" rtlCol="0">
            <a:spAutoFit/>
          </a:bodyPr>
          <a:lstStyle/>
          <a:p>
            <a:pPr marL="12700" marR="5080">
              <a:lnSpc>
                <a:spcPct val="100000"/>
              </a:lnSpc>
              <a:spcBef>
                <a:spcPts val="105"/>
              </a:spcBef>
            </a:pPr>
            <a:r>
              <a:rPr sz="1050" spc="70" dirty="0">
                <a:latin typeface="Calibri"/>
                <a:cs typeface="Calibri"/>
              </a:rPr>
              <a:t>Since</a:t>
            </a:r>
            <a:r>
              <a:rPr sz="1050" spc="50" dirty="0">
                <a:latin typeface="Calibri"/>
                <a:cs typeface="Calibri"/>
              </a:rPr>
              <a:t> </a:t>
            </a:r>
            <a:r>
              <a:rPr sz="1050" spc="10" dirty="0">
                <a:latin typeface="Calibri"/>
                <a:cs typeface="Calibri"/>
              </a:rPr>
              <a:t>the</a:t>
            </a:r>
            <a:r>
              <a:rPr sz="1050" spc="95" dirty="0">
                <a:latin typeface="Calibri"/>
                <a:cs typeface="Calibri"/>
              </a:rPr>
              <a:t> </a:t>
            </a:r>
            <a:r>
              <a:rPr sz="1050" spc="10" dirty="0">
                <a:latin typeface="Calibri"/>
                <a:cs typeface="Calibri"/>
              </a:rPr>
              <a:t>latent</a:t>
            </a:r>
            <a:r>
              <a:rPr sz="1050" spc="75" dirty="0">
                <a:latin typeface="Calibri"/>
                <a:cs typeface="Calibri"/>
              </a:rPr>
              <a:t> </a:t>
            </a:r>
            <a:r>
              <a:rPr sz="1050" spc="50" dirty="0">
                <a:latin typeface="Calibri"/>
                <a:cs typeface="Calibri"/>
              </a:rPr>
              <a:t>variables</a:t>
            </a:r>
            <a:r>
              <a:rPr sz="1050" spc="70" dirty="0">
                <a:latin typeface="Calibri"/>
                <a:cs typeface="Calibri"/>
              </a:rPr>
              <a:t> </a:t>
            </a:r>
            <a:r>
              <a:rPr sz="1050" spc="55" dirty="0">
                <a:latin typeface="Calibri"/>
                <a:cs typeface="Calibri"/>
              </a:rPr>
              <a:t>have</a:t>
            </a:r>
            <a:r>
              <a:rPr sz="1050" spc="75" dirty="0">
                <a:latin typeface="Calibri"/>
                <a:cs typeface="Calibri"/>
              </a:rPr>
              <a:t> </a:t>
            </a:r>
            <a:r>
              <a:rPr sz="1050" spc="10" dirty="0">
                <a:latin typeface="Calibri"/>
                <a:cs typeface="Calibri"/>
              </a:rPr>
              <a:t>the</a:t>
            </a:r>
            <a:r>
              <a:rPr sz="1050" spc="80" dirty="0">
                <a:latin typeface="Calibri"/>
                <a:cs typeface="Calibri"/>
              </a:rPr>
              <a:t> </a:t>
            </a:r>
            <a:r>
              <a:rPr sz="1050" spc="65" dirty="0">
                <a:latin typeface="Calibri"/>
                <a:cs typeface="Calibri"/>
              </a:rPr>
              <a:t>same</a:t>
            </a:r>
            <a:r>
              <a:rPr sz="1050" spc="75" dirty="0">
                <a:latin typeface="Calibri"/>
                <a:cs typeface="Calibri"/>
              </a:rPr>
              <a:t> </a:t>
            </a:r>
            <a:r>
              <a:rPr sz="1050" spc="65" dirty="0">
                <a:latin typeface="Calibri"/>
                <a:cs typeface="Calibri"/>
              </a:rPr>
              <a:t>dimension</a:t>
            </a:r>
            <a:r>
              <a:rPr sz="1050" spc="45" dirty="0">
                <a:latin typeface="Calibri"/>
                <a:cs typeface="Calibri"/>
              </a:rPr>
              <a:t> </a:t>
            </a:r>
            <a:r>
              <a:rPr sz="1050" spc="10" dirty="0">
                <a:latin typeface="Calibri"/>
                <a:cs typeface="Calibri"/>
              </a:rPr>
              <a:t>(size</a:t>
            </a:r>
            <a:r>
              <a:rPr sz="1050" spc="70" dirty="0">
                <a:latin typeface="Calibri"/>
                <a:cs typeface="Calibri"/>
              </a:rPr>
              <a:t> </a:t>
            </a:r>
            <a:r>
              <a:rPr sz="1050" spc="10" dirty="0">
                <a:latin typeface="Calibri"/>
                <a:cs typeface="Calibri"/>
              </a:rPr>
              <a:t>of</a:t>
            </a:r>
            <a:r>
              <a:rPr sz="1050" spc="80" dirty="0">
                <a:latin typeface="Calibri"/>
                <a:cs typeface="Calibri"/>
              </a:rPr>
              <a:t> </a:t>
            </a:r>
            <a:r>
              <a:rPr sz="1050" spc="10" dirty="0">
                <a:latin typeface="Calibri"/>
                <a:cs typeface="Calibri"/>
              </a:rPr>
              <a:t>the</a:t>
            </a:r>
            <a:r>
              <a:rPr sz="1050" spc="85" dirty="0">
                <a:latin typeface="Calibri"/>
                <a:cs typeface="Calibri"/>
              </a:rPr>
              <a:t> </a:t>
            </a:r>
            <a:r>
              <a:rPr sz="1050" spc="10" dirty="0">
                <a:latin typeface="Calibri"/>
                <a:cs typeface="Calibri"/>
              </a:rPr>
              <a:t>vector)</a:t>
            </a:r>
            <a:r>
              <a:rPr sz="1050" spc="55" dirty="0">
                <a:latin typeface="Calibri"/>
                <a:cs typeface="Calibri"/>
              </a:rPr>
              <a:t> as</a:t>
            </a:r>
            <a:r>
              <a:rPr sz="1050" spc="70" dirty="0">
                <a:latin typeface="Calibri"/>
                <a:cs typeface="Calibri"/>
              </a:rPr>
              <a:t> </a:t>
            </a:r>
            <a:r>
              <a:rPr sz="1050" spc="10" dirty="0">
                <a:latin typeface="Calibri"/>
                <a:cs typeface="Calibri"/>
              </a:rPr>
              <a:t>the</a:t>
            </a:r>
            <a:r>
              <a:rPr sz="1050" spc="85" dirty="0">
                <a:latin typeface="Calibri"/>
                <a:cs typeface="Calibri"/>
              </a:rPr>
              <a:t> </a:t>
            </a:r>
            <a:r>
              <a:rPr sz="1050" spc="55" dirty="0">
                <a:latin typeface="Calibri"/>
                <a:cs typeface="Calibri"/>
              </a:rPr>
              <a:t>original</a:t>
            </a:r>
            <a:r>
              <a:rPr sz="1050" spc="40" dirty="0">
                <a:latin typeface="Calibri"/>
                <a:cs typeface="Calibri"/>
              </a:rPr>
              <a:t> </a:t>
            </a:r>
            <a:r>
              <a:rPr sz="1050" spc="10" dirty="0">
                <a:latin typeface="Calibri"/>
                <a:cs typeface="Calibri"/>
              </a:rPr>
              <a:t>data,</a:t>
            </a:r>
            <a:r>
              <a:rPr sz="1050" spc="90" dirty="0">
                <a:latin typeface="Calibri"/>
                <a:cs typeface="Calibri"/>
              </a:rPr>
              <a:t> </a:t>
            </a:r>
            <a:r>
              <a:rPr sz="1050" spc="10" dirty="0">
                <a:latin typeface="Calibri"/>
                <a:cs typeface="Calibri"/>
              </a:rPr>
              <a:t>if</a:t>
            </a:r>
            <a:r>
              <a:rPr sz="1050" spc="90" dirty="0">
                <a:latin typeface="Calibri"/>
                <a:cs typeface="Calibri"/>
              </a:rPr>
              <a:t> </a:t>
            </a:r>
            <a:r>
              <a:rPr sz="1050" spc="60" dirty="0">
                <a:latin typeface="Calibri"/>
                <a:cs typeface="Calibri"/>
              </a:rPr>
              <a:t>we</a:t>
            </a:r>
            <a:r>
              <a:rPr sz="1050" spc="85" dirty="0">
                <a:latin typeface="Calibri"/>
                <a:cs typeface="Calibri"/>
              </a:rPr>
              <a:t> </a:t>
            </a:r>
            <a:r>
              <a:rPr sz="1050" spc="10" dirty="0">
                <a:latin typeface="Calibri"/>
                <a:cs typeface="Calibri"/>
              </a:rPr>
              <a:t>want</a:t>
            </a:r>
            <a:r>
              <a:rPr sz="1050" spc="70" dirty="0">
                <a:latin typeface="Calibri"/>
                <a:cs typeface="Calibri"/>
              </a:rPr>
              <a:t> </a:t>
            </a:r>
            <a:r>
              <a:rPr sz="1050" spc="10" dirty="0">
                <a:latin typeface="Calibri"/>
                <a:cs typeface="Calibri"/>
              </a:rPr>
              <a:t>to</a:t>
            </a:r>
            <a:r>
              <a:rPr sz="1050" spc="80" dirty="0">
                <a:latin typeface="Calibri"/>
                <a:cs typeface="Calibri"/>
              </a:rPr>
              <a:t> </a:t>
            </a:r>
            <a:r>
              <a:rPr sz="1050" spc="50" dirty="0">
                <a:latin typeface="Calibri"/>
                <a:cs typeface="Calibri"/>
              </a:rPr>
              <a:t>perform</a:t>
            </a:r>
            <a:r>
              <a:rPr sz="1050" spc="35" dirty="0">
                <a:latin typeface="Calibri"/>
                <a:cs typeface="Calibri"/>
              </a:rPr>
              <a:t> </a:t>
            </a:r>
            <a:r>
              <a:rPr sz="1050" spc="65" dirty="0">
                <a:latin typeface="Calibri"/>
                <a:cs typeface="Calibri"/>
              </a:rPr>
              <a:t>many</a:t>
            </a:r>
            <a:r>
              <a:rPr sz="1050" spc="70" dirty="0">
                <a:latin typeface="Calibri"/>
                <a:cs typeface="Calibri"/>
              </a:rPr>
              <a:t> </a:t>
            </a:r>
            <a:r>
              <a:rPr sz="1050" spc="55" dirty="0">
                <a:latin typeface="Calibri"/>
                <a:cs typeface="Calibri"/>
              </a:rPr>
              <a:t>steps</a:t>
            </a:r>
            <a:r>
              <a:rPr sz="1050" spc="60" dirty="0">
                <a:latin typeface="Calibri"/>
                <a:cs typeface="Calibri"/>
              </a:rPr>
              <a:t> </a:t>
            </a:r>
            <a:r>
              <a:rPr sz="1050" spc="10" dirty="0">
                <a:latin typeface="Calibri"/>
                <a:cs typeface="Calibri"/>
              </a:rPr>
              <a:t>to</a:t>
            </a:r>
            <a:r>
              <a:rPr sz="1050" spc="80" dirty="0">
                <a:latin typeface="Calibri"/>
                <a:cs typeface="Calibri"/>
              </a:rPr>
              <a:t> </a:t>
            </a:r>
            <a:r>
              <a:rPr sz="1050" spc="60" dirty="0">
                <a:latin typeface="Calibri"/>
                <a:cs typeface="Calibri"/>
              </a:rPr>
              <a:t>denoise an</a:t>
            </a:r>
            <a:r>
              <a:rPr sz="1050" spc="65" dirty="0">
                <a:latin typeface="Calibri"/>
                <a:cs typeface="Calibri"/>
              </a:rPr>
              <a:t> </a:t>
            </a:r>
            <a:r>
              <a:rPr sz="1050" spc="70" dirty="0">
                <a:latin typeface="Calibri"/>
                <a:cs typeface="Calibri"/>
              </a:rPr>
              <a:t>image,</a:t>
            </a:r>
            <a:r>
              <a:rPr sz="1050" spc="40" dirty="0">
                <a:latin typeface="Calibri"/>
                <a:cs typeface="Calibri"/>
              </a:rPr>
              <a:t> </a:t>
            </a:r>
            <a:r>
              <a:rPr sz="1050" spc="20" dirty="0">
                <a:latin typeface="Calibri"/>
                <a:cs typeface="Calibri"/>
              </a:rPr>
              <a:t>that</a:t>
            </a:r>
            <a:r>
              <a:rPr sz="1050" spc="70" dirty="0">
                <a:latin typeface="Calibri"/>
                <a:cs typeface="Calibri"/>
              </a:rPr>
              <a:t> </a:t>
            </a:r>
            <a:r>
              <a:rPr sz="1050" spc="60" dirty="0">
                <a:latin typeface="Calibri"/>
                <a:cs typeface="Calibri"/>
              </a:rPr>
              <a:t>would</a:t>
            </a:r>
            <a:r>
              <a:rPr sz="1050" spc="40" dirty="0">
                <a:latin typeface="Calibri"/>
                <a:cs typeface="Calibri"/>
              </a:rPr>
              <a:t> </a:t>
            </a:r>
            <a:r>
              <a:rPr sz="1050" spc="20" dirty="0">
                <a:latin typeface="Calibri"/>
                <a:cs typeface="Calibri"/>
              </a:rPr>
              <a:t>result</a:t>
            </a:r>
            <a:r>
              <a:rPr sz="1050" spc="55" dirty="0">
                <a:latin typeface="Calibri"/>
                <a:cs typeface="Calibri"/>
              </a:rPr>
              <a:t> </a:t>
            </a:r>
            <a:r>
              <a:rPr sz="1050" spc="20" dirty="0">
                <a:latin typeface="Calibri"/>
                <a:cs typeface="Calibri"/>
              </a:rPr>
              <a:t>in</a:t>
            </a:r>
            <a:r>
              <a:rPr sz="1050" spc="70" dirty="0">
                <a:latin typeface="Calibri"/>
                <a:cs typeface="Calibri"/>
              </a:rPr>
              <a:t> </a:t>
            </a:r>
            <a:r>
              <a:rPr sz="1050" spc="60" dirty="0">
                <a:latin typeface="Calibri"/>
                <a:cs typeface="Calibri"/>
              </a:rPr>
              <a:t>a</a:t>
            </a:r>
            <a:r>
              <a:rPr sz="1050" spc="65" dirty="0">
                <a:latin typeface="Calibri"/>
                <a:cs typeface="Calibri"/>
              </a:rPr>
              <a:t> </a:t>
            </a:r>
            <a:r>
              <a:rPr sz="1050" spc="20" dirty="0">
                <a:latin typeface="Calibri"/>
                <a:cs typeface="Calibri"/>
              </a:rPr>
              <a:t>lot</a:t>
            </a:r>
            <a:r>
              <a:rPr sz="1050" spc="60" dirty="0">
                <a:latin typeface="Calibri"/>
                <a:cs typeface="Calibri"/>
              </a:rPr>
              <a:t> </a:t>
            </a:r>
            <a:r>
              <a:rPr sz="1050" spc="20" dirty="0">
                <a:latin typeface="Calibri"/>
                <a:cs typeface="Calibri"/>
              </a:rPr>
              <a:t>of</a:t>
            </a:r>
            <a:r>
              <a:rPr sz="1050" spc="55" dirty="0">
                <a:latin typeface="Calibri"/>
                <a:cs typeface="Calibri"/>
              </a:rPr>
              <a:t> steps</a:t>
            </a:r>
            <a:r>
              <a:rPr sz="1050" spc="40" dirty="0">
                <a:latin typeface="Calibri"/>
                <a:cs typeface="Calibri"/>
              </a:rPr>
              <a:t> </a:t>
            </a:r>
            <a:r>
              <a:rPr sz="1050" spc="60" dirty="0">
                <a:latin typeface="Calibri"/>
                <a:cs typeface="Calibri"/>
              </a:rPr>
              <a:t>through</a:t>
            </a:r>
            <a:r>
              <a:rPr sz="1050" spc="40" dirty="0">
                <a:latin typeface="Calibri"/>
                <a:cs typeface="Calibri"/>
              </a:rPr>
              <a:t> </a:t>
            </a:r>
            <a:r>
              <a:rPr sz="1050" spc="20" dirty="0">
                <a:latin typeface="Calibri"/>
                <a:cs typeface="Calibri"/>
              </a:rPr>
              <a:t>the</a:t>
            </a:r>
            <a:r>
              <a:rPr sz="1050" spc="70" dirty="0">
                <a:latin typeface="Calibri"/>
                <a:cs typeface="Calibri"/>
              </a:rPr>
              <a:t> </a:t>
            </a:r>
            <a:r>
              <a:rPr sz="1050" spc="20" dirty="0">
                <a:latin typeface="Calibri"/>
                <a:cs typeface="Calibri"/>
              </a:rPr>
              <a:t>Unet,</a:t>
            </a:r>
            <a:r>
              <a:rPr sz="1050" spc="65" dirty="0">
                <a:latin typeface="Calibri"/>
                <a:cs typeface="Calibri"/>
              </a:rPr>
              <a:t> </a:t>
            </a:r>
            <a:r>
              <a:rPr sz="1050" spc="50" dirty="0">
                <a:latin typeface="Calibri"/>
                <a:cs typeface="Calibri"/>
              </a:rPr>
              <a:t>which</a:t>
            </a:r>
            <a:r>
              <a:rPr sz="1050" spc="55" dirty="0">
                <a:latin typeface="Calibri"/>
                <a:cs typeface="Calibri"/>
              </a:rPr>
              <a:t> </a:t>
            </a:r>
            <a:r>
              <a:rPr sz="1050" spc="60" dirty="0">
                <a:latin typeface="Calibri"/>
                <a:cs typeface="Calibri"/>
              </a:rPr>
              <a:t>can</a:t>
            </a:r>
            <a:r>
              <a:rPr sz="1050" spc="65" dirty="0">
                <a:latin typeface="Calibri"/>
                <a:cs typeface="Calibri"/>
              </a:rPr>
              <a:t> </a:t>
            </a:r>
            <a:r>
              <a:rPr sz="1050" spc="95" dirty="0">
                <a:latin typeface="Calibri"/>
                <a:cs typeface="Calibri"/>
              </a:rPr>
              <a:t>be</a:t>
            </a:r>
            <a:r>
              <a:rPr sz="1050" spc="65" dirty="0">
                <a:latin typeface="Calibri"/>
                <a:cs typeface="Calibri"/>
              </a:rPr>
              <a:t> </a:t>
            </a:r>
            <a:r>
              <a:rPr sz="1050" spc="20" dirty="0">
                <a:latin typeface="Calibri"/>
                <a:cs typeface="Calibri"/>
              </a:rPr>
              <a:t>very</a:t>
            </a:r>
            <a:r>
              <a:rPr sz="1050" spc="55" dirty="0">
                <a:latin typeface="Calibri"/>
                <a:cs typeface="Calibri"/>
              </a:rPr>
              <a:t> </a:t>
            </a:r>
            <a:r>
              <a:rPr sz="1050" spc="20" dirty="0">
                <a:latin typeface="Calibri"/>
                <a:cs typeface="Calibri"/>
              </a:rPr>
              <a:t>slow</a:t>
            </a:r>
            <a:r>
              <a:rPr sz="1050" spc="45" dirty="0">
                <a:latin typeface="Calibri"/>
                <a:cs typeface="Calibri"/>
              </a:rPr>
              <a:t> </a:t>
            </a:r>
            <a:r>
              <a:rPr sz="1050" spc="20" dirty="0">
                <a:latin typeface="Calibri"/>
                <a:cs typeface="Calibri"/>
              </a:rPr>
              <a:t>if</a:t>
            </a:r>
            <a:r>
              <a:rPr sz="1050" spc="70" dirty="0">
                <a:latin typeface="Calibri"/>
                <a:cs typeface="Calibri"/>
              </a:rPr>
              <a:t> </a:t>
            </a:r>
            <a:r>
              <a:rPr sz="1050" spc="20" dirty="0">
                <a:latin typeface="Calibri"/>
                <a:cs typeface="Calibri"/>
              </a:rPr>
              <a:t>the</a:t>
            </a:r>
            <a:r>
              <a:rPr sz="1050" spc="65" dirty="0">
                <a:latin typeface="Calibri"/>
                <a:cs typeface="Calibri"/>
              </a:rPr>
              <a:t> </a:t>
            </a:r>
            <a:r>
              <a:rPr sz="1050" spc="20" dirty="0">
                <a:latin typeface="Calibri"/>
                <a:cs typeface="Calibri"/>
              </a:rPr>
              <a:t>matrix</a:t>
            </a:r>
            <a:r>
              <a:rPr sz="1050" spc="30" dirty="0">
                <a:latin typeface="Calibri"/>
                <a:cs typeface="Calibri"/>
              </a:rPr>
              <a:t> </a:t>
            </a:r>
            <a:r>
              <a:rPr sz="1050" spc="55" dirty="0">
                <a:latin typeface="Calibri"/>
                <a:cs typeface="Calibri"/>
              </a:rPr>
              <a:t>representing</a:t>
            </a:r>
            <a:r>
              <a:rPr sz="1050" spc="30" dirty="0">
                <a:latin typeface="Calibri"/>
                <a:cs typeface="Calibri"/>
              </a:rPr>
              <a:t> </a:t>
            </a:r>
            <a:r>
              <a:rPr sz="1050" spc="55" dirty="0">
                <a:latin typeface="Calibri"/>
                <a:cs typeface="Calibri"/>
              </a:rPr>
              <a:t>our</a:t>
            </a:r>
            <a:r>
              <a:rPr sz="1050" spc="45" dirty="0">
                <a:latin typeface="Calibri"/>
                <a:cs typeface="Calibri"/>
              </a:rPr>
              <a:t> </a:t>
            </a:r>
            <a:r>
              <a:rPr sz="1050" spc="20" dirty="0">
                <a:latin typeface="Calibri"/>
                <a:cs typeface="Calibri"/>
              </a:rPr>
              <a:t>data/latent</a:t>
            </a:r>
            <a:r>
              <a:rPr sz="1050" spc="50" dirty="0">
                <a:latin typeface="Calibri"/>
                <a:cs typeface="Calibri"/>
              </a:rPr>
              <a:t> </a:t>
            </a:r>
            <a:r>
              <a:rPr sz="1050" spc="20" dirty="0">
                <a:latin typeface="Calibri"/>
                <a:cs typeface="Calibri"/>
              </a:rPr>
              <a:t>is</a:t>
            </a:r>
            <a:r>
              <a:rPr sz="1050" spc="70" dirty="0">
                <a:latin typeface="Calibri"/>
                <a:cs typeface="Calibri"/>
              </a:rPr>
              <a:t> </a:t>
            </a:r>
            <a:r>
              <a:rPr sz="1050" spc="45" dirty="0">
                <a:latin typeface="Calibri"/>
                <a:cs typeface="Calibri"/>
              </a:rPr>
              <a:t>large. </a:t>
            </a:r>
            <a:r>
              <a:rPr sz="1050" spc="30" dirty="0">
                <a:latin typeface="Calibri"/>
                <a:cs typeface="Calibri"/>
              </a:rPr>
              <a:t>What</a:t>
            </a:r>
            <a:r>
              <a:rPr sz="1050" spc="35" dirty="0">
                <a:latin typeface="Calibri"/>
                <a:cs typeface="Calibri"/>
              </a:rPr>
              <a:t> </a:t>
            </a:r>
            <a:r>
              <a:rPr sz="1050" spc="30" dirty="0">
                <a:latin typeface="Calibri"/>
                <a:cs typeface="Calibri"/>
              </a:rPr>
              <a:t>if</a:t>
            </a:r>
            <a:r>
              <a:rPr sz="1050" spc="50" dirty="0">
                <a:latin typeface="Calibri"/>
                <a:cs typeface="Calibri"/>
              </a:rPr>
              <a:t> </a:t>
            </a:r>
            <a:r>
              <a:rPr sz="1050" spc="55" dirty="0">
                <a:latin typeface="Calibri"/>
                <a:cs typeface="Calibri"/>
              </a:rPr>
              <a:t>we</a:t>
            </a:r>
            <a:r>
              <a:rPr sz="1050" spc="40" dirty="0">
                <a:latin typeface="Calibri"/>
                <a:cs typeface="Calibri"/>
              </a:rPr>
              <a:t> </a:t>
            </a:r>
            <a:r>
              <a:rPr sz="1050" spc="70" dirty="0">
                <a:latin typeface="Calibri"/>
                <a:cs typeface="Calibri"/>
              </a:rPr>
              <a:t>could</a:t>
            </a:r>
            <a:r>
              <a:rPr sz="1050" spc="40" dirty="0">
                <a:latin typeface="Calibri"/>
                <a:cs typeface="Calibri"/>
              </a:rPr>
              <a:t> </a:t>
            </a:r>
            <a:r>
              <a:rPr sz="1050" b="1" spc="80" dirty="0">
                <a:latin typeface="Calibri"/>
                <a:cs typeface="Calibri"/>
              </a:rPr>
              <a:t>“compress”</a:t>
            </a:r>
            <a:r>
              <a:rPr sz="1050" b="1" spc="10" dirty="0">
                <a:latin typeface="Calibri"/>
                <a:cs typeface="Calibri"/>
              </a:rPr>
              <a:t> </a:t>
            </a:r>
            <a:r>
              <a:rPr sz="1050" spc="55" dirty="0">
                <a:latin typeface="Calibri"/>
                <a:cs typeface="Calibri"/>
              </a:rPr>
              <a:t>our</a:t>
            </a:r>
            <a:r>
              <a:rPr sz="1050" spc="35" dirty="0">
                <a:latin typeface="Calibri"/>
                <a:cs typeface="Calibri"/>
              </a:rPr>
              <a:t> </a:t>
            </a:r>
            <a:r>
              <a:rPr sz="1050" spc="50" dirty="0">
                <a:latin typeface="Calibri"/>
                <a:cs typeface="Calibri"/>
              </a:rPr>
              <a:t>data </a:t>
            </a:r>
            <a:r>
              <a:rPr sz="1050" spc="60" dirty="0">
                <a:latin typeface="Calibri"/>
                <a:cs typeface="Calibri"/>
              </a:rPr>
              <a:t>before</a:t>
            </a:r>
            <a:r>
              <a:rPr sz="1050" spc="15" dirty="0">
                <a:latin typeface="Calibri"/>
                <a:cs typeface="Calibri"/>
              </a:rPr>
              <a:t> </a:t>
            </a:r>
            <a:r>
              <a:rPr sz="1050" spc="60" dirty="0">
                <a:latin typeface="Calibri"/>
                <a:cs typeface="Calibri"/>
              </a:rPr>
              <a:t>running</a:t>
            </a:r>
            <a:r>
              <a:rPr sz="1050" spc="40" dirty="0">
                <a:latin typeface="Calibri"/>
                <a:cs typeface="Calibri"/>
              </a:rPr>
              <a:t> </a:t>
            </a:r>
            <a:r>
              <a:rPr sz="1050" spc="30" dirty="0">
                <a:latin typeface="Calibri"/>
                <a:cs typeface="Calibri"/>
              </a:rPr>
              <a:t>it</a:t>
            </a:r>
            <a:r>
              <a:rPr sz="1050" spc="35" dirty="0">
                <a:latin typeface="Calibri"/>
                <a:cs typeface="Calibri"/>
              </a:rPr>
              <a:t> </a:t>
            </a:r>
            <a:r>
              <a:rPr sz="1050" spc="60" dirty="0">
                <a:latin typeface="Calibri"/>
                <a:cs typeface="Calibri"/>
              </a:rPr>
              <a:t>through</a:t>
            </a:r>
            <a:r>
              <a:rPr sz="1050" spc="20" dirty="0">
                <a:latin typeface="Calibri"/>
                <a:cs typeface="Calibri"/>
              </a:rPr>
              <a:t> </a:t>
            </a:r>
            <a:r>
              <a:rPr sz="1050" spc="30" dirty="0">
                <a:latin typeface="Calibri"/>
                <a:cs typeface="Calibri"/>
              </a:rPr>
              <a:t>the</a:t>
            </a:r>
            <a:r>
              <a:rPr sz="1050" spc="45" dirty="0">
                <a:latin typeface="Calibri"/>
                <a:cs typeface="Calibri"/>
              </a:rPr>
              <a:t> </a:t>
            </a:r>
            <a:r>
              <a:rPr sz="1050" spc="30" dirty="0">
                <a:latin typeface="Calibri"/>
                <a:cs typeface="Calibri"/>
              </a:rPr>
              <a:t>forward/reverse</a:t>
            </a:r>
            <a:r>
              <a:rPr sz="1050" spc="-10" dirty="0">
                <a:latin typeface="Calibri"/>
                <a:cs typeface="Calibri"/>
              </a:rPr>
              <a:t> </a:t>
            </a:r>
            <a:r>
              <a:rPr sz="1050" spc="65" dirty="0">
                <a:latin typeface="Calibri"/>
                <a:cs typeface="Calibri"/>
              </a:rPr>
              <a:t>process</a:t>
            </a:r>
            <a:r>
              <a:rPr sz="1050" spc="5" dirty="0">
                <a:latin typeface="Calibri"/>
                <a:cs typeface="Calibri"/>
              </a:rPr>
              <a:t> </a:t>
            </a:r>
            <a:r>
              <a:rPr sz="1050" spc="-10" dirty="0">
                <a:latin typeface="Calibri"/>
                <a:cs typeface="Calibri"/>
              </a:rPr>
              <a:t>(UNet)?</a:t>
            </a:r>
            <a:endParaRPr sz="1050" dirty="0">
              <a:latin typeface="Calibri"/>
              <a:cs typeface="Calibri"/>
            </a:endParaRPr>
          </a:p>
        </p:txBody>
      </p:sp>
      <p:sp>
        <p:nvSpPr>
          <p:cNvPr id="27" name="Date Placeholder 26">
            <a:extLst>
              <a:ext uri="{FF2B5EF4-FFF2-40B4-BE49-F238E27FC236}">
                <a16:creationId xmlns:a16="http://schemas.microsoft.com/office/drawing/2014/main" id="{AD854753-ECC0-F85B-955B-2B926128392A}"/>
              </a:ext>
            </a:extLst>
          </p:cNvPr>
          <p:cNvSpPr>
            <a:spLocks noGrp="1"/>
          </p:cNvSpPr>
          <p:nvPr>
            <p:ph type="dt" sz="half" idx="6"/>
          </p:nvPr>
        </p:nvSpPr>
        <p:spPr/>
        <p:txBody>
          <a:bodyPr/>
          <a:lstStyle/>
          <a:p>
            <a:r>
              <a:rPr lang="en-US"/>
              <a:t>Monday, April 15, 2024</a:t>
            </a:r>
          </a:p>
        </p:txBody>
      </p:sp>
      <p:sp>
        <p:nvSpPr>
          <p:cNvPr id="28" name="Footer Placeholder 27">
            <a:extLst>
              <a:ext uri="{FF2B5EF4-FFF2-40B4-BE49-F238E27FC236}">
                <a16:creationId xmlns:a16="http://schemas.microsoft.com/office/drawing/2014/main" id="{6FFE8BDD-982B-D816-051D-82EEB415C342}"/>
              </a:ext>
            </a:extLst>
          </p:cNvPr>
          <p:cNvSpPr>
            <a:spLocks noGrp="1"/>
          </p:cNvSpPr>
          <p:nvPr>
            <p:ph type="ftr" sz="quarter" idx="5"/>
          </p:nvPr>
        </p:nvSpPr>
        <p:spPr/>
        <p:txBody>
          <a:bodyPr/>
          <a:lstStyle/>
          <a:p>
            <a:r>
              <a:rPr lang="en-IN"/>
              <a:t>Diffusion Models - Raunak Sarbajna</a:t>
            </a:r>
          </a:p>
        </p:txBody>
      </p:sp>
      <p:sp>
        <p:nvSpPr>
          <p:cNvPr id="29" name="Slide Number Placeholder 28">
            <a:extLst>
              <a:ext uri="{FF2B5EF4-FFF2-40B4-BE49-F238E27FC236}">
                <a16:creationId xmlns:a16="http://schemas.microsoft.com/office/drawing/2014/main" id="{27E1FEBF-EA02-B293-033E-C9A52D81C0F0}"/>
              </a:ext>
            </a:extLst>
          </p:cNvPr>
          <p:cNvSpPr>
            <a:spLocks noGrp="1"/>
          </p:cNvSpPr>
          <p:nvPr>
            <p:ph type="sldNum" sz="quarter" idx="7"/>
          </p:nvPr>
        </p:nvSpPr>
        <p:spPr/>
        <p:txBody>
          <a:bodyPr/>
          <a:lstStyle/>
          <a:p>
            <a:fld id="{B6F15528-21DE-4FAA-801E-634DDDAF4B2B}" type="slidenum">
              <a:rPr lang="en-IN" smtClean="0"/>
              <a:t>41</a:t>
            </a:fld>
            <a:endParaRPr lang="en-IN"/>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18236" y="614248"/>
            <a:ext cx="5011420" cy="697230"/>
          </a:xfrm>
          <a:prstGeom prst="rect">
            <a:avLst/>
          </a:prstGeom>
        </p:spPr>
        <p:txBody>
          <a:bodyPr vert="horz" wrap="square" lIns="0" tIns="13335" rIns="0" bIns="0" rtlCol="0">
            <a:spAutoFit/>
          </a:bodyPr>
          <a:lstStyle/>
          <a:p>
            <a:pPr marL="12700">
              <a:lnSpc>
                <a:spcPct val="100000"/>
              </a:lnSpc>
              <a:spcBef>
                <a:spcPts val="105"/>
              </a:spcBef>
            </a:pPr>
            <a:r>
              <a:rPr spc="-290" dirty="0"/>
              <a:t>Latent</a:t>
            </a:r>
            <a:r>
              <a:rPr spc="-35" dirty="0"/>
              <a:t> </a:t>
            </a:r>
            <a:r>
              <a:rPr spc="-240" dirty="0"/>
              <a:t>Diffusion</a:t>
            </a:r>
            <a:r>
              <a:rPr spc="-25" dirty="0"/>
              <a:t> </a:t>
            </a:r>
            <a:r>
              <a:rPr spc="-114" dirty="0"/>
              <a:t>Model</a:t>
            </a:r>
          </a:p>
        </p:txBody>
      </p:sp>
      <p:sp>
        <p:nvSpPr>
          <p:cNvPr id="3" name="object 3"/>
          <p:cNvSpPr txBox="1"/>
          <p:nvPr/>
        </p:nvSpPr>
        <p:spPr>
          <a:xfrm>
            <a:off x="1258569" y="1913585"/>
            <a:ext cx="9628505" cy="942975"/>
          </a:xfrm>
          <a:prstGeom prst="rect">
            <a:avLst/>
          </a:prstGeom>
        </p:spPr>
        <p:txBody>
          <a:bodyPr vert="horz" wrap="square" lIns="0" tIns="13335" rIns="0" bIns="0" rtlCol="0">
            <a:spAutoFit/>
          </a:bodyPr>
          <a:lstStyle/>
          <a:p>
            <a:pPr marL="240665" indent="-227965">
              <a:lnSpc>
                <a:spcPts val="1600"/>
              </a:lnSpc>
              <a:spcBef>
                <a:spcPts val="105"/>
              </a:spcBef>
              <a:buFont typeface="Arial"/>
              <a:buChar char="•"/>
              <a:tabLst>
                <a:tab pos="240665" algn="l"/>
              </a:tabLst>
            </a:pPr>
            <a:r>
              <a:rPr sz="1400" spc="75" dirty="0">
                <a:latin typeface="Calibri"/>
                <a:cs typeface="Calibri"/>
              </a:rPr>
              <a:t>Stable</a:t>
            </a:r>
            <a:r>
              <a:rPr sz="1400" spc="55" dirty="0">
                <a:latin typeface="Calibri"/>
                <a:cs typeface="Calibri"/>
              </a:rPr>
              <a:t> Diffusion</a:t>
            </a:r>
            <a:r>
              <a:rPr sz="1400" spc="50" dirty="0">
                <a:latin typeface="Calibri"/>
                <a:cs typeface="Calibri"/>
              </a:rPr>
              <a:t> </a:t>
            </a:r>
            <a:r>
              <a:rPr sz="1400" dirty="0">
                <a:latin typeface="Calibri"/>
                <a:cs typeface="Calibri"/>
              </a:rPr>
              <a:t>is</a:t>
            </a:r>
            <a:r>
              <a:rPr sz="1400" spc="70" dirty="0">
                <a:latin typeface="Calibri"/>
                <a:cs typeface="Calibri"/>
              </a:rPr>
              <a:t> a</a:t>
            </a:r>
            <a:r>
              <a:rPr sz="1400" spc="80" dirty="0">
                <a:latin typeface="Calibri"/>
                <a:cs typeface="Calibri"/>
              </a:rPr>
              <a:t> </a:t>
            </a:r>
            <a:r>
              <a:rPr sz="1400" dirty="0">
                <a:latin typeface="Calibri"/>
                <a:cs typeface="Calibri"/>
              </a:rPr>
              <a:t>latent</a:t>
            </a:r>
            <a:r>
              <a:rPr sz="1400" spc="55" dirty="0">
                <a:latin typeface="Calibri"/>
                <a:cs typeface="Calibri"/>
              </a:rPr>
              <a:t> </a:t>
            </a:r>
            <a:r>
              <a:rPr sz="1400" spc="50" dirty="0">
                <a:latin typeface="Calibri"/>
                <a:cs typeface="Calibri"/>
              </a:rPr>
              <a:t>diffusion</a:t>
            </a:r>
            <a:r>
              <a:rPr sz="1400" spc="30" dirty="0">
                <a:latin typeface="Calibri"/>
                <a:cs typeface="Calibri"/>
              </a:rPr>
              <a:t> </a:t>
            </a:r>
            <a:r>
              <a:rPr sz="1400" spc="85" dirty="0">
                <a:latin typeface="Calibri"/>
                <a:cs typeface="Calibri"/>
              </a:rPr>
              <a:t>model,</a:t>
            </a:r>
            <a:r>
              <a:rPr sz="1400" spc="15" dirty="0">
                <a:latin typeface="Calibri"/>
                <a:cs typeface="Calibri"/>
              </a:rPr>
              <a:t> </a:t>
            </a:r>
            <a:r>
              <a:rPr sz="1400" spc="50" dirty="0">
                <a:latin typeface="Calibri"/>
                <a:cs typeface="Calibri"/>
              </a:rPr>
              <a:t>in</a:t>
            </a:r>
            <a:r>
              <a:rPr sz="1400" spc="75" dirty="0">
                <a:latin typeface="Calibri"/>
                <a:cs typeface="Calibri"/>
              </a:rPr>
              <a:t> </a:t>
            </a:r>
            <a:r>
              <a:rPr sz="1400" spc="60" dirty="0">
                <a:latin typeface="Calibri"/>
                <a:cs typeface="Calibri"/>
              </a:rPr>
              <a:t>which</a:t>
            </a:r>
            <a:r>
              <a:rPr sz="1400" spc="70" dirty="0">
                <a:latin typeface="Calibri"/>
                <a:cs typeface="Calibri"/>
              </a:rPr>
              <a:t> </a:t>
            </a:r>
            <a:r>
              <a:rPr sz="1400" spc="60" dirty="0">
                <a:latin typeface="Calibri"/>
                <a:cs typeface="Calibri"/>
              </a:rPr>
              <a:t>we</a:t>
            </a:r>
            <a:r>
              <a:rPr sz="1400" spc="85" dirty="0">
                <a:latin typeface="Calibri"/>
                <a:cs typeface="Calibri"/>
              </a:rPr>
              <a:t> </a:t>
            </a:r>
            <a:r>
              <a:rPr sz="1400" spc="50" dirty="0">
                <a:latin typeface="Calibri"/>
                <a:cs typeface="Calibri"/>
              </a:rPr>
              <a:t>don’t</a:t>
            </a:r>
            <a:r>
              <a:rPr sz="1400" spc="40" dirty="0">
                <a:latin typeface="Calibri"/>
                <a:cs typeface="Calibri"/>
              </a:rPr>
              <a:t> </a:t>
            </a:r>
            <a:r>
              <a:rPr sz="1400" spc="50" dirty="0">
                <a:latin typeface="Calibri"/>
                <a:cs typeface="Calibri"/>
              </a:rPr>
              <a:t>learn</a:t>
            </a:r>
            <a:r>
              <a:rPr sz="1400" spc="70" dirty="0">
                <a:latin typeface="Calibri"/>
                <a:cs typeface="Calibri"/>
              </a:rPr>
              <a:t> </a:t>
            </a:r>
            <a:r>
              <a:rPr sz="1400" dirty="0">
                <a:latin typeface="Calibri"/>
                <a:cs typeface="Calibri"/>
              </a:rPr>
              <a:t>the</a:t>
            </a:r>
            <a:r>
              <a:rPr sz="1400" spc="60" dirty="0">
                <a:latin typeface="Calibri"/>
                <a:cs typeface="Calibri"/>
              </a:rPr>
              <a:t> </a:t>
            </a:r>
            <a:r>
              <a:rPr sz="1400" spc="50" dirty="0">
                <a:latin typeface="Calibri"/>
                <a:cs typeface="Calibri"/>
              </a:rPr>
              <a:t>distribution</a:t>
            </a:r>
            <a:r>
              <a:rPr sz="1400" spc="35" dirty="0">
                <a:latin typeface="Calibri"/>
                <a:cs typeface="Calibri"/>
              </a:rPr>
              <a:t> </a:t>
            </a:r>
            <a:r>
              <a:rPr sz="1400" spc="50" dirty="0">
                <a:latin typeface="Calibri"/>
                <a:cs typeface="Calibri"/>
              </a:rPr>
              <a:t>p(x)</a:t>
            </a:r>
            <a:r>
              <a:rPr sz="1400" spc="80" dirty="0">
                <a:latin typeface="Calibri"/>
                <a:cs typeface="Calibri"/>
              </a:rPr>
              <a:t> </a:t>
            </a:r>
            <a:r>
              <a:rPr sz="1400" dirty="0">
                <a:latin typeface="Calibri"/>
                <a:cs typeface="Calibri"/>
              </a:rPr>
              <a:t>of</a:t>
            </a:r>
            <a:r>
              <a:rPr sz="1400" spc="105" dirty="0">
                <a:latin typeface="Calibri"/>
                <a:cs typeface="Calibri"/>
              </a:rPr>
              <a:t> </a:t>
            </a:r>
            <a:r>
              <a:rPr sz="1400" spc="65" dirty="0">
                <a:latin typeface="Calibri"/>
                <a:cs typeface="Calibri"/>
              </a:rPr>
              <a:t>our</a:t>
            </a:r>
            <a:r>
              <a:rPr sz="1400" spc="70" dirty="0">
                <a:latin typeface="Calibri"/>
                <a:cs typeface="Calibri"/>
              </a:rPr>
              <a:t> </a:t>
            </a:r>
            <a:r>
              <a:rPr sz="1400" spc="60" dirty="0">
                <a:latin typeface="Calibri"/>
                <a:cs typeface="Calibri"/>
              </a:rPr>
              <a:t>data</a:t>
            </a:r>
            <a:r>
              <a:rPr sz="1400" spc="55" dirty="0">
                <a:latin typeface="Calibri"/>
                <a:cs typeface="Calibri"/>
              </a:rPr>
              <a:t> </a:t>
            </a:r>
            <a:r>
              <a:rPr sz="1400" dirty="0">
                <a:latin typeface="Calibri"/>
                <a:cs typeface="Calibri"/>
              </a:rPr>
              <a:t>set</a:t>
            </a:r>
            <a:r>
              <a:rPr sz="1400" spc="60" dirty="0">
                <a:latin typeface="Calibri"/>
                <a:cs typeface="Calibri"/>
              </a:rPr>
              <a:t> </a:t>
            </a:r>
            <a:r>
              <a:rPr sz="1400" dirty="0">
                <a:latin typeface="Calibri"/>
                <a:cs typeface="Calibri"/>
              </a:rPr>
              <a:t>of</a:t>
            </a:r>
            <a:r>
              <a:rPr sz="1400" spc="125" dirty="0">
                <a:latin typeface="Calibri"/>
                <a:cs typeface="Calibri"/>
              </a:rPr>
              <a:t> </a:t>
            </a:r>
            <a:r>
              <a:rPr sz="1400" spc="85" dirty="0">
                <a:latin typeface="Calibri"/>
                <a:cs typeface="Calibri"/>
              </a:rPr>
              <a:t>images,</a:t>
            </a:r>
            <a:r>
              <a:rPr sz="1400" spc="30" dirty="0">
                <a:latin typeface="Calibri"/>
                <a:cs typeface="Calibri"/>
              </a:rPr>
              <a:t> </a:t>
            </a:r>
            <a:r>
              <a:rPr sz="1400" spc="40" dirty="0">
                <a:latin typeface="Calibri"/>
                <a:cs typeface="Calibri"/>
              </a:rPr>
              <a:t>but</a:t>
            </a:r>
            <a:endParaRPr sz="1400">
              <a:latin typeface="Calibri"/>
              <a:cs typeface="Calibri"/>
            </a:endParaRPr>
          </a:p>
          <a:p>
            <a:pPr marL="241300">
              <a:lnSpc>
                <a:spcPts val="1600"/>
              </a:lnSpc>
            </a:pPr>
            <a:r>
              <a:rPr sz="1400" dirty="0">
                <a:latin typeface="Calibri"/>
                <a:cs typeface="Calibri"/>
              </a:rPr>
              <a:t>rather,</a:t>
            </a:r>
            <a:r>
              <a:rPr sz="1400" spc="5" dirty="0">
                <a:latin typeface="Calibri"/>
                <a:cs typeface="Calibri"/>
              </a:rPr>
              <a:t> </a:t>
            </a:r>
            <a:r>
              <a:rPr sz="1400" spc="50" dirty="0">
                <a:latin typeface="Calibri"/>
                <a:cs typeface="Calibri"/>
              </a:rPr>
              <a:t>the</a:t>
            </a:r>
            <a:r>
              <a:rPr sz="1400" spc="65" dirty="0">
                <a:latin typeface="Calibri"/>
                <a:cs typeface="Calibri"/>
              </a:rPr>
              <a:t> </a:t>
            </a:r>
            <a:r>
              <a:rPr sz="1400" spc="50" dirty="0">
                <a:latin typeface="Calibri"/>
                <a:cs typeface="Calibri"/>
              </a:rPr>
              <a:t>distribution</a:t>
            </a:r>
            <a:r>
              <a:rPr sz="1400" spc="45" dirty="0">
                <a:latin typeface="Calibri"/>
                <a:cs typeface="Calibri"/>
              </a:rPr>
              <a:t> </a:t>
            </a:r>
            <a:r>
              <a:rPr sz="1400" dirty="0">
                <a:latin typeface="Calibri"/>
                <a:cs typeface="Calibri"/>
              </a:rPr>
              <a:t>of</a:t>
            </a:r>
            <a:r>
              <a:rPr sz="1400" spc="110" dirty="0">
                <a:latin typeface="Calibri"/>
                <a:cs typeface="Calibri"/>
              </a:rPr>
              <a:t> </a:t>
            </a:r>
            <a:r>
              <a:rPr sz="1400" spc="70" dirty="0">
                <a:latin typeface="Calibri"/>
                <a:cs typeface="Calibri"/>
              </a:rPr>
              <a:t>a</a:t>
            </a:r>
            <a:r>
              <a:rPr sz="1400" spc="90" dirty="0">
                <a:latin typeface="Calibri"/>
                <a:cs typeface="Calibri"/>
              </a:rPr>
              <a:t> </a:t>
            </a:r>
            <a:r>
              <a:rPr sz="1400" dirty="0">
                <a:latin typeface="Calibri"/>
                <a:cs typeface="Calibri"/>
              </a:rPr>
              <a:t>latent</a:t>
            </a:r>
            <a:r>
              <a:rPr sz="1400" spc="65" dirty="0">
                <a:latin typeface="Calibri"/>
                <a:cs typeface="Calibri"/>
              </a:rPr>
              <a:t> </a:t>
            </a:r>
            <a:r>
              <a:rPr sz="1400" spc="50" dirty="0">
                <a:latin typeface="Calibri"/>
                <a:cs typeface="Calibri"/>
              </a:rPr>
              <a:t>representation</a:t>
            </a:r>
            <a:r>
              <a:rPr sz="1400" spc="40" dirty="0">
                <a:latin typeface="Calibri"/>
                <a:cs typeface="Calibri"/>
              </a:rPr>
              <a:t> </a:t>
            </a:r>
            <a:r>
              <a:rPr sz="1400" dirty="0">
                <a:latin typeface="Calibri"/>
                <a:cs typeface="Calibri"/>
              </a:rPr>
              <a:t>of</a:t>
            </a:r>
            <a:r>
              <a:rPr sz="1400" spc="114" dirty="0">
                <a:latin typeface="Calibri"/>
                <a:cs typeface="Calibri"/>
              </a:rPr>
              <a:t> </a:t>
            </a:r>
            <a:r>
              <a:rPr sz="1400" spc="60" dirty="0">
                <a:latin typeface="Calibri"/>
                <a:cs typeface="Calibri"/>
              </a:rPr>
              <a:t>our</a:t>
            </a:r>
            <a:r>
              <a:rPr sz="1400" spc="65" dirty="0">
                <a:latin typeface="Calibri"/>
                <a:cs typeface="Calibri"/>
              </a:rPr>
              <a:t> </a:t>
            </a:r>
            <a:r>
              <a:rPr sz="1400" spc="55" dirty="0">
                <a:latin typeface="Calibri"/>
                <a:cs typeface="Calibri"/>
              </a:rPr>
              <a:t>data</a:t>
            </a:r>
            <a:r>
              <a:rPr sz="1400" spc="75" dirty="0">
                <a:latin typeface="Calibri"/>
                <a:cs typeface="Calibri"/>
              </a:rPr>
              <a:t> </a:t>
            </a:r>
            <a:r>
              <a:rPr sz="1400" spc="95" dirty="0">
                <a:latin typeface="Calibri"/>
                <a:cs typeface="Calibri"/>
              </a:rPr>
              <a:t>by</a:t>
            </a:r>
            <a:r>
              <a:rPr sz="1400" spc="70" dirty="0">
                <a:latin typeface="Calibri"/>
                <a:cs typeface="Calibri"/>
              </a:rPr>
              <a:t> </a:t>
            </a:r>
            <a:r>
              <a:rPr sz="1400" spc="90" dirty="0">
                <a:latin typeface="Calibri"/>
                <a:cs typeface="Calibri"/>
              </a:rPr>
              <a:t>using</a:t>
            </a:r>
            <a:r>
              <a:rPr sz="1400" spc="85" dirty="0">
                <a:latin typeface="Calibri"/>
                <a:cs typeface="Calibri"/>
              </a:rPr>
              <a:t> </a:t>
            </a:r>
            <a:r>
              <a:rPr sz="1400" spc="70" dirty="0">
                <a:latin typeface="Calibri"/>
                <a:cs typeface="Calibri"/>
              </a:rPr>
              <a:t>a</a:t>
            </a:r>
            <a:r>
              <a:rPr sz="1400" spc="100" dirty="0">
                <a:latin typeface="Calibri"/>
                <a:cs typeface="Calibri"/>
              </a:rPr>
              <a:t> </a:t>
            </a:r>
            <a:r>
              <a:rPr sz="1400" b="1" spc="75" dirty="0">
                <a:latin typeface="Calibri"/>
                <a:cs typeface="Calibri"/>
              </a:rPr>
              <a:t>Variational</a:t>
            </a:r>
            <a:r>
              <a:rPr sz="1400" b="1" spc="-5" dirty="0">
                <a:latin typeface="Calibri"/>
                <a:cs typeface="Calibri"/>
              </a:rPr>
              <a:t> </a:t>
            </a:r>
            <a:r>
              <a:rPr sz="1400" b="1" spc="100" dirty="0">
                <a:latin typeface="Calibri"/>
                <a:cs typeface="Calibri"/>
              </a:rPr>
              <a:t>Autoencoder</a:t>
            </a:r>
            <a:r>
              <a:rPr sz="1400" spc="100" dirty="0">
                <a:latin typeface="Calibri"/>
                <a:cs typeface="Calibri"/>
              </a:rPr>
              <a:t>.</a:t>
            </a:r>
            <a:endParaRPr sz="1400">
              <a:latin typeface="Calibri"/>
              <a:cs typeface="Calibri"/>
            </a:endParaRPr>
          </a:p>
          <a:p>
            <a:pPr marL="241300" marR="10160" indent="-228600">
              <a:lnSpc>
                <a:spcPts val="1510"/>
              </a:lnSpc>
              <a:spcBef>
                <a:spcPts val="1019"/>
              </a:spcBef>
              <a:buFont typeface="Arial"/>
              <a:buChar char="•"/>
              <a:tabLst>
                <a:tab pos="241300" algn="l"/>
              </a:tabLst>
            </a:pPr>
            <a:r>
              <a:rPr sz="1400" spc="60" dirty="0">
                <a:latin typeface="Calibri"/>
                <a:cs typeface="Calibri"/>
              </a:rPr>
              <a:t>This</a:t>
            </a:r>
            <a:r>
              <a:rPr sz="1400" spc="55" dirty="0">
                <a:latin typeface="Calibri"/>
                <a:cs typeface="Calibri"/>
              </a:rPr>
              <a:t> </a:t>
            </a:r>
            <a:r>
              <a:rPr sz="1400" spc="50" dirty="0">
                <a:latin typeface="Calibri"/>
                <a:cs typeface="Calibri"/>
              </a:rPr>
              <a:t>allows</a:t>
            </a:r>
            <a:r>
              <a:rPr sz="1400" spc="60" dirty="0">
                <a:latin typeface="Calibri"/>
                <a:cs typeface="Calibri"/>
              </a:rPr>
              <a:t> </a:t>
            </a:r>
            <a:r>
              <a:rPr sz="1400" spc="70" dirty="0">
                <a:latin typeface="Calibri"/>
                <a:cs typeface="Calibri"/>
              </a:rPr>
              <a:t>us</a:t>
            </a:r>
            <a:r>
              <a:rPr sz="1400" spc="55" dirty="0">
                <a:latin typeface="Calibri"/>
                <a:cs typeface="Calibri"/>
              </a:rPr>
              <a:t> </a:t>
            </a:r>
            <a:r>
              <a:rPr sz="1400" dirty="0">
                <a:latin typeface="Calibri"/>
                <a:cs typeface="Calibri"/>
              </a:rPr>
              <a:t>to</a:t>
            </a:r>
            <a:r>
              <a:rPr sz="1400" spc="35" dirty="0">
                <a:latin typeface="Calibri"/>
                <a:cs typeface="Calibri"/>
              </a:rPr>
              <a:t> </a:t>
            </a:r>
            <a:r>
              <a:rPr sz="1400" spc="85" dirty="0">
                <a:latin typeface="Calibri"/>
                <a:cs typeface="Calibri"/>
              </a:rPr>
              <a:t>reduce</a:t>
            </a:r>
            <a:r>
              <a:rPr sz="1400" spc="30" dirty="0">
                <a:latin typeface="Calibri"/>
                <a:cs typeface="Calibri"/>
              </a:rPr>
              <a:t> </a:t>
            </a:r>
            <a:r>
              <a:rPr sz="1400" spc="50" dirty="0">
                <a:latin typeface="Calibri"/>
                <a:cs typeface="Calibri"/>
              </a:rPr>
              <a:t>the</a:t>
            </a:r>
            <a:r>
              <a:rPr sz="1400" spc="40" dirty="0">
                <a:latin typeface="Calibri"/>
                <a:cs typeface="Calibri"/>
              </a:rPr>
              <a:t> </a:t>
            </a:r>
            <a:r>
              <a:rPr sz="1400" spc="65" dirty="0">
                <a:latin typeface="Calibri"/>
                <a:cs typeface="Calibri"/>
              </a:rPr>
              <a:t>computation</a:t>
            </a:r>
            <a:r>
              <a:rPr sz="1400" spc="25" dirty="0">
                <a:latin typeface="Calibri"/>
                <a:cs typeface="Calibri"/>
              </a:rPr>
              <a:t> </a:t>
            </a:r>
            <a:r>
              <a:rPr sz="1400" spc="65" dirty="0">
                <a:latin typeface="Calibri"/>
                <a:cs typeface="Calibri"/>
              </a:rPr>
              <a:t>we</a:t>
            </a:r>
            <a:r>
              <a:rPr sz="1400" spc="50" dirty="0">
                <a:latin typeface="Calibri"/>
                <a:cs typeface="Calibri"/>
              </a:rPr>
              <a:t> </a:t>
            </a:r>
            <a:r>
              <a:rPr sz="1400" spc="100" dirty="0">
                <a:latin typeface="Calibri"/>
                <a:cs typeface="Calibri"/>
              </a:rPr>
              <a:t>need</a:t>
            </a:r>
            <a:r>
              <a:rPr sz="1400" spc="35" dirty="0">
                <a:latin typeface="Calibri"/>
                <a:cs typeface="Calibri"/>
              </a:rPr>
              <a:t> </a:t>
            </a:r>
            <a:r>
              <a:rPr sz="1400" dirty="0">
                <a:latin typeface="Calibri"/>
                <a:cs typeface="Calibri"/>
              </a:rPr>
              <a:t>to</a:t>
            </a:r>
            <a:r>
              <a:rPr sz="1400" spc="50" dirty="0">
                <a:latin typeface="Calibri"/>
                <a:cs typeface="Calibri"/>
              </a:rPr>
              <a:t> </a:t>
            </a:r>
            <a:r>
              <a:rPr sz="1400" spc="65" dirty="0">
                <a:latin typeface="Calibri"/>
                <a:cs typeface="Calibri"/>
              </a:rPr>
              <a:t>perform</a:t>
            </a:r>
            <a:r>
              <a:rPr sz="1400" spc="25" dirty="0">
                <a:latin typeface="Calibri"/>
                <a:cs typeface="Calibri"/>
              </a:rPr>
              <a:t> </a:t>
            </a:r>
            <a:r>
              <a:rPr sz="1400" spc="50" dirty="0">
                <a:latin typeface="Calibri"/>
                <a:cs typeface="Calibri"/>
              </a:rPr>
              <a:t>the</a:t>
            </a:r>
            <a:r>
              <a:rPr sz="1400" spc="40" dirty="0">
                <a:latin typeface="Calibri"/>
                <a:cs typeface="Calibri"/>
              </a:rPr>
              <a:t> </a:t>
            </a:r>
            <a:r>
              <a:rPr sz="1400" spc="70" dirty="0">
                <a:latin typeface="Calibri"/>
                <a:cs typeface="Calibri"/>
              </a:rPr>
              <a:t>steps</a:t>
            </a:r>
            <a:r>
              <a:rPr sz="1400" spc="50" dirty="0">
                <a:latin typeface="Calibri"/>
                <a:cs typeface="Calibri"/>
              </a:rPr>
              <a:t> </a:t>
            </a:r>
            <a:r>
              <a:rPr sz="1400" spc="110" dirty="0">
                <a:latin typeface="Calibri"/>
                <a:cs typeface="Calibri"/>
              </a:rPr>
              <a:t>needed</a:t>
            </a:r>
            <a:r>
              <a:rPr sz="1400" spc="5" dirty="0">
                <a:latin typeface="Calibri"/>
                <a:cs typeface="Calibri"/>
              </a:rPr>
              <a:t> </a:t>
            </a:r>
            <a:r>
              <a:rPr sz="1400" dirty="0">
                <a:latin typeface="Calibri"/>
                <a:cs typeface="Calibri"/>
              </a:rPr>
              <a:t>to</a:t>
            </a:r>
            <a:r>
              <a:rPr sz="1400" spc="50" dirty="0">
                <a:latin typeface="Calibri"/>
                <a:cs typeface="Calibri"/>
              </a:rPr>
              <a:t> </a:t>
            </a:r>
            <a:r>
              <a:rPr sz="1400" spc="75" dirty="0">
                <a:latin typeface="Calibri"/>
                <a:cs typeface="Calibri"/>
              </a:rPr>
              <a:t>generate</a:t>
            </a:r>
            <a:r>
              <a:rPr sz="1400" spc="30" dirty="0">
                <a:latin typeface="Calibri"/>
                <a:cs typeface="Calibri"/>
              </a:rPr>
              <a:t> </a:t>
            </a:r>
            <a:r>
              <a:rPr sz="1400" spc="70" dirty="0">
                <a:latin typeface="Calibri"/>
                <a:cs typeface="Calibri"/>
              </a:rPr>
              <a:t>a</a:t>
            </a:r>
            <a:r>
              <a:rPr sz="1400" spc="50" dirty="0">
                <a:latin typeface="Calibri"/>
                <a:cs typeface="Calibri"/>
              </a:rPr>
              <a:t> </a:t>
            </a:r>
            <a:r>
              <a:rPr sz="1400" spc="75" dirty="0">
                <a:latin typeface="Calibri"/>
                <a:cs typeface="Calibri"/>
              </a:rPr>
              <a:t>sample,</a:t>
            </a:r>
            <a:r>
              <a:rPr sz="1400" spc="25" dirty="0">
                <a:latin typeface="Calibri"/>
                <a:cs typeface="Calibri"/>
              </a:rPr>
              <a:t> </a:t>
            </a:r>
            <a:r>
              <a:rPr sz="1400" spc="95" dirty="0">
                <a:latin typeface="Calibri"/>
                <a:cs typeface="Calibri"/>
              </a:rPr>
              <a:t>because</a:t>
            </a:r>
            <a:r>
              <a:rPr sz="1400" spc="30" dirty="0">
                <a:latin typeface="Calibri"/>
                <a:cs typeface="Calibri"/>
              </a:rPr>
              <a:t> </a:t>
            </a:r>
            <a:r>
              <a:rPr sz="1400" spc="60" dirty="0">
                <a:latin typeface="Calibri"/>
                <a:cs typeface="Calibri"/>
              </a:rPr>
              <a:t>each </a:t>
            </a:r>
            <a:r>
              <a:rPr sz="1400" spc="55" dirty="0">
                <a:latin typeface="Calibri"/>
                <a:cs typeface="Calibri"/>
              </a:rPr>
              <a:t>data</a:t>
            </a:r>
            <a:r>
              <a:rPr sz="1400" spc="60" dirty="0">
                <a:latin typeface="Calibri"/>
                <a:cs typeface="Calibri"/>
              </a:rPr>
              <a:t> </a:t>
            </a:r>
            <a:r>
              <a:rPr sz="1400" dirty="0">
                <a:latin typeface="Calibri"/>
                <a:cs typeface="Calibri"/>
              </a:rPr>
              <a:t>will</a:t>
            </a:r>
            <a:r>
              <a:rPr sz="1400" spc="100" dirty="0">
                <a:latin typeface="Calibri"/>
                <a:cs typeface="Calibri"/>
              </a:rPr>
              <a:t> </a:t>
            </a:r>
            <a:r>
              <a:rPr sz="1400" dirty="0">
                <a:latin typeface="Calibri"/>
                <a:cs typeface="Calibri"/>
              </a:rPr>
              <a:t>not</a:t>
            </a:r>
            <a:r>
              <a:rPr sz="1400" spc="70" dirty="0">
                <a:latin typeface="Calibri"/>
                <a:cs typeface="Calibri"/>
              </a:rPr>
              <a:t> </a:t>
            </a:r>
            <a:r>
              <a:rPr sz="1400" spc="125" dirty="0">
                <a:latin typeface="Calibri"/>
                <a:cs typeface="Calibri"/>
              </a:rPr>
              <a:t>be</a:t>
            </a:r>
            <a:r>
              <a:rPr sz="1400" spc="70" dirty="0">
                <a:latin typeface="Calibri"/>
                <a:cs typeface="Calibri"/>
              </a:rPr>
              <a:t> </a:t>
            </a:r>
            <a:r>
              <a:rPr sz="1400" spc="65" dirty="0">
                <a:latin typeface="Calibri"/>
                <a:cs typeface="Calibri"/>
              </a:rPr>
              <a:t>represented</a:t>
            </a:r>
            <a:r>
              <a:rPr sz="1400" spc="40" dirty="0">
                <a:latin typeface="Calibri"/>
                <a:cs typeface="Calibri"/>
              </a:rPr>
              <a:t> </a:t>
            </a:r>
            <a:r>
              <a:rPr sz="1400" spc="95" dirty="0">
                <a:latin typeface="Calibri"/>
                <a:cs typeface="Calibri"/>
              </a:rPr>
              <a:t>by</a:t>
            </a:r>
            <a:r>
              <a:rPr sz="1400" spc="65" dirty="0">
                <a:latin typeface="Calibri"/>
                <a:cs typeface="Calibri"/>
              </a:rPr>
              <a:t> </a:t>
            </a:r>
            <a:r>
              <a:rPr sz="1400" spc="70" dirty="0">
                <a:latin typeface="Calibri"/>
                <a:cs typeface="Calibri"/>
              </a:rPr>
              <a:t>a</a:t>
            </a:r>
            <a:r>
              <a:rPr sz="1400" spc="90" dirty="0">
                <a:latin typeface="Calibri"/>
                <a:cs typeface="Calibri"/>
              </a:rPr>
              <a:t> 512x512</a:t>
            </a:r>
            <a:r>
              <a:rPr sz="1400" spc="45" dirty="0">
                <a:latin typeface="Calibri"/>
                <a:cs typeface="Calibri"/>
              </a:rPr>
              <a:t> </a:t>
            </a:r>
            <a:r>
              <a:rPr sz="1400" spc="85" dirty="0">
                <a:latin typeface="Calibri"/>
                <a:cs typeface="Calibri"/>
              </a:rPr>
              <a:t>image,</a:t>
            </a:r>
            <a:r>
              <a:rPr sz="1400" spc="50" dirty="0">
                <a:latin typeface="Calibri"/>
                <a:cs typeface="Calibri"/>
              </a:rPr>
              <a:t> </a:t>
            </a:r>
            <a:r>
              <a:rPr sz="1400" spc="60" dirty="0">
                <a:latin typeface="Calibri"/>
                <a:cs typeface="Calibri"/>
              </a:rPr>
              <a:t>but</a:t>
            </a:r>
            <a:r>
              <a:rPr sz="1400" spc="55" dirty="0">
                <a:latin typeface="Calibri"/>
                <a:cs typeface="Calibri"/>
              </a:rPr>
              <a:t> </a:t>
            </a:r>
            <a:r>
              <a:rPr sz="1400" dirty="0">
                <a:latin typeface="Calibri"/>
                <a:cs typeface="Calibri"/>
              </a:rPr>
              <a:t>its</a:t>
            </a:r>
            <a:r>
              <a:rPr sz="1400" spc="80" dirty="0">
                <a:latin typeface="Calibri"/>
                <a:cs typeface="Calibri"/>
              </a:rPr>
              <a:t> </a:t>
            </a:r>
            <a:r>
              <a:rPr sz="1400" dirty="0">
                <a:latin typeface="Calibri"/>
                <a:cs typeface="Calibri"/>
              </a:rPr>
              <a:t>latent</a:t>
            </a:r>
            <a:r>
              <a:rPr sz="1400" spc="65" dirty="0">
                <a:latin typeface="Calibri"/>
                <a:cs typeface="Calibri"/>
              </a:rPr>
              <a:t> </a:t>
            </a:r>
            <a:r>
              <a:rPr sz="1400" spc="45" dirty="0">
                <a:latin typeface="Calibri"/>
                <a:cs typeface="Calibri"/>
              </a:rPr>
              <a:t>representation,</a:t>
            </a:r>
            <a:r>
              <a:rPr sz="1400" spc="-5" dirty="0">
                <a:latin typeface="Calibri"/>
                <a:cs typeface="Calibri"/>
              </a:rPr>
              <a:t> </a:t>
            </a:r>
            <a:r>
              <a:rPr sz="1400" spc="65" dirty="0">
                <a:latin typeface="Calibri"/>
                <a:cs typeface="Calibri"/>
              </a:rPr>
              <a:t>which</a:t>
            </a:r>
            <a:r>
              <a:rPr sz="1400" spc="70" dirty="0">
                <a:latin typeface="Calibri"/>
                <a:cs typeface="Calibri"/>
              </a:rPr>
              <a:t> </a:t>
            </a:r>
            <a:r>
              <a:rPr sz="1400" dirty="0">
                <a:latin typeface="Calibri"/>
                <a:cs typeface="Calibri"/>
              </a:rPr>
              <a:t>is</a:t>
            </a:r>
            <a:r>
              <a:rPr sz="1400" spc="95" dirty="0">
                <a:latin typeface="Calibri"/>
                <a:cs typeface="Calibri"/>
              </a:rPr>
              <a:t> </a:t>
            </a:r>
            <a:r>
              <a:rPr sz="1400" spc="70" dirty="0">
                <a:latin typeface="Calibri"/>
                <a:cs typeface="Calibri"/>
              </a:rPr>
              <a:t>64x64.</a:t>
            </a:r>
            <a:endParaRPr sz="1400">
              <a:latin typeface="Calibri"/>
              <a:cs typeface="Calibri"/>
            </a:endParaRPr>
          </a:p>
        </p:txBody>
      </p:sp>
      <p:pic>
        <p:nvPicPr>
          <p:cNvPr id="4" name="object 4"/>
          <p:cNvPicPr/>
          <p:nvPr/>
        </p:nvPicPr>
        <p:blipFill>
          <a:blip r:embed="rId2" cstate="print"/>
          <a:stretch>
            <a:fillRect/>
          </a:stretch>
        </p:blipFill>
        <p:spPr>
          <a:xfrm>
            <a:off x="2018380" y="3960321"/>
            <a:ext cx="8262675" cy="1243791"/>
          </a:xfrm>
          <a:prstGeom prst="rect">
            <a:avLst/>
          </a:prstGeom>
        </p:spPr>
      </p:pic>
      <p:sp>
        <p:nvSpPr>
          <p:cNvPr id="8" name="Date Placeholder 7">
            <a:extLst>
              <a:ext uri="{FF2B5EF4-FFF2-40B4-BE49-F238E27FC236}">
                <a16:creationId xmlns:a16="http://schemas.microsoft.com/office/drawing/2014/main" id="{C81EA5B7-4244-094F-5550-14146DF26463}"/>
              </a:ext>
            </a:extLst>
          </p:cNvPr>
          <p:cNvSpPr>
            <a:spLocks noGrp="1"/>
          </p:cNvSpPr>
          <p:nvPr>
            <p:ph type="dt" sz="half" idx="6"/>
          </p:nvPr>
        </p:nvSpPr>
        <p:spPr/>
        <p:txBody>
          <a:bodyPr/>
          <a:lstStyle/>
          <a:p>
            <a:r>
              <a:rPr lang="en-US"/>
              <a:t>Monday, April 15, 2024</a:t>
            </a:r>
          </a:p>
        </p:txBody>
      </p:sp>
      <p:sp>
        <p:nvSpPr>
          <p:cNvPr id="9" name="Footer Placeholder 8">
            <a:extLst>
              <a:ext uri="{FF2B5EF4-FFF2-40B4-BE49-F238E27FC236}">
                <a16:creationId xmlns:a16="http://schemas.microsoft.com/office/drawing/2014/main" id="{1B749A25-946A-20C7-F490-F7423302315C}"/>
              </a:ext>
            </a:extLst>
          </p:cNvPr>
          <p:cNvSpPr>
            <a:spLocks noGrp="1"/>
          </p:cNvSpPr>
          <p:nvPr>
            <p:ph type="ftr" sz="quarter" idx="5"/>
          </p:nvPr>
        </p:nvSpPr>
        <p:spPr/>
        <p:txBody>
          <a:bodyPr/>
          <a:lstStyle/>
          <a:p>
            <a:r>
              <a:rPr lang="en-IN"/>
              <a:t>Diffusion Models - Raunak Sarbajna</a:t>
            </a:r>
          </a:p>
        </p:txBody>
      </p:sp>
      <p:sp>
        <p:nvSpPr>
          <p:cNvPr id="10" name="Slide Number Placeholder 9">
            <a:extLst>
              <a:ext uri="{FF2B5EF4-FFF2-40B4-BE49-F238E27FC236}">
                <a16:creationId xmlns:a16="http://schemas.microsoft.com/office/drawing/2014/main" id="{8501606F-0492-284C-E972-D5C22BA846A9}"/>
              </a:ext>
            </a:extLst>
          </p:cNvPr>
          <p:cNvSpPr>
            <a:spLocks noGrp="1"/>
          </p:cNvSpPr>
          <p:nvPr>
            <p:ph type="sldNum" sz="quarter" idx="7"/>
          </p:nvPr>
        </p:nvSpPr>
        <p:spPr/>
        <p:txBody>
          <a:bodyPr/>
          <a:lstStyle/>
          <a:p>
            <a:fld id="{B6F15528-21DE-4FAA-801E-634DDDAF4B2B}" type="slidenum">
              <a:rPr lang="en-IN" smtClean="0"/>
              <a:t>42</a:t>
            </a:fld>
            <a:endParaRPr lang="en-IN"/>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328117" rIns="0" bIns="0" rtlCol="0">
            <a:spAutoFit/>
          </a:bodyPr>
          <a:lstStyle/>
          <a:p>
            <a:pPr marL="12700">
              <a:lnSpc>
                <a:spcPct val="100000"/>
              </a:lnSpc>
              <a:spcBef>
                <a:spcPts val="105"/>
              </a:spcBef>
            </a:pPr>
            <a:r>
              <a:rPr spc="-50" dirty="0"/>
              <a:t>What</a:t>
            </a:r>
            <a:r>
              <a:rPr spc="-240" dirty="0"/>
              <a:t> </a:t>
            </a:r>
            <a:r>
              <a:rPr spc="-385" dirty="0"/>
              <a:t>is</a:t>
            </a:r>
            <a:r>
              <a:rPr spc="-10" dirty="0"/>
              <a:t> </a:t>
            </a:r>
            <a:r>
              <a:rPr spc="-295" dirty="0"/>
              <a:t>an</a:t>
            </a:r>
            <a:r>
              <a:rPr spc="-10" dirty="0"/>
              <a:t> </a:t>
            </a:r>
            <a:r>
              <a:rPr spc="-330" dirty="0"/>
              <a:t>Autoencoder?</a:t>
            </a:r>
          </a:p>
        </p:txBody>
      </p:sp>
      <p:sp>
        <p:nvSpPr>
          <p:cNvPr id="3" name="object 3"/>
          <p:cNvSpPr txBox="1"/>
          <p:nvPr/>
        </p:nvSpPr>
        <p:spPr>
          <a:xfrm>
            <a:off x="1021080" y="1961388"/>
            <a:ext cx="370840" cy="2935605"/>
          </a:xfrm>
          <a:prstGeom prst="rect">
            <a:avLst/>
          </a:prstGeom>
          <a:solidFill>
            <a:srgbClr val="5B525F"/>
          </a:solidFill>
          <a:ln w="12700">
            <a:solidFill>
              <a:srgbClr val="413944"/>
            </a:solidFill>
          </a:ln>
        </p:spPr>
        <p:txBody>
          <a:bodyPr vert="horz" wrap="square" lIns="0" tIns="0" rIns="0" bIns="0" rtlCol="0">
            <a:spAutoFit/>
          </a:bodyPr>
          <a:lstStyle/>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spcBef>
                <a:spcPts val="990"/>
              </a:spcBef>
            </a:pPr>
            <a:endParaRPr sz="1400">
              <a:latin typeface="Times New Roman"/>
              <a:cs typeface="Times New Roman"/>
            </a:endParaRPr>
          </a:p>
          <a:p>
            <a:pPr algn="ctr">
              <a:lnSpc>
                <a:spcPct val="100000"/>
              </a:lnSpc>
            </a:pPr>
            <a:r>
              <a:rPr sz="1400" spc="130" dirty="0">
                <a:solidFill>
                  <a:srgbClr val="FFFFFF"/>
                </a:solidFill>
                <a:latin typeface="Calibri"/>
                <a:cs typeface="Calibri"/>
              </a:rPr>
              <a:t>X</a:t>
            </a:r>
            <a:endParaRPr sz="1400">
              <a:latin typeface="Calibri"/>
              <a:cs typeface="Calibri"/>
            </a:endParaRPr>
          </a:p>
        </p:txBody>
      </p:sp>
      <p:grpSp>
        <p:nvGrpSpPr>
          <p:cNvPr id="4" name="object 4"/>
          <p:cNvGrpSpPr/>
          <p:nvPr/>
        </p:nvGrpSpPr>
        <p:grpSpPr>
          <a:xfrm>
            <a:off x="2227833" y="2265933"/>
            <a:ext cx="2510790" cy="2326640"/>
            <a:chOff x="2227833" y="2265933"/>
            <a:chExt cx="2510790" cy="2326640"/>
          </a:xfrm>
        </p:grpSpPr>
        <p:sp>
          <p:nvSpPr>
            <p:cNvPr id="5" name="object 5"/>
            <p:cNvSpPr/>
            <p:nvPr/>
          </p:nvSpPr>
          <p:spPr>
            <a:xfrm>
              <a:off x="2234183" y="2272283"/>
              <a:ext cx="2498090" cy="2313940"/>
            </a:xfrm>
            <a:custGeom>
              <a:avLst/>
              <a:gdLst/>
              <a:ahLst/>
              <a:cxnLst/>
              <a:rect l="l" t="t" r="r" b="b"/>
              <a:pathLst>
                <a:path w="2498090" h="2313940">
                  <a:moveTo>
                    <a:pt x="0" y="0"/>
                  </a:moveTo>
                  <a:lnTo>
                    <a:pt x="0" y="2313432"/>
                  </a:lnTo>
                  <a:lnTo>
                    <a:pt x="2497836" y="1735073"/>
                  </a:lnTo>
                  <a:lnTo>
                    <a:pt x="2497836" y="578357"/>
                  </a:lnTo>
                  <a:lnTo>
                    <a:pt x="0" y="0"/>
                  </a:lnTo>
                  <a:close/>
                </a:path>
              </a:pathLst>
            </a:custGeom>
            <a:solidFill>
              <a:srgbClr val="ED7660"/>
            </a:solidFill>
          </p:spPr>
          <p:txBody>
            <a:bodyPr wrap="square" lIns="0" tIns="0" rIns="0" bIns="0" rtlCol="0"/>
            <a:lstStyle/>
            <a:p>
              <a:endParaRPr/>
            </a:p>
          </p:txBody>
        </p:sp>
        <p:sp>
          <p:nvSpPr>
            <p:cNvPr id="6" name="object 6"/>
            <p:cNvSpPr/>
            <p:nvPr/>
          </p:nvSpPr>
          <p:spPr>
            <a:xfrm>
              <a:off x="2234183" y="2272283"/>
              <a:ext cx="2498090" cy="2313940"/>
            </a:xfrm>
            <a:custGeom>
              <a:avLst/>
              <a:gdLst/>
              <a:ahLst/>
              <a:cxnLst/>
              <a:rect l="l" t="t" r="r" b="b"/>
              <a:pathLst>
                <a:path w="2498090" h="2313940">
                  <a:moveTo>
                    <a:pt x="0" y="0"/>
                  </a:moveTo>
                  <a:lnTo>
                    <a:pt x="2497836" y="578357"/>
                  </a:lnTo>
                  <a:lnTo>
                    <a:pt x="2497836" y="1735073"/>
                  </a:lnTo>
                  <a:lnTo>
                    <a:pt x="0" y="2313432"/>
                  </a:lnTo>
                  <a:lnTo>
                    <a:pt x="0" y="0"/>
                  </a:lnTo>
                  <a:close/>
                </a:path>
              </a:pathLst>
            </a:custGeom>
            <a:ln w="12700">
              <a:solidFill>
                <a:srgbClr val="AE5445"/>
              </a:solidFill>
            </a:ln>
          </p:spPr>
          <p:txBody>
            <a:bodyPr wrap="square" lIns="0" tIns="0" rIns="0" bIns="0" rtlCol="0"/>
            <a:lstStyle/>
            <a:p>
              <a:endParaRPr/>
            </a:p>
          </p:txBody>
        </p:sp>
      </p:grpSp>
      <p:sp>
        <p:nvSpPr>
          <p:cNvPr id="7" name="object 7"/>
          <p:cNvSpPr txBox="1"/>
          <p:nvPr/>
        </p:nvSpPr>
        <p:spPr>
          <a:xfrm>
            <a:off x="2919222" y="3301110"/>
            <a:ext cx="713105" cy="239395"/>
          </a:xfrm>
          <a:prstGeom prst="rect">
            <a:avLst/>
          </a:prstGeom>
        </p:spPr>
        <p:txBody>
          <a:bodyPr vert="horz" wrap="square" lIns="0" tIns="13335" rIns="0" bIns="0" rtlCol="0">
            <a:spAutoFit/>
          </a:bodyPr>
          <a:lstStyle/>
          <a:p>
            <a:pPr marL="12700">
              <a:lnSpc>
                <a:spcPct val="100000"/>
              </a:lnSpc>
              <a:spcBef>
                <a:spcPts val="105"/>
              </a:spcBef>
            </a:pPr>
            <a:r>
              <a:rPr sz="1400" spc="90" dirty="0">
                <a:solidFill>
                  <a:srgbClr val="FFFFFF"/>
                </a:solidFill>
                <a:latin typeface="Calibri"/>
                <a:cs typeface="Calibri"/>
              </a:rPr>
              <a:t>Encoder</a:t>
            </a:r>
            <a:endParaRPr sz="1400">
              <a:latin typeface="Calibri"/>
              <a:cs typeface="Calibri"/>
            </a:endParaRPr>
          </a:p>
        </p:txBody>
      </p:sp>
      <p:sp>
        <p:nvSpPr>
          <p:cNvPr id="8" name="object 8"/>
          <p:cNvSpPr txBox="1"/>
          <p:nvPr/>
        </p:nvSpPr>
        <p:spPr>
          <a:xfrm>
            <a:off x="5716523" y="3273552"/>
            <a:ext cx="759460" cy="311150"/>
          </a:xfrm>
          <a:prstGeom prst="rect">
            <a:avLst/>
          </a:prstGeom>
          <a:solidFill>
            <a:srgbClr val="C096F8"/>
          </a:solidFill>
          <a:ln w="12700">
            <a:solidFill>
              <a:srgbClr val="8B6DB6"/>
            </a:solidFill>
          </a:ln>
        </p:spPr>
        <p:txBody>
          <a:bodyPr vert="horz" wrap="square" lIns="0" tIns="40640" rIns="0" bIns="0" rtlCol="0">
            <a:spAutoFit/>
          </a:bodyPr>
          <a:lstStyle/>
          <a:p>
            <a:pPr marL="1270" algn="ctr">
              <a:lnSpc>
                <a:spcPct val="100000"/>
              </a:lnSpc>
              <a:spcBef>
                <a:spcPts val="320"/>
              </a:spcBef>
            </a:pPr>
            <a:r>
              <a:rPr sz="1400" spc="95" dirty="0">
                <a:solidFill>
                  <a:srgbClr val="FFFFFF"/>
                </a:solidFill>
                <a:latin typeface="Calibri"/>
                <a:cs typeface="Calibri"/>
              </a:rPr>
              <a:t>Z</a:t>
            </a:r>
            <a:endParaRPr sz="1400">
              <a:latin typeface="Calibri"/>
              <a:cs typeface="Calibri"/>
            </a:endParaRPr>
          </a:p>
        </p:txBody>
      </p:sp>
      <p:sp>
        <p:nvSpPr>
          <p:cNvPr id="9" name="object 9"/>
          <p:cNvSpPr txBox="1"/>
          <p:nvPr/>
        </p:nvSpPr>
        <p:spPr>
          <a:xfrm>
            <a:off x="10800588" y="1961388"/>
            <a:ext cx="370840" cy="2935605"/>
          </a:xfrm>
          <a:prstGeom prst="rect">
            <a:avLst/>
          </a:prstGeom>
          <a:solidFill>
            <a:srgbClr val="5B525F"/>
          </a:solidFill>
          <a:ln w="12700">
            <a:solidFill>
              <a:srgbClr val="413944"/>
            </a:solidFill>
          </a:ln>
        </p:spPr>
        <p:txBody>
          <a:bodyPr vert="horz" wrap="square" lIns="0" tIns="0" rIns="0" bIns="0" rtlCol="0">
            <a:spAutoFit/>
          </a:bodyPr>
          <a:lstStyle/>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spcBef>
                <a:spcPts val="990"/>
              </a:spcBef>
            </a:pPr>
            <a:endParaRPr sz="1400">
              <a:latin typeface="Times New Roman"/>
              <a:cs typeface="Times New Roman"/>
            </a:endParaRPr>
          </a:p>
          <a:p>
            <a:pPr marL="107950">
              <a:lnSpc>
                <a:spcPct val="100000"/>
              </a:lnSpc>
            </a:pPr>
            <a:r>
              <a:rPr sz="1400" spc="40" dirty="0">
                <a:solidFill>
                  <a:srgbClr val="FFFFFF"/>
                </a:solidFill>
                <a:latin typeface="Calibri"/>
                <a:cs typeface="Calibri"/>
              </a:rPr>
              <a:t>X’</a:t>
            </a:r>
            <a:endParaRPr sz="1400">
              <a:latin typeface="Calibri"/>
              <a:cs typeface="Calibri"/>
            </a:endParaRPr>
          </a:p>
        </p:txBody>
      </p:sp>
      <p:grpSp>
        <p:nvGrpSpPr>
          <p:cNvPr id="10" name="object 10"/>
          <p:cNvGrpSpPr/>
          <p:nvPr/>
        </p:nvGrpSpPr>
        <p:grpSpPr>
          <a:xfrm>
            <a:off x="7456678" y="2265933"/>
            <a:ext cx="2510790" cy="2326640"/>
            <a:chOff x="7456678" y="2265933"/>
            <a:chExt cx="2510790" cy="2326640"/>
          </a:xfrm>
        </p:grpSpPr>
        <p:sp>
          <p:nvSpPr>
            <p:cNvPr id="11" name="object 11"/>
            <p:cNvSpPr/>
            <p:nvPr/>
          </p:nvSpPr>
          <p:spPr>
            <a:xfrm>
              <a:off x="7463028" y="2272283"/>
              <a:ext cx="2498090" cy="2313940"/>
            </a:xfrm>
            <a:custGeom>
              <a:avLst/>
              <a:gdLst/>
              <a:ahLst/>
              <a:cxnLst/>
              <a:rect l="l" t="t" r="r" b="b"/>
              <a:pathLst>
                <a:path w="2498090" h="2313940">
                  <a:moveTo>
                    <a:pt x="2497836" y="0"/>
                  </a:moveTo>
                  <a:lnTo>
                    <a:pt x="0" y="578357"/>
                  </a:lnTo>
                  <a:lnTo>
                    <a:pt x="0" y="1735073"/>
                  </a:lnTo>
                  <a:lnTo>
                    <a:pt x="2497836" y="2313432"/>
                  </a:lnTo>
                  <a:lnTo>
                    <a:pt x="2497836" y="0"/>
                  </a:lnTo>
                  <a:close/>
                </a:path>
              </a:pathLst>
            </a:custGeom>
            <a:solidFill>
              <a:srgbClr val="4E91EF"/>
            </a:solidFill>
          </p:spPr>
          <p:txBody>
            <a:bodyPr wrap="square" lIns="0" tIns="0" rIns="0" bIns="0" rtlCol="0"/>
            <a:lstStyle/>
            <a:p>
              <a:endParaRPr/>
            </a:p>
          </p:txBody>
        </p:sp>
        <p:sp>
          <p:nvSpPr>
            <p:cNvPr id="12" name="object 12"/>
            <p:cNvSpPr/>
            <p:nvPr/>
          </p:nvSpPr>
          <p:spPr>
            <a:xfrm>
              <a:off x="7463028" y="2272283"/>
              <a:ext cx="2498090" cy="2313940"/>
            </a:xfrm>
            <a:custGeom>
              <a:avLst/>
              <a:gdLst/>
              <a:ahLst/>
              <a:cxnLst/>
              <a:rect l="l" t="t" r="r" b="b"/>
              <a:pathLst>
                <a:path w="2498090" h="2313940">
                  <a:moveTo>
                    <a:pt x="2497836" y="2313432"/>
                  </a:moveTo>
                  <a:lnTo>
                    <a:pt x="0" y="1735073"/>
                  </a:lnTo>
                  <a:lnTo>
                    <a:pt x="0" y="578357"/>
                  </a:lnTo>
                  <a:lnTo>
                    <a:pt x="2497836" y="0"/>
                  </a:lnTo>
                  <a:lnTo>
                    <a:pt x="2497836" y="2313432"/>
                  </a:lnTo>
                  <a:close/>
                </a:path>
              </a:pathLst>
            </a:custGeom>
            <a:ln w="12700">
              <a:solidFill>
                <a:srgbClr val="3769AF"/>
              </a:solidFill>
            </a:ln>
          </p:spPr>
          <p:txBody>
            <a:bodyPr wrap="square" lIns="0" tIns="0" rIns="0" bIns="0" rtlCol="0"/>
            <a:lstStyle/>
            <a:p>
              <a:endParaRPr/>
            </a:p>
          </p:txBody>
        </p:sp>
      </p:grpSp>
      <p:sp>
        <p:nvSpPr>
          <p:cNvPr id="13" name="object 13"/>
          <p:cNvSpPr/>
          <p:nvPr/>
        </p:nvSpPr>
        <p:spPr>
          <a:xfrm>
            <a:off x="1391412" y="3390900"/>
            <a:ext cx="4324985" cy="76200"/>
          </a:xfrm>
          <a:custGeom>
            <a:avLst/>
            <a:gdLst/>
            <a:ahLst/>
            <a:cxnLst/>
            <a:rect l="l" t="t" r="r" b="b"/>
            <a:pathLst>
              <a:path w="4324985" h="76200">
                <a:moveTo>
                  <a:pt x="843280" y="38100"/>
                </a:moveTo>
                <a:lnTo>
                  <a:pt x="830580" y="31750"/>
                </a:lnTo>
                <a:lnTo>
                  <a:pt x="767080" y="0"/>
                </a:lnTo>
                <a:lnTo>
                  <a:pt x="767080" y="31750"/>
                </a:lnTo>
                <a:lnTo>
                  <a:pt x="0" y="31750"/>
                </a:lnTo>
                <a:lnTo>
                  <a:pt x="0" y="44450"/>
                </a:lnTo>
                <a:lnTo>
                  <a:pt x="767080" y="44450"/>
                </a:lnTo>
                <a:lnTo>
                  <a:pt x="767080" y="76200"/>
                </a:lnTo>
                <a:lnTo>
                  <a:pt x="830580" y="44450"/>
                </a:lnTo>
                <a:lnTo>
                  <a:pt x="843280" y="38100"/>
                </a:lnTo>
                <a:close/>
              </a:path>
              <a:path w="4324985" h="76200">
                <a:moveTo>
                  <a:pt x="4324985" y="38100"/>
                </a:moveTo>
                <a:lnTo>
                  <a:pt x="4312285" y="31750"/>
                </a:lnTo>
                <a:lnTo>
                  <a:pt x="4248785" y="0"/>
                </a:lnTo>
                <a:lnTo>
                  <a:pt x="4248785" y="31750"/>
                </a:lnTo>
                <a:lnTo>
                  <a:pt x="3340608" y="31750"/>
                </a:lnTo>
                <a:lnTo>
                  <a:pt x="3340608" y="44450"/>
                </a:lnTo>
                <a:lnTo>
                  <a:pt x="4248785" y="44450"/>
                </a:lnTo>
                <a:lnTo>
                  <a:pt x="4248785" y="76200"/>
                </a:lnTo>
                <a:lnTo>
                  <a:pt x="4312285" y="44450"/>
                </a:lnTo>
                <a:lnTo>
                  <a:pt x="4324985" y="38100"/>
                </a:lnTo>
                <a:close/>
              </a:path>
            </a:pathLst>
          </a:custGeom>
          <a:solidFill>
            <a:srgbClr val="ED7660"/>
          </a:solidFill>
        </p:spPr>
        <p:txBody>
          <a:bodyPr wrap="square" lIns="0" tIns="0" rIns="0" bIns="0" rtlCol="0"/>
          <a:lstStyle/>
          <a:p>
            <a:endParaRPr/>
          </a:p>
        </p:txBody>
      </p:sp>
      <p:sp>
        <p:nvSpPr>
          <p:cNvPr id="14" name="object 14"/>
          <p:cNvSpPr txBox="1"/>
          <p:nvPr/>
        </p:nvSpPr>
        <p:spPr>
          <a:xfrm>
            <a:off x="8548878" y="3301110"/>
            <a:ext cx="741680" cy="239395"/>
          </a:xfrm>
          <a:prstGeom prst="rect">
            <a:avLst/>
          </a:prstGeom>
        </p:spPr>
        <p:txBody>
          <a:bodyPr vert="horz" wrap="square" lIns="0" tIns="13335" rIns="0" bIns="0" rtlCol="0">
            <a:spAutoFit/>
          </a:bodyPr>
          <a:lstStyle/>
          <a:p>
            <a:pPr marL="12700">
              <a:lnSpc>
                <a:spcPct val="100000"/>
              </a:lnSpc>
              <a:spcBef>
                <a:spcPts val="105"/>
              </a:spcBef>
            </a:pPr>
            <a:r>
              <a:rPr sz="1400" spc="100" dirty="0">
                <a:solidFill>
                  <a:srgbClr val="FFFFFF"/>
                </a:solidFill>
                <a:latin typeface="Calibri"/>
                <a:cs typeface="Calibri"/>
              </a:rPr>
              <a:t>Decoder</a:t>
            </a:r>
            <a:endParaRPr sz="1400">
              <a:latin typeface="Calibri"/>
              <a:cs typeface="Calibri"/>
            </a:endParaRPr>
          </a:p>
        </p:txBody>
      </p:sp>
      <p:sp>
        <p:nvSpPr>
          <p:cNvPr id="15" name="object 15"/>
          <p:cNvSpPr/>
          <p:nvPr/>
        </p:nvSpPr>
        <p:spPr>
          <a:xfrm>
            <a:off x="6475476" y="3390900"/>
            <a:ext cx="4326255" cy="76200"/>
          </a:xfrm>
          <a:custGeom>
            <a:avLst/>
            <a:gdLst/>
            <a:ahLst/>
            <a:cxnLst/>
            <a:rect l="l" t="t" r="r" b="b"/>
            <a:pathLst>
              <a:path w="4326255" h="76200">
                <a:moveTo>
                  <a:pt x="987298" y="38100"/>
                </a:moveTo>
                <a:lnTo>
                  <a:pt x="974598" y="31750"/>
                </a:lnTo>
                <a:lnTo>
                  <a:pt x="911098" y="0"/>
                </a:lnTo>
                <a:lnTo>
                  <a:pt x="911098" y="31750"/>
                </a:lnTo>
                <a:lnTo>
                  <a:pt x="0" y="31750"/>
                </a:lnTo>
                <a:lnTo>
                  <a:pt x="0" y="44450"/>
                </a:lnTo>
                <a:lnTo>
                  <a:pt x="911098" y="44450"/>
                </a:lnTo>
                <a:lnTo>
                  <a:pt x="911098" y="76200"/>
                </a:lnTo>
                <a:lnTo>
                  <a:pt x="974598" y="44450"/>
                </a:lnTo>
                <a:lnTo>
                  <a:pt x="987298" y="38100"/>
                </a:lnTo>
                <a:close/>
              </a:path>
              <a:path w="4326255" h="76200">
                <a:moveTo>
                  <a:pt x="4325747" y="38100"/>
                </a:moveTo>
                <a:lnTo>
                  <a:pt x="4313047" y="31750"/>
                </a:lnTo>
                <a:lnTo>
                  <a:pt x="4249547" y="0"/>
                </a:lnTo>
                <a:lnTo>
                  <a:pt x="4249547" y="31750"/>
                </a:lnTo>
                <a:lnTo>
                  <a:pt x="3485388" y="31750"/>
                </a:lnTo>
                <a:lnTo>
                  <a:pt x="3485388" y="44450"/>
                </a:lnTo>
                <a:lnTo>
                  <a:pt x="4249547" y="44450"/>
                </a:lnTo>
                <a:lnTo>
                  <a:pt x="4249547" y="76200"/>
                </a:lnTo>
                <a:lnTo>
                  <a:pt x="4313047" y="44450"/>
                </a:lnTo>
                <a:lnTo>
                  <a:pt x="4325747" y="38100"/>
                </a:lnTo>
                <a:close/>
              </a:path>
            </a:pathLst>
          </a:custGeom>
          <a:solidFill>
            <a:srgbClr val="ED7660"/>
          </a:solidFill>
        </p:spPr>
        <p:txBody>
          <a:bodyPr wrap="square" lIns="0" tIns="0" rIns="0" bIns="0" rtlCol="0"/>
          <a:lstStyle/>
          <a:p>
            <a:endParaRPr/>
          </a:p>
        </p:txBody>
      </p:sp>
      <p:sp>
        <p:nvSpPr>
          <p:cNvPr id="16" name="object 16"/>
          <p:cNvSpPr txBox="1"/>
          <p:nvPr/>
        </p:nvSpPr>
        <p:spPr>
          <a:xfrm>
            <a:off x="1029411" y="5103621"/>
            <a:ext cx="351790" cy="177800"/>
          </a:xfrm>
          <a:prstGeom prst="rect">
            <a:avLst/>
          </a:prstGeom>
        </p:spPr>
        <p:txBody>
          <a:bodyPr vert="horz" wrap="square" lIns="0" tIns="12065" rIns="0" bIns="0" rtlCol="0">
            <a:spAutoFit/>
          </a:bodyPr>
          <a:lstStyle/>
          <a:p>
            <a:pPr marL="12700">
              <a:lnSpc>
                <a:spcPct val="100000"/>
              </a:lnSpc>
              <a:spcBef>
                <a:spcPts val="95"/>
              </a:spcBef>
            </a:pPr>
            <a:r>
              <a:rPr sz="1000" b="1" spc="50" dirty="0">
                <a:latin typeface="Calibri"/>
                <a:cs typeface="Calibri"/>
              </a:rPr>
              <a:t>Input</a:t>
            </a:r>
            <a:endParaRPr sz="1000">
              <a:latin typeface="Calibri"/>
              <a:cs typeface="Calibri"/>
            </a:endParaRPr>
          </a:p>
        </p:txBody>
      </p:sp>
      <p:sp>
        <p:nvSpPr>
          <p:cNvPr id="17" name="object 17"/>
          <p:cNvSpPr txBox="1"/>
          <p:nvPr/>
        </p:nvSpPr>
        <p:spPr>
          <a:xfrm>
            <a:off x="5698997" y="3722878"/>
            <a:ext cx="789940" cy="424180"/>
          </a:xfrm>
          <a:prstGeom prst="rect">
            <a:avLst/>
          </a:prstGeom>
        </p:spPr>
        <p:txBody>
          <a:bodyPr vert="horz" wrap="square" lIns="0" tIns="12065" rIns="0" bIns="0" rtlCol="0">
            <a:spAutoFit/>
          </a:bodyPr>
          <a:lstStyle/>
          <a:p>
            <a:pPr marL="4445" algn="ctr">
              <a:lnSpc>
                <a:spcPct val="100000"/>
              </a:lnSpc>
              <a:spcBef>
                <a:spcPts val="95"/>
              </a:spcBef>
            </a:pPr>
            <a:r>
              <a:rPr sz="1000" b="1" spc="90" dirty="0">
                <a:latin typeface="Calibri"/>
                <a:cs typeface="Calibri"/>
              </a:rPr>
              <a:t>Code</a:t>
            </a:r>
            <a:endParaRPr sz="1000">
              <a:latin typeface="Calibri"/>
              <a:cs typeface="Calibri"/>
            </a:endParaRPr>
          </a:p>
          <a:p>
            <a:pPr algn="ctr">
              <a:lnSpc>
                <a:spcPct val="100000"/>
              </a:lnSpc>
              <a:spcBef>
                <a:spcPts val="740"/>
              </a:spcBef>
            </a:pPr>
            <a:r>
              <a:rPr sz="1000" dirty="0">
                <a:latin typeface="Calibri"/>
                <a:cs typeface="Calibri"/>
              </a:rPr>
              <a:t>[1.2,</a:t>
            </a:r>
            <a:r>
              <a:rPr sz="1000" spc="165" dirty="0">
                <a:latin typeface="Calibri"/>
                <a:cs typeface="Calibri"/>
              </a:rPr>
              <a:t> </a:t>
            </a:r>
            <a:r>
              <a:rPr sz="1000" dirty="0">
                <a:latin typeface="Calibri"/>
                <a:cs typeface="Calibri"/>
              </a:rPr>
              <a:t>3.65,</a:t>
            </a:r>
            <a:r>
              <a:rPr sz="1000" spc="185" dirty="0">
                <a:latin typeface="Calibri"/>
                <a:cs typeface="Calibri"/>
              </a:rPr>
              <a:t> </a:t>
            </a:r>
            <a:r>
              <a:rPr sz="1000" spc="120" dirty="0">
                <a:latin typeface="Calibri"/>
                <a:cs typeface="Calibri"/>
              </a:rPr>
              <a:t>…]</a:t>
            </a:r>
            <a:endParaRPr sz="1000">
              <a:latin typeface="Calibri"/>
              <a:cs typeface="Calibri"/>
            </a:endParaRPr>
          </a:p>
        </p:txBody>
      </p:sp>
      <p:sp>
        <p:nvSpPr>
          <p:cNvPr id="18" name="object 18"/>
          <p:cNvSpPr txBox="1"/>
          <p:nvPr/>
        </p:nvSpPr>
        <p:spPr>
          <a:xfrm>
            <a:off x="10533126" y="5103621"/>
            <a:ext cx="908685" cy="330200"/>
          </a:xfrm>
          <a:prstGeom prst="rect">
            <a:avLst/>
          </a:prstGeom>
        </p:spPr>
        <p:txBody>
          <a:bodyPr vert="horz" wrap="square" lIns="0" tIns="12065" rIns="0" bIns="0" rtlCol="0">
            <a:spAutoFit/>
          </a:bodyPr>
          <a:lstStyle/>
          <a:p>
            <a:pPr marL="291465" marR="5080" indent="-279400">
              <a:lnSpc>
                <a:spcPct val="100000"/>
              </a:lnSpc>
              <a:spcBef>
                <a:spcPts val="95"/>
              </a:spcBef>
            </a:pPr>
            <a:r>
              <a:rPr sz="1000" b="1" spc="60" dirty="0">
                <a:latin typeface="Calibri"/>
                <a:cs typeface="Calibri"/>
              </a:rPr>
              <a:t>Reconstructed </a:t>
            </a:r>
            <a:r>
              <a:rPr sz="1000" b="1" spc="50" dirty="0">
                <a:latin typeface="Calibri"/>
                <a:cs typeface="Calibri"/>
              </a:rPr>
              <a:t>Input</a:t>
            </a:r>
            <a:endParaRPr sz="1000">
              <a:latin typeface="Calibri"/>
              <a:cs typeface="Calibri"/>
            </a:endParaRPr>
          </a:p>
        </p:txBody>
      </p:sp>
      <p:pic>
        <p:nvPicPr>
          <p:cNvPr id="19" name="object 19"/>
          <p:cNvPicPr/>
          <p:nvPr/>
        </p:nvPicPr>
        <p:blipFill>
          <a:blip r:embed="rId2" cstate="print"/>
          <a:stretch>
            <a:fillRect/>
          </a:stretch>
        </p:blipFill>
        <p:spPr>
          <a:xfrm>
            <a:off x="184404" y="2011679"/>
            <a:ext cx="710184" cy="533400"/>
          </a:xfrm>
          <a:prstGeom prst="rect">
            <a:avLst/>
          </a:prstGeom>
        </p:spPr>
      </p:pic>
      <p:pic>
        <p:nvPicPr>
          <p:cNvPr id="20" name="object 20"/>
          <p:cNvPicPr/>
          <p:nvPr/>
        </p:nvPicPr>
        <p:blipFill>
          <a:blip r:embed="rId2" cstate="print"/>
          <a:stretch>
            <a:fillRect/>
          </a:stretch>
        </p:blipFill>
        <p:spPr>
          <a:xfrm>
            <a:off x="11294364" y="2005583"/>
            <a:ext cx="711707" cy="531876"/>
          </a:xfrm>
          <a:prstGeom prst="rect">
            <a:avLst/>
          </a:prstGeom>
        </p:spPr>
      </p:pic>
      <p:sp>
        <p:nvSpPr>
          <p:cNvPr id="21" name="object 21"/>
          <p:cNvSpPr txBox="1"/>
          <p:nvPr/>
        </p:nvSpPr>
        <p:spPr>
          <a:xfrm>
            <a:off x="5698997" y="4289552"/>
            <a:ext cx="789940" cy="177800"/>
          </a:xfrm>
          <a:prstGeom prst="rect">
            <a:avLst/>
          </a:prstGeom>
        </p:spPr>
        <p:txBody>
          <a:bodyPr vert="horz" wrap="square" lIns="0" tIns="12065" rIns="0" bIns="0" rtlCol="0">
            <a:spAutoFit/>
          </a:bodyPr>
          <a:lstStyle/>
          <a:p>
            <a:pPr marL="12700">
              <a:lnSpc>
                <a:spcPct val="100000"/>
              </a:lnSpc>
              <a:spcBef>
                <a:spcPts val="95"/>
              </a:spcBef>
            </a:pPr>
            <a:r>
              <a:rPr sz="1000" dirty="0">
                <a:latin typeface="Calibri"/>
                <a:cs typeface="Calibri"/>
              </a:rPr>
              <a:t>[1.6,</a:t>
            </a:r>
            <a:r>
              <a:rPr sz="1000" spc="165" dirty="0">
                <a:latin typeface="Calibri"/>
                <a:cs typeface="Calibri"/>
              </a:rPr>
              <a:t> </a:t>
            </a:r>
            <a:r>
              <a:rPr sz="1000" dirty="0">
                <a:latin typeface="Calibri"/>
                <a:cs typeface="Calibri"/>
              </a:rPr>
              <a:t>6.00,</a:t>
            </a:r>
            <a:r>
              <a:rPr sz="1000" spc="185" dirty="0">
                <a:latin typeface="Calibri"/>
                <a:cs typeface="Calibri"/>
              </a:rPr>
              <a:t> </a:t>
            </a:r>
            <a:r>
              <a:rPr sz="1000" spc="120" dirty="0">
                <a:latin typeface="Calibri"/>
                <a:cs typeface="Calibri"/>
              </a:rPr>
              <a:t>…]</a:t>
            </a:r>
            <a:endParaRPr sz="1000">
              <a:latin typeface="Calibri"/>
              <a:cs typeface="Calibri"/>
            </a:endParaRPr>
          </a:p>
        </p:txBody>
      </p:sp>
      <p:pic>
        <p:nvPicPr>
          <p:cNvPr id="22" name="object 22"/>
          <p:cNvPicPr/>
          <p:nvPr/>
        </p:nvPicPr>
        <p:blipFill>
          <a:blip r:embed="rId3" cstate="print"/>
          <a:stretch>
            <a:fillRect/>
          </a:stretch>
        </p:blipFill>
        <p:spPr>
          <a:xfrm>
            <a:off x="179831" y="3636264"/>
            <a:ext cx="711708" cy="495300"/>
          </a:xfrm>
          <a:prstGeom prst="rect">
            <a:avLst/>
          </a:prstGeom>
        </p:spPr>
      </p:pic>
      <p:pic>
        <p:nvPicPr>
          <p:cNvPr id="23" name="object 23"/>
          <p:cNvPicPr/>
          <p:nvPr/>
        </p:nvPicPr>
        <p:blipFill>
          <a:blip r:embed="rId3" cstate="print"/>
          <a:stretch>
            <a:fillRect/>
          </a:stretch>
        </p:blipFill>
        <p:spPr>
          <a:xfrm>
            <a:off x="11294364" y="3636264"/>
            <a:ext cx="711707" cy="495300"/>
          </a:xfrm>
          <a:prstGeom prst="rect">
            <a:avLst/>
          </a:prstGeom>
        </p:spPr>
      </p:pic>
      <p:pic>
        <p:nvPicPr>
          <p:cNvPr id="24" name="object 24"/>
          <p:cNvPicPr/>
          <p:nvPr/>
        </p:nvPicPr>
        <p:blipFill>
          <a:blip r:embed="rId4" cstate="print"/>
          <a:stretch>
            <a:fillRect/>
          </a:stretch>
        </p:blipFill>
        <p:spPr>
          <a:xfrm>
            <a:off x="178307" y="2801111"/>
            <a:ext cx="696468" cy="687324"/>
          </a:xfrm>
          <a:prstGeom prst="rect">
            <a:avLst/>
          </a:prstGeom>
        </p:spPr>
      </p:pic>
      <p:pic>
        <p:nvPicPr>
          <p:cNvPr id="25" name="object 25"/>
          <p:cNvPicPr/>
          <p:nvPr/>
        </p:nvPicPr>
        <p:blipFill>
          <a:blip r:embed="rId4" cstate="print"/>
          <a:stretch>
            <a:fillRect/>
          </a:stretch>
        </p:blipFill>
        <p:spPr>
          <a:xfrm>
            <a:off x="11292840" y="2801111"/>
            <a:ext cx="696468" cy="687324"/>
          </a:xfrm>
          <a:prstGeom prst="rect">
            <a:avLst/>
          </a:prstGeom>
        </p:spPr>
      </p:pic>
      <p:pic>
        <p:nvPicPr>
          <p:cNvPr id="26" name="object 26"/>
          <p:cNvPicPr/>
          <p:nvPr/>
        </p:nvPicPr>
        <p:blipFill>
          <a:blip r:embed="rId5" cstate="print"/>
          <a:stretch>
            <a:fillRect/>
          </a:stretch>
        </p:blipFill>
        <p:spPr>
          <a:xfrm>
            <a:off x="134274" y="4404123"/>
            <a:ext cx="728243" cy="341612"/>
          </a:xfrm>
          <a:prstGeom prst="rect">
            <a:avLst/>
          </a:prstGeom>
        </p:spPr>
      </p:pic>
      <p:pic>
        <p:nvPicPr>
          <p:cNvPr id="27" name="object 27"/>
          <p:cNvPicPr/>
          <p:nvPr/>
        </p:nvPicPr>
        <p:blipFill>
          <a:blip r:embed="rId5" cstate="print"/>
          <a:stretch>
            <a:fillRect/>
          </a:stretch>
        </p:blipFill>
        <p:spPr>
          <a:xfrm>
            <a:off x="11305031" y="4413267"/>
            <a:ext cx="726947" cy="341612"/>
          </a:xfrm>
          <a:prstGeom prst="rect">
            <a:avLst/>
          </a:prstGeom>
        </p:spPr>
      </p:pic>
      <p:sp>
        <p:nvSpPr>
          <p:cNvPr id="28" name="object 28"/>
          <p:cNvSpPr txBox="1"/>
          <p:nvPr/>
        </p:nvSpPr>
        <p:spPr>
          <a:xfrm>
            <a:off x="5698997" y="4646167"/>
            <a:ext cx="789940" cy="177800"/>
          </a:xfrm>
          <a:prstGeom prst="rect">
            <a:avLst/>
          </a:prstGeom>
        </p:spPr>
        <p:txBody>
          <a:bodyPr vert="horz" wrap="square" lIns="0" tIns="12065" rIns="0" bIns="0" rtlCol="0">
            <a:spAutoFit/>
          </a:bodyPr>
          <a:lstStyle/>
          <a:p>
            <a:pPr marL="12700">
              <a:lnSpc>
                <a:spcPct val="100000"/>
              </a:lnSpc>
              <a:spcBef>
                <a:spcPts val="95"/>
              </a:spcBef>
            </a:pPr>
            <a:r>
              <a:rPr sz="1000" dirty="0">
                <a:latin typeface="Calibri"/>
                <a:cs typeface="Calibri"/>
              </a:rPr>
              <a:t>[10.1,</a:t>
            </a:r>
            <a:r>
              <a:rPr sz="1000" spc="170" dirty="0">
                <a:latin typeface="Calibri"/>
                <a:cs typeface="Calibri"/>
              </a:rPr>
              <a:t> </a:t>
            </a:r>
            <a:r>
              <a:rPr sz="1000" dirty="0">
                <a:latin typeface="Calibri"/>
                <a:cs typeface="Calibri"/>
              </a:rPr>
              <a:t>9.0,</a:t>
            </a:r>
            <a:r>
              <a:rPr sz="1000" spc="195" dirty="0">
                <a:latin typeface="Calibri"/>
                <a:cs typeface="Calibri"/>
              </a:rPr>
              <a:t> </a:t>
            </a:r>
            <a:r>
              <a:rPr sz="1000" spc="120" dirty="0">
                <a:latin typeface="Calibri"/>
                <a:cs typeface="Calibri"/>
              </a:rPr>
              <a:t>…]</a:t>
            </a:r>
            <a:endParaRPr sz="1000">
              <a:latin typeface="Calibri"/>
              <a:cs typeface="Calibri"/>
            </a:endParaRPr>
          </a:p>
        </p:txBody>
      </p:sp>
      <p:sp>
        <p:nvSpPr>
          <p:cNvPr id="29" name="object 29"/>
          <p:cNvSpPr txBox="1"/>
          <p:nvPr/>
        </p:nvSpPr>
        <p:spPr>
          <a:xfrm>
            <a:off x="5735573" y="4949190"/>
            <a:ext cx="716915" cy="177800"/>
          </a:xfrm>
          <a:prstGeom prst="rect">
            <a:avLst/>
          </a:prstGeom>
        </p:spPr>
        <p:txBody>
          <a:bodyPr vert="horz" wrap="square" lIns="0" tIns="12065" rIns="0" bIns="0" rtlCol="0">
            <a:spAutoFit/>
          </a:bodyPr>
          <a:lstStyle/>
          <a:p>
            <a:pPr marL="12700">
              <a:lnSpc>
                <a:spcPct val="100000"/>
              </a:lnSpc>
              <a:spcBef>
                <a:spcPts val="95"/>
              </a:spcBef>
            </a:pPr>
            <a:r>
              <a:rPr sz="1000" dirty="0">
                <a:latin typeface="Calibri"/>
                <a:cs typeface="Calibri"/>
              </a:rPr>
              <a:t>[2.5,</a:t>
            </a:r>
            <a:r>
              <a:rPr sz="1000" spc="140" dirty="0">
                <a:latin typeface="Calibri"/>
                <a:cs typeface="Calibri"/>
              </a:rPr>
              <a:t> </a:t>
            </a:r>
            <a:r>
              <a:rPr sz="1000" dirty="0">
                <a:latin typeface="Calibri"/>
                <a:cs typeface="Calibri"/>
              </a:rPr>
              <a:t>7.0,</a:t>
            </a:r>
            <a:r>
              <a:rPr sz="1000" spc="155" dirty="0">
                <a:latin typeface="Calibri"/>
                <a:cs typeface="Calibri"/>
              </a:rPr>
              <a:t> </a:t>
            </a:r>
            <a:r>
              <a:rPr sz="1000" spc="120" dirty="0">
                <a:latin typeface="Calibri"/>
                <a:cs typeface="Calibri"/>
              </a:rPr>
              <a:t>…]</a:t>
            </a:r>
            <a:endParaRPr sz="1000">
              <a:latin typeface="Calibri"/>
              <a:cs typeface="Calibri"/>
            </a:endParaRPr>
          </a:p>
        </p:txBody>
      </p:sp>
      <p:sp>
        <p:nvSpPr>
          <p:cNvPr id="30" name="object 30"/>
          <p:cNvSpPr txBox="1"/>
          <p:nvPr/>
        </p:nvSpPr>
        <p:spPr>
          <a:xfrm>
            <a:off x="5247894" y="2645791"/>
            <a:ext cx="1694180" cy="330200"/>
          </a:xfrm>
          <a:prstGeom prst="rect">
            <a:avLst/>
          </a:prstGeom>
        </p:spPr>
        <p:txBody>
          <a:bodyPr vert="horz" wrap="square" lIns="0" tIns="12065" rIns="0" bIns="0" rtlCol="0">
            <a:spAutoFit/>
          </a:bodyPr>
          <a:lstStyle/>
          <a:p>
            <a:pPr marL="346075" marR="5080" indent="-334010">
              <a:lnSpc>
                <a:spcPct val="100000"/>
              </a:lnSpc>
              <a:spcBef>
                <a:spcPts val="95"/>
              </a:spcBef>
            </a:pPr>
            <a:r>
              <a:rPr sz="1000" dirty="0">
                <a:latin typeface="Calibri"/>
                <a:cs typeface="Calibri"/>
              </a:rPr>
              <a:t>*</a:t>
            </a:r>
            <a:r>
              <a:rPr sz="1000" spc="90" dirty="0">
                <a:latin typeface="Calibri"/>
                <a:cs typeface="Calibri"/>
              </a:rPr>
              <a:t> </a:t>
            </a:r>
            <a:r>
              <a:rPr sz="1000" spc="60" dirty="0">
                <a:latin typeface="Calibri"/>
                <a:cs typeface="Calibri"/>
              </a:rPr>
              <a:t>The</a:t>
            </a:r>
            <a:r>
              <a:rPr sz="1000" spc="125" dirty="0">
                <a:latin typeface="Calibri"/>
                <a:cs typeface="Calibri"/>
              </a:rPr>
              <a:t> </a:t>
            </a:r>
            <a:r>
              <a:rPr sz="1000" dirty="0">
                <a:latin typeface="Calibri"/>
                <a:cs typeface="Calibri"/>
              </a:rPr>
              <a:t>values</a:t>
            </a:r>
            <a:r>
              <a:rPr sz="1000" spc="125" dirty="0">
                <a:latin typeface="Calibri"/>
                <a:cs typeface="Calibri"/>
              </a:rPr>
              <a:t> </a:t>
            </a:r>
            <a:r>
              <a:rPr sz="1000" dirty="0">
                <a:latin typeface="Calibri"/>
                <a:cs typeface="Calibri"/>
              </a:rPr>
              <a:t>are</a:t>
            </a:r>
            <a:r>
              <a:rPr sz="1000" spc="114" dirty="0">
                <a:latin typeface="Calibri"/>
                <a:cs typeface="Calibri"/>
              </a:rPr>
              <a:t> </a:t>
            </a:r>
            <a:r>
              <a:rPr sz="1000" spc="55" dirty="0">
                <a:latin typeface="Calibri"/>
                <a:cs typeface="Calibri"/>
              </a:rPr>
              <a:t>random</a:t>
            </a:r>
            <a:r>
              <a:rPr sz="1000" spc="114" dirty="0">
                <a:latin typeface="Calibri"/>
                <a:cs typeface="Calibri"/>
              </a:rPr>
              <a:t> </a:t>
            </a:r>
            <a:r>
              <a:rPr sz="1000" spc="40" dirty="0">
                <a:latin typeface="Calibri"/>
                <a:cs typeface="Calibri"/>
              </a:rPr>
              <a:t>and </a:t>
            </a:r>
            <a:r>
              <a:rPr sz="1000" dirty="0">
                <a:latin typeface="Calibri"/>
                <a:cs typeface="Calibri"/>
              </a:rPr>
              <a:t>have</a:t>
            </a:r>
            <a:r>
              <a:rPr sz="1000" spc="155" dirty="0">
                <a:latin typeface="Calibri"/>
                <a:cs typeface="Calibri"/>
              </a:rPr>
              <a:t> </a:t>
            </a:r>
            <a:r>
              <a:rPr sz="1000" spc="65" dirty="0">
                <a:latin typeface="Calibri"/>
                <a:cs typeface="Calibri"/>
              </a:rPr>
              <a:t>no</a:t>
            </a:r>
            <a:r>
              <a:rPr sz="1000" spc="114" dirty="0">
                <a:latin typeface="Calibri"/>
                <a:cs typeface="Calibri"/>
              </a:rPr>
              <a:t> </a:t>
            </a:r>
            <a:r>
              <a:rPr sz="1000" spc="50" dirty="0">
                <a:latin typeface="Calibri"/>
                <a:cs typeface="Calibri"/>
              </a:rPr>
              <a:t>meaning</a:t>
            </a:r>
            <a:endParaRPr sz="1000">
              <a:latin typeface="Calibri"/>
              <a:cs typeface="Calibri"/>
            </a:endParaRPr>
          </a:p>
        </p:txBody>
      </p:sp>
      <p:sp>
        <p:nvSpPr>
          <p:cNvPr id="34" name="Date Placeholder 33">
            <a:extLst>
              <a:ext uri="{FF2B5EF4-FFF2-40B4-BE49-F238E27FC236}">
                <a16:creationId xmlns:a16="http://schemas.microsoft.com/office/drawing/2014/main" id="{48E7E8B5-840B-925C-52AE-2D3EE9275CA6}"/>
              </a:ext>
            </a:extLst>
          </p:cNvPr>
          <p:cNvSpPr>
            <a:spLocks noGrp="1"/>
          </p:cNvSpPr>
          <p:nvPr>
            <p:ph type="dt" sz="half" idx="6"/>
          </p:nvPr>
        </p:nvSpPr>
        <p:spPr/>
        <p:txBody>
          <a:bodyPr/>
          <a:lstStyle/>
          <a:p>
            <a:r>
              <a:rPr lang="en-US"/>
              <a:t>Monday, April 15, 2024</a:t>
            </a:r>
          </a:p>
        </p:txBody>
      </p:sp>
      <p:sp>
        <p:nvSpPr>
          <p:cNvPr id="35" name="Footer Placeholder 34">
            <a:extLst>
              <a:ext uri="{FF2B5EF4-FFF2-40B4-BE49-F238E27FC236}">
                <a16:creationId xmlns:a16="http://schemas.microsoft.com/office/drawing/2014/main" id="{AE29827F-7F33-473D-3254-9D3184768272}"/>
              </a:ext>
            </a:extLst>
          </p:cNvPr>
          <p:cNvSpPr>
            <a:spLocks noGrp="1"/>
          </p:cNvSpPr>
          <p:nvPr>
            <p:ph type="ftr" sz="quarter" idx="5"/>
          </p:nvPr>
        </p:nvSpPr>
        <p:spPr/>
        <p:txBody>
          <a:bodyPr/>
          <a:lstStyle/>
          <a:p>
            <a:r>
              <a:rPr lang="en-IN"/>
              <a:t>Diffusion Models - Raunak Sarbajna</a:t>
            </a:r>
          </a:p>
        </p:txBody>
      </p:sp>
      <p:sp>
        <p:nvSpPr>
          <p:cNvPr id="36" name="Slide Number Placeholder 35">
            <a:extLst>
              <a:ext uri="{FF2B5EF4-FFF2-40B4-BE49-F238E27FC236}">
                <a16:creationId xmlns:a16="http://schemas.microsoft.com/office/drawing/2014/main" id="{9EFBA640-F537-574E-6B55-3F4CD4FA6528}"/>
              </a:ext>
            </a:extLst>
          </p:cNvPr>
          <p:cNvSpPr>
            <a:spLocks noGrp="1"/>
          </p:cNvSpPr>
          <p:nvPr>
            <p:ph type="sldNum" sz="quarter" idx="7"/>
          </p:nvPr>
        </p:nvSpPr>
        <p:spPr/>
        <p:txBody>
          <a:bodyPr/>
          <a:lstStyle/>
          <a:p>
            <a:fld id="{B6F15528-21DE-4FAA-801E-634DDDAF4B2B}" type="slidenum">
              <a:rPr lang="en-IN" smtClean="0"/>
              <a:t>43</a:t>
            </a:fld>
            <a:endParaRPr lang="en-IN"/>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328117" rIns="0" bIns="0" rtlCol="0">
            <a:spAutoFit/>
          </a:bodyPr>
          <a:lstStyle/>
          <a:p>
            <a:pPr marL="12700">
              <a:lnSpc>
                <a:spcPct val="100000"/>
              </a:lnSpc>
              <a:spcBef>
                <a:spcPts val="105"/>
              </a:spcBef>
            </a:pPr>
            <a:r>
              <a:rPr spc="-204" dirty="0"/>
              <a:t>What’s</a:t>
            </a:r>
            <a:r>
              <a:rPr spc="-105" dirty="0"/>
              <a:t> </a:t>
            </a:r>
            <a:r>
              <a:rPr spc="-290" dirty="0"/>
              <a:t>the</a:t>
            </a:r>
            <a:r>
              <a:rPr spc="-25" dirty="0"/>
              <a:t> </a:t>
            </a:r>
            <a:r>
              <a:rPr spc="-200" dirty="0"/>
              <a:t>problem</a:t>
            </a:r>
            <a:r>
              <a:rPr spc="-105" dirty="0"/>
              <a:t> </a:t>
            </a:r>
            <a:r>
              <a:rPr spc="-195" dirty="0"/>
              <a:t>with</a:t>
            </a:r>
            <a:r>
              <a:rPr spc="-55" dirty="0"/>
              <a:t> </a:t>
            </a:r>
            <a:r>
              <a:rPr spc="-370" dirty="0"/>
              <a:t>Autoencoders?</a:t>
            </a:r>
          </a:p>
        </p:txBody>
      </p:sp>
      <p:sp>
        <p:nvSpPr>
          <p:cNvPr id="3" name="object 3"/>
          <p:cNvSpPr txBox="1"/>
          <p:nvPr/>
        </p:nvSpPr>
        <p:spPr>
          <a:xfrm>
            <a:off x="1258569" y="1909317"/>
            <a:ext cx="9204325" cy="299720"/>
          </a:xfrm>
          <a:prstGeom prst="rect">
            <a:avLst/>
          </a:prstGeom>
        </p:spPr>
        <p:txBody>
          <a:bodyPr vert="horz" wrap="square" lIns="0" tIns="12065" rIns="0" bIns="0" rtlCol="0">
            <a:spAutoFit/>
          </a:bodyPr>
          <a:lstStyle/>
          <a:p>
            <a:pPr marL="12700">
              <a:lnSpc>
                <a:spcPts val="1080"/>
              </a:lnSpc>
              <a:spcBef>
                <a:spcPts val="95"/>
              </a:spcBef>
            </a:pPr>
            <a:r>
              <a:rPr sz="1000" spc="60" dirty="0">
                <a:latin typeface="Calibri"/>
                <a:cs typeface="Calibri"/>
              </a:rPr>
              <a:t>The</a:t>
            </a:r>
            <a:r>
              <a:rPr sz="1000" spc="105" dirty="0">
                <a:latin typeface="Calibri"/>
                <a:cs typeface="Calibri"/>
              </a:rPr>
              <a:t> </a:t>
            </a:r>
            <a:r>
              <a:rPr sz="1000" spc="80" dirty="0">
                <a:latin typeface="Calibri"/>
                <a:cs typeface="Calibri"/>
              </a:rPr>
              <a:t>code</a:t>
            </a:r>
            <a:r>
              <a:rPr sz="1000" spc="70" dirty="0">
                <a:latin typeface="Calibri"/>
                <a:cs typeface="Calibri"/>
              </a:rPr>
              <a:t> </a:t>
            </a:r>
            <a:r>
              <a:rPr sz="1000" spc="50" dirty="0">
                <a:latin typeface="Calibri"/>
                <a:cs typeface="Calibri"/>
              </a:rPr>
              <a:t>learned</a:t>
            </a:r>
            <a:r>
              <a:rPr sz="1000" spc="114" dirty="0">
                <a:latin typeface="Calibri"/>
                <a:cs typeface="Calibri"/>
              </a:rPr>
              <a:t> </a:t>
            </a:r>
            <a:r>
              <a:rPr sz="1000" spc="65" dirty="0">
                <a:latin typeface="Calibri"/>
                <a:cs typeface="Calibri"/>
              </a:rPr>
              <a:t>by</a:t>
            </a:r>
            <a:r>
              <a:rPr sz="1000" spc="70" dirty="0">
                <a:latin typeface="Calibri"/>
                <a:cs typeface="Calibri"/>
              </a:rPr>
              <a:t> </a:t>
            </a:r>
            <a:r>
              <a:rPr sz="1000" spc="10" dirty="0">
                <a:latin typeface="Calibri"/>
                <a:cs typeface="Calibri"/>
              </a:rPr>
              <a:t>the</a:t>
            </a:r>
            <a:r>
              <a:rPr sz="1000" spc="90" dirty="0">
                <a:latin typeface="Calibri"/>
                <a:cs typeface="Calibri"/>
              </a:rPr>
              <a:t> </a:t>
            </a:r>
            <a:r>
              <a:rPr sz="1000" spc="65" dirty="0">
                <a:latin typeface="Calibri"/>
                <a:cs typeface="Calibri"/>
              </a:rPr>
              <a:t>model</a:t>
            </a:r>
            <a:r>
              <a:rPr sz="1000" spc="110" dirty="0">
                <a:latin typeface="Calibri"/>
                <a:cs typeface="Calibri"/>
              </a:rPr>
              <a:t> </a:t>
            </a:r>
            <a:r>
              <a:rPr sz="1000" b="1" spc="85" dirty="0">
                <a:latin typeface="Calibri"/>
                <a:cs typeface="Calibri"/>
              </a:rPr>
              <a:t>makes</a:t>
            </a:r>
            <a:r>
              <a:rPr sz="1000" b="1" spc="100" dirty="0">
                <a:latin typeface="Calibri"/>
                <a:cs typeface="Calibri"/>
              </a:rPr>
              <a:t> </a:t>
            </a:r>
            <a:r>
              <a:rPr sz="1000" b="1" spc="80" dirty="0">
                <a:latin typeface="Calibri"/>
                <a:cs typeface="Calibri"/>
              </a:rPr>
              <a:t>no </a:t>
            </a:r>
            <a:r>
              <a:rPr sz="1000" b="1" spc="60" dirty="0">
                <a:latin typeface="Calibri"/>
                <a:cs typeface="Calibri"/>
              </a:rPr>
              <a:t>sense</a:t>
            </a:r>
            <a:r>
              <a:rPr sz="1000" spc="60" dirty="0">
                <a:latin typeface="Calibri"/>
                <a:cs typeface="Calibri"/>
              </a:rPr>
              <a:t>.</a:t>
            </a:r>
            <a:r>
              <a:rPr sz="1000" spc="120" dirty="0">
                <a:latin typeface="Calibri"/>
                <a:cs typeface="Calibri"/>
              </a:rPr>
              <a:t> </a:t>
            </a:r>
            <a:r>
              <a:rPr sz="1000" spc="10" dirty="0">
                <a:latin typeface="Calibri"/>
                <a:cs typeface="Calibri"/>
              </a:rPr>
              <a:t>That</a:t>
            </a:r>
            <a:r>
              <a:rPr sz="1000" spc="110" dirty="0">
                <a:latin typeface="Calibri"/>
                <a:cs typeface="Calibri"/>
              </a:rPr>
              <a:t> </a:t>
            </a:r>
            <a:r>
              <a:rPr sz="1000" spc="10" dirty="0">
                <a:latin typeface="Calibri"/>
                <a:cs typeface="Calibri"/>
              </a:rPr>
              <a:t>is,</a:t>
            </a:r>
            <a:r>
              <a:rPr sz="1000" spc="80" dirty="0">
                <a:latin typeface="Calibri"/>
                <a:cs typeface="Calibri"/>
              </a:rPr>
              <a:t> </a:t>
            </a:r>
            <a:r>
              <a:rPr sz="1000" spc="10" dirty="0">
                <a:latin typeface="Calibri"/>
                <a:cs typeface="Calibri"/>
              </a:rPr>
              <a:t>the</a:t>
            </a:r>
            <a:r>
              <a:rPr sz="1000" spc="80" dirty="0">
                <a:latin typeface="Calibri"/>
                <a:cs typeface="Calibri"/>
              </a:rPr>
              <a:t> </a:t>
            </a:r>
            <a:r>
              <a:rPr sz="1000" spc="65" dirty="0">
                <a:latin typeface="Calibri"/>
                <a:cs typeface="Calibri"/>
              </a:rPr>
              <a:t>model</a:t>
            </a:r>
            <a:r>
              <a:rPr sz="1000" spc="100" dirty="0">
                <a:latin typeface="Calibri"/>
                <a:cs typeface="Calibri"/>
              </a:rPr>
              <a:t> </a:t>
            </a:r>
            <a:r>
              <a:rPr sz="1000" spc="60" dirty="0">
                <a:latin typeface="Calibri"/>
                <a:cs typeface="Calibri"/>
              </a:rPr>
              <a:t>can</a:t>
            </a:r>
            <a:r>
              <a:rPr sz="1000" spc="65" dirty="0">
                <a:latin typeface="Calibri"/>
                <a:cs typeface="Calibri"/>
              </a:rPr>
              <a:t> </a:t>
            </a:r>
            <a:r>
              <a:rPr sz="1000" spc="10" dirty="0">
                <a:latin typeface="Calibri"/>
                <a:cs typeface="Calibri"/>
              </a:rPr>
              <a:t>just</a:t>
            </a:r>
            <a:r>
              <a:rPr sz="1000" spc="70" dirty="0">
                <a:latin typeface="Calibri"/>
                <a:cs typeface="Calibri"/>
              </a:rPr>
              <a:t> </a:t>
            </a:r>
            <a:r>
              <a:rPr sz="1000" spc="60" dirty="0">
                <a:latin typeface="Calibri"/>
                <a:cs typeface="Calibri"/>
              </a:rPr>
              <a:t>assign</a:t>
            </a:r>
            <a:r>
              <a:rPr sz="1000" spc="110" dirty="0">
                <a:latin typeface="Calibri"/>
                <a:cs typeface="Calibri"/>
              </a:rPr>
              <a:t> </a:t>
            </a:r>
            <a:r>
              <a:rPr sz="1000" spc="10" dirty="0">
                <a:latin typeface="Calibri"/>
                <a:cs typeface="Calibri"/>
              </a:rPr>
              <a:t>any</a:t>
            </a:r>
            <a:r>
              <a:rPr sz="1000" spc="75" dirty="0">
                <a:latin typeface="Calibri"/>
                <a:cs typeface="Calibri"/>
              </a:rPr>
              <a:t> </a:t>
            </a:r>
            <a:r>
              <a:rPr sz="1000" spc="10" dirty="0">
                <a:latin typeface="Calibri"/>
                <a:cs typeface="Calibri"/>
              </a:rPr>
              <a:t>vector</a:t>
            </a:r>
            <a:r>
              <a:rPr sz="1000" spc="85" dirty="0">
                <a:latin typeface="Calibri"/>
                <a:cs typeface="Calibri"/>
              </a:rPr>
              <a:t> </a:t>
            </a:r>
            <a:r>
              <a:rPr sz="1000" spc="10" dirty="0">
                <a:latin typeface="Calibri"/>
                <a:cs typeface="Calibri"/>
              </a:rPr>
              <a:t>to</a:t>
            </a:r>
            <a:r>
              <a:rPr sz="1000" spc="75" dirty="0">
                <a:latin typeface="Calibri"/>
                <a:cs typeface="Calibri"/>
              </a:rPr>
              <a:t> </a:t>
            </a:r>
            <a:r>
              <a:rPr sz="1000" spc="10" dirty="0">
                <a:latin typeface="Calibri"/>
                <a:cs typeface="Calibri"/>
              </a:rPr>
              <a:t>the</a:t>
            </a:r>
            <a:r>
              <a:rPr sz="1000" spc="90" dirty="0">
                <a:latin typeface="Calibri"/>
                <a:cs typeface="Calibri"/>
              </a:rPr>
              <a:t> </a:t>
            </a:r>
            <a:r>
              <a:rPr sz="1000" spc="10" dirty="0">
                <a:latin typeface="Calibri"/>
                <a:cs typeface="Calibri"/>
              </a:rPr>
              <a:t>inputs</a:t>
            </a:r>
            <a:r>
              <a:rPr sz="1000" spc="75" dirty="0">
                <a:latin typeface="Calibri"/>
                <a:cs typeface="Calibri"/>
              </a:rPr>
              <a:t> </a:t>
            </a:r>
            <a:r>
              <a:rPr sz="1000" spc="10" dirty="0">
                <a:latin typeface="Calibri"/>
                <a:cs typeface="Calibri"/>
              </a:rPr>
              <a:t>without</a:t>
            </a:r>
            <a:r>
              <a:rPr sz="1000" spc="80" dirty="0">
                <a:latin typeface="Calibri"/>
                <a:cs typeface="Calibri"/>
              </a:rPr>
              <a:t> </a:t>
            </a:r>
            <a:r>
              <a:rPr sz="1000" spc="10" dirty="0">
                <a:latin typeface="Calibri"/>
                <a:cs typeface="Calibri"/>
              </a:rPr>
              <a:t>the</a:t>
            </a:r>
            <a:r>
              <a:rPr sz="1000" spc="90" dirty="0">
                <a:latin typeface="Calibri"/>
                <a:cs typeface="Calibri"/>
              </a:rPr>
              <a:t> </a:t>
            </a:r>
            <a:r>
              <a:rPr sz="1000" spc="55" dirty="0">
                <a:latin typeface="Calibri"/>
                <a:cs typeface="Calibri"/>
              </a:rPr>
              <a:t>numbers</a:t>
            </a:r>
            <a:r>
              <a:rPr sz="1000" spc="120" dirty="0">
                <a:latin typeface="Calibri"/>
                <a:cs typeface="Calibri"/>
              </a:rPr>
              <a:t> </a:t>
            </a:r>
            <a:r>
              <a:rPr sz="1000" spc="10" dirty="0">
                <a:latin typeface="Calibri"/>
                <a:cs typeface="Calibri"/>
              </a:rPr>
              <a:t>in</a:t>
            </a:r>
            <a:r>
              <a:rPr sz="1000" spc="55" dirty="0">
                <a:latin typeface="Calibri"/>
                <a:cs typeface="Calibri"/>
              </a:rPr>
              <a:t> </a:t>
            </a:r>
            <a:r>
              <a:rPr sz="1000" spc="10" dirty="0">
                <a:latin typeface="Calibri"/>
                <a:cs typeface="Calibri"/>
              </a:rPr>
              <a:t>the</a:t>
            </a:r>
            <a:r>
              <a:rPr sz="1000" spc="90" dirty="0">
                <a:latin typeface="Calibri"/>
                <a:cs typeface="Calibri"/>
              </a:rPr>
              <a:t> </a:t>
            </a:r>
            <a:r>
              <a:rPr sz="1000" spc="10" dirty="0">
                <a:latin typeface="Calibri"/>
                <a:cs typeface="Calibri"/>
              </a:rPr>
              <a:t>vector</a:t>
            </a:r>
            <a:r>
              <a:rPr sz="1000" spc="85" dirty="0">
                <a:latin typeface="Calibri"/>
                <a:cs typeface="Calibri"/>
              </a:rPr>
              <a:t> </a:t>
            </a:r>
            <a:r>
              <a:rPr sz="1000" spc="45" dirty="0">
                <a:latin typeface="Calibri"/>
                <a:cs typeface="Calibri"/>
              </a:rPr>
              <a:t>representing</a:t>
            </a:r>
            <a:r>
              <a:rPr sz="1000" spc="135" dirty="0">
                <a:latin typeface="Calibri"/>
                <a:cs typeface="Calibri"/>
              </a:rPr>
              <a:t> </a:t>
            </a:r>
            <a:r>
              <a:rPr sz="1000" spc="-25" dirty="0">
                <a:latin typeface="Calibri"/>
                <a:cs typeface="Calibri"/>
              </a:rPr>
              <a:t>any</a:t>
            </a:r>
            <a:endParaRPr sz="1000">
              <a:latin typeface="Calibri"/>
              <a:cs typeface="Calibri"/>
            </a:endParaRPr>
          </a:p>
          <a:p>
            <a:pPr marL="12700">
              <a:lnSpc>
                <a:spcPts val="1080"/>
              </a:lnSpc>
            </a:pPr>
            <a:r>
              <a:rPr sz="1000" spc="10" dirty="0">
                <a:latin typeface="Calibri"/>
                <a:cs typeface="Calibri"/>
              </a:rPr>
              <a:t>pattern.</a:t>
            </a:r>
            <a:r>
              <a:rPr sz="1000" spc="110" dirty="0">
                <a:latin typeface="Calibri"/>
                <a:cs typeface="Calibri"/>
              </a:rPr>
              <a:t> </a:t>
            </a:r>
            <a:r>
              <a:rPr sz="1000" spc="60" dirty="0">
                <a:latin typeface="Calibri"/>
                <a:cs typeface="Calibri"/>
              </a:rPr>
              <a:t>The</a:t>
            </a:r>
            <a:r>
              <a:rPr sz="1000" spc="105" dirty="0">
                <a:latin typeface="Calibri"/>
                <a:cs typeface="Calibri"/>
              </a:rPr>
              <a:t> </a:t>
            </a:r>
            <a:r>
              <a:rPr sz="1000" spc="65" dirty="0">
                <a:latin typeface="Calibri"/>
                <a:cs typeface="Calibri"/>
              </a:rPr>
              <a:t>model</a:t>
            </a:r>
            <a:r>
              <a:rPr sz="1000" spc="110" dirty="0">
                <a:latin typeface="Calibri"/>
                <a:cs typeface="Calibri"/>
              </a:rPr>
              <a:t> </a:t>
            </a:r>
            <a:r>
              <a:rPr sz="1000" spc="10" dirty="0">
                <a:latin typeface="Calibri"/>
                <a:cs typeface="Calibri"/>
              </a:rPr>
              <a:t>doesn’t</a:t>
            </a:r>
            <a:r>
              <a:rPr sz="1000" spc="100" dirty="0">
                <a:latin typeface="Calibri"/>
                <a:cs typeface="Calibri"/>
              </a:rPr>
              <a:t> </a:t>
            </a:r>
            <a:r>
              <a:rPr sz="1000" spc="45" dirty="0">
                <a:latin typeface="Calibri"/>
                <a:cs typeface="Calibri"/>
              </a:rPr>
              <a:t>capture</a:t>
            </a:r>
            <a:r>
              <a:rPr sz="1000" spc="105" dirty="0">
                <a:latin typeface="Calibri"/>
                <a:cs typeface="Calibri"/>
              </a:rPr>
              <a:t> </a:t>
            </a:r>
            <a:r>
              <a:rPr sz="1000" spc="10" dirty="0">
                <a:latin typeface="Calibri"/>
                <a:cs typeface="Calibri"/>
              </a:rPr>
              <a:t>any</a:t>
            </a:r>
            <a:r>
              <a:rPr sz="1000" spc="100" dirty="0">
                <a:latin typeface="Calibri"/>
                <a:cs typeface="Calibri"/>
              </a:rPr>
              <a:t> </a:t>
            </a:r>
            <a:r>
              <a:rPr sz="1000" b="1" spc="65" dirty="0">
                <a:latin typeface="Calibri"/>
                <a:cs typeface="Calibri"/>
              </a:rPr>
              <a:t>semantic</a:t>
            </a:r>
            <a:r>
              <a:rPr sz="1000" b="1" spc="95" dirty="0">
                <a:latin typeface="Calibri"/>
                <a:cs typeface="Calibri"/>
              </a:rPr>
              <a:t> </a:t>
            </a:r>
            <a:r>
              <a:rPr sz="1000" b="1" spc="60" dirty="0">
                <a:latin typeface="Calibri"/>
                <a:cs typeface="Calibri"/>
              </a:rPr>
              <a:t>relationship</a:t>
            </a:r>
            <a:r>
              <a:rPr sz="1000" b="1" spc="160" dirty="0">
                <a:latin typeface="Calibri"/>
                <a:cs typeface="Calibri"/>
              </a:rPr>
              <a:t> </a:t>
            </a:r>
            <a:r>
              <a:rPr sz="1000" spc="45" dirty="0">
                <a:latin typeface="Calibri"/>
                <a:cs typeface="Calibri"/>
              </a:rPr>
              <a:t>between</a:t>
            </a:r>
            <a:r>
              <a:rPr sz="1000" spc="120" dirty="0">
                <a:latin typeface="Calibri"/>
                <a:cs typeface="Calibri"/>
              </a:rPr>
              <a:t> </a:t>
            </a:r>
            <a:r>
              <a:rPr sz="1000" spc="10" dirty="0">
                <a:latin typeface="Calibri"/>
                <a:cs typeface="Calibri"/>
              </a:rPr>
              <a:t>the</a:t>
            </a:r>
            <a:r>
              <a:rPr sz="1000" spc="90" dirty="0">
                <a:latin typeface="Calibri"/>
                <a:cs typeface="Calibri"/>
              </a:rPr>
              <a:t> </a:t>
            </a:r>
            <a:r>
              <a:rPr sz="1000" spc="-10" dirty="0">
                <a:latin typeface="Calibri"/>
                <a:cs typeface="Calibri"/>
              </a:rPr>
              <a:t>data.</a:t>
            </a:r>
            <a:endParaRPr sz="1000">
              <a:latin typeface="Calibri"/>
              <a:cs typeface="Calibri"/>
            </a:endParaRPr>
          </a:p>
        </p:txBody>
      </p:sp>
      <p:sp>
        <p:nvSpPr>
          <p:cNvPr id="4" name="object 4"/>
          <p:cNvSpPr txBox="1"/>
          <p:nvPr/>
        </p:nvSpPr>
        <p:spPr>
          <a:xfrm>
            <a:off x="1033272" y="2621279"/>
            <a:ext cx="370840" cy="2935605"/>
          </a:xfrm>
          <a:prstGeom prst="rect">
            <a:avLst/>
          </a:prstGeom>
          <a:solidFill>
            <a:srgbClr val="5B525F"/>
          </a:solidFill>
          <a:ln w="12700">
            <a:solidFill>
              <a:srgbClr val="413944"/>
            </a:solidFill>
          </a:ln>
        </p:spPr>
        <p:txBody>
          <a:bodyPr vert="horz" wrap="square" lIns="0" tIns="0" rIns="0" bIns="0" rtlCol="0">
            <a:spAutoFit/>
          </a:bodyPr>
          <a:lstStyle/>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spcBef>
                <a:spcPts val="990"/>
              </a:spcBef>
            </a:pPr>
            <a:endParaRPr sz="1400">
              <a:latin typeface="Times New Roman"/>
              <a:cs typeface="Times New Roman"/>
            </a:endParaRPr>
          </a:p>
          <a:p>
            <a:pPr algn="ctr">
              <a:lnSpc>
                <a:spcPct val="100000"/>
              </a:lnSpc>
            </a:pPr>
            <a:r>
              <a:rPr sz="1400" spc="130" dirty="0">
                <a:solidFill>
                  <a:srgbClr val="FFFFFF"/>
                </a:solidFill>
                <a:latin typeface="Calibri"/>
                <a:cs typeface="Calibri"/>
              </a:rPr>
              <a:t>X</a:t>
            </a:r>
            <a:endParaRPr sz="1400">
              <a:latin typeface="Calibri"/>
              <a:cs typeface="Calibri"/>
            </a:endParaRPr>
          </a:p>
        </p:txBody>
      </p:sp>
      <p:grpSp>
        <p:nvGrpSpPr>
          <p:cNvPr id="5" name="object 5"/>
          <p:cNvGrpSpPr/>
          <p:nvPr/>
        </p:nvGrpSpPr>
        <p:grpSpPr>
          <a:xfrm>
            <a:off x="2240026" y="2924301"/>
            <a:ext cx="2510790" cy="2327910"/>
            <a:chOff x="2240026" y="2924301"/>
            <a:chExt cx="2510790" cy="2327910"/>
          </a:xfrm>
        </p:grpSpPr>
        <p:sp>
          <p:nvSpPr>
            <p:cNvPr id="6" name="object 6"/>
            <p:cNvSpPr/>
            <p:nvPr/>
          </p:nvSpPr>
          <p:spPr>
            <a:xfrm>
              <a:off x="2246376" y="2930651"/>
              <a:ext cx="2498090" cy="2315210"/>
            </a:xfrm>
            <a:custGeom>
              <a:avLst/>
              <a:gdLst/>
              <a:ahLst/>
              <a:cxnLst/>
              <a:rect l="l" t="t" r="r" b="b"/>
              <a:pathLst>
                <a:path w="2498090" h="2315210">
                  <a:moveTo>
                    <a:pt x="0" y="0"/>
                  </a:moveTo>
                  <a:lnTo>
                    <a:pt x="0" y="2314956"/>
                  </a:lnTo>
                  <a:lnTo>
                    <a:pt x="2497836" y="1736217"/>
                  </a:lnTo>
                  <a:lnTo>
                    <a:pt x="2497836" y="578738"/>
                  </a:lnTo>
                  <a:lnTo>
                    <a:pt x="0" y="0"/>
                  </a:lnTo>
                  <a:close/>
                </a:path>
              </a:pathLst>
            </a:custGeom>
            <a:solidFill>
              <a:srgbClr val="ED7660"/>
            </a:solidFill>
          </p:spPr>
          <p:txBody>
            <a:bodyPr wrap="square" lIns="0" tIns="0" rIns="0" bIns="0" rtlCol="0"/>
            <a:lstStyle/>
            <a:p>
              <a:endParaRPr/>
            </a:p>
          </p:txBody>
        </p:sp>
        <p:sp>
          <p:nvSpPr>
            <p:cNvPr id="7" name="object 7"/>
            <p:cNvSpPr/>
            <p:nvPr/>
          </p:nvSpPr>
          <p:spPr>
            <a:xfrm>
              <a:off x="2246376" y="2930651"/>
              <a:ext cx="2498090" cy="2315210"/>
            </a:xfrm>
            <a:custGeom>
              <a:avLst/>
              <a:gdLst/>
              <a:ahLst/>
              <a:cxnLst/>
              <a:rect l="l" t="t" r="r" b="b"/>
              <a:pathLst>
                <a:path w="2498090" h="2315210">
                  <a:moveTo>
                    <a:pt x="0" y="0"/>
                  </a:moveTo>
                  <a:lnTo>
                    <a:pt x="2497836" y="578738"/>
                  </a:lnTo>
                  <a:lnTo>
                    <a:pt x="2497836" y="1736217"/>
                  </a:lnTo>
                  <a:lnTo>
                    <a:pt x="0" y="2314956"/>
                  </a:lnTo>
                  <a:lnTo>
                    <a:pt x="0" y="0"/>
                  </a:lnTo>
                  <a:close/>
                </a:path>
              </a:pathLst>
            </a:custGeom>
            <a:ln w="12700">
              <a:solidFill>
                <a:srgbClr val="AE5445"/>
              </a:solidFill>
            </a:ln>
          </p:spPr>
          <p:txBody>
            <a:bodyPr wrap="square" lIns="0" tIns="0" rIns="0" bIns="0" rtlCol="0"/>
            <a:lstStyle/>
            <a:p>
              <a:endParaRPr/>
            </a:p>
          </p:txBody>
        </p:sp>
      </p:grpSp>
      <p:sp>
        <p:nvSpPr>
          <p:cNvPr id="8" name="object 8"/>
          <p:cNvSpPr txBox="1"/>
          <p:nvPr/>
        </p:nvSpPr>
        <p:spPr>
          <a:xfrm>
            <a:off x="2930779" y="3961002"/>
            <a:ext cx="713105" cy="239395"/>
          </a:xfrm>
          <a:prstGeom prst="rect">
            <a:avLst/>
          </a:prstGeom>
        </p:spPr>
        <p:txBody>
          <a:bodyPr vert="horz" wrap="square" lIns="0" tIns="12700" rIns="0" bIns="0" rtlCol="0">
            <a:spAutoFit/>
          </a:bodyPr>
          <a:lstStyle/>
          <a:p>
            <a:pPr marL="12700">
              <a:lnSpc>
                <a:spcPct val="100000"/>
              </a:lnSpc>
              <a:spcBef>
                <a:spcPts val="100"/>
              </a:spcBef>
            </a:pPr>
            <a:r>
              <a:rPr sz="1400" spc="90" dirty="0">
                <a:solidFill>
                  <a:srgbClr val="FFFFFF"/>
                </a:solidFill>
                <a:latin typeface="Calibri"/>
                <a:cs typeface="Calibri"/>
              </a:rPr>
              <a:t>Encoder</a:t>
            </a:r>
            <a:endParaRPr sz="1400">
              <a:latin typeface="Calibri"/>
              <a:cs typeface="Calibri"/>
            </a:endParaRPr>
          </a:p>
        </p:txBody>
      </p:sp>
      <p:grpSp>
        <p:nvGrpSpPr>
          <p:cNvPr id="9" name="object 9"/>
          <p:cNvGrpSpPr/>
          <p:nvPr/>
        </p:nvGrpSpPr>
        <p:grpSpPr>
          <a:xfrm>
            <a:off x="1403603" y="2924301"/>
            <a:ext cx="8574405" cy="2327910"/>
            <a:chOff x="1403603" y="2924301"/>
            <a:chExt cx="8574405" cy="2327910"/>
          </a:xfrm>
        </p:grpSpPr>
        <p:sp>
          <p:nvSpPr>
            <p:cNvPr id="10" name="object 10"/>
            <p:cNvSpPr/>
            <p:nvPr/>
          </p:nvSpPr>
          <p:spPr>
            <a:xfrm>
              <a:off x="5263895" y="3299459"/>
              <a:ext cx="1664335" cy="1579245"/>
            </a:xfrm>
            <a:custGeom>
              <a:avLst/>
              <a:gdLst/>
              <a:ahLst/>
              <a:cxnLst/>
              <a:rect l="l" t="t" r="r" b="b"/>
              <a:pathLst>
                <a:path w="1664334" h="1579245">
                  <a:moveTo>
                    <a:pt x="1664207" y="0"/>
                  </a:moveTo>
                  <a:lnTo>
                    <a:pt x="0" y="0"/>
                  </a:lnTo>
                  <a:lnTo>
                    <a:pt x="0" y="1578864"/>
                  </a:lnTo>
                  <a:lnTo>
                    <a:pt x="1664207" y="1578864"/>
                  </a:lnTo>
                  <a:lnTo>
                    <a:pt x="1664207" y="0"/>
                  </a:lnTo>
                  <a:close/>
                </a:path>
              </a:pathLst>
            </a:custGeom>
            <a:solidFill>
              <a:srgbClr val="C096F8"/>
            </a:solidFill>
          </p:spPr>
          <p:txBody>
            <a:bodyPr wrap="square" lIns="0" tIns="0" rIns="0" bIns="0" rtlCol="0"/>
            <a:lstStyle/>
            <a:p>
              <a:endParaRPr/>
            </a:p>
          </p:txBody>
        </p:sp>
        <p:sp>
          <p:nvSpPr>
            <p:cNvPr id="11" name="object 11"/>
            <p:cNvSpPr/>
            <p:nvPr/>
          </p:nvSpPr>
          <p:spPr>
            <a:xfrm>
              <a:off x="5263895" y="3299459"/>
              <a:ext cx="1664335" cy="1579245"/>
            </a:xfrm>
            <a:custGeom>
              <a:avLst/>
              <a:gdLst/>
              <a:ahLst/>
              <a:cxnLst/>
              <a:rect l="l" t="t" r="r" b="b"/>
              <a:pathLst>
                <a:path w="1664334" h="1579245">
                  <a:moveTo>
                    <a:pt x="0" y="1578864"/>
                  </a:moveTo>
                  <a:lnTo>
                    <a:pt x="1664207" y="1578864"/>
                  </a:lnTo>
                  <a:lnTo>
                    <a:pt x="1664207" y="0"/>
                  </a:lnTo>
                  <a:lnTo>
                    <a:pt x="0" y="0"/>
                  </a:lnTo>
                  <a:lnTo>
                    <a:pt x="0" y="1578864"/>
                  </a:lnTo>
                  <a:close/>
                </a:path>
              </a:pathLst>
            </a:custGeom>
            <a:ln w="12700">
              <a:solidFill>
                <a:srgbClr val="8B6DB6"/>
              </a:solidFill>
            </a:ln>
          </p:spPr>
          <p:txBody>
            <a:bodyPr wrap="square" lIns="0" tIns="0" rIns="0" bIns="0" rtlCol="0"/>
            <a:lstStyle/>
            <a:p>
              <a:endParaRPr/>
            </a:p>
          </p:txBody>
        </p:sp>
        <p:sp>
          <p:nvSpPr>
            <p:cNvPr id="12" name="object 12"/>
            <p:cNvSpPr/>
            <p:nvPr/>
          </p:nvSpPr>
          <p:spPr>
            <a:xfrm>
              <a:off x="1403603" y="4050791"/>
              <a:ext cx="843280" cy="76200"/>
            </a:xfrm>
            <a:custGeom>
              <a:avLst/>
              <a:gdLst/>
              <a:ahLst/>
              <a:cxnLst/>
              <a:rect l="l" t="t" r="r" b="b"/>
              <a:pathLst>
                <a:path w="843280" h="76200">
                  <a:moveTo>
                    <a:pt x="767079" y="0"/>
                  </a:moveTo>
                  <a:lnTo>
                    <a:pt x="767079" y="76199"/>
                  </a:lnTo>
                  <a:lnTo>
                    <a:pt x="830579" y="44449"/>
                  </a:lnTo>
                  <a:lnTo>
                    <a:pt x="779779" y="44449"/>
                  </a:lnTo>
                  <a:lnTo>
                    <a:pt x="779779" y="31749"/>
                  </a:lnTo>
                  <a:lnTo>
                    <a:pt x="830579" y="31749"/>
                  </a:lnTo>
                  <a:lnTo>
                    <a:pt x="767079" y="0"/>
                  </a:lnTo>
                  <a:close/>
                </a:path>
                <a:path w="843280" h="76200">
                  <a:moveTo>
                    <a:pt x="767079" y="31749"/>
                  </a:moveTo>
                  <a:lnTo>
                    <a:pt x="0" y="31749"/>
                  </a:lnTo>
                  <a:lnTo>
                    <a:pt x="0" y="44449"/>
                  </a:lnTo>
                  <a:lnTo>
                    <a:pt x="767079" y="44449"/>
                  </a:lnTo>
                  <a:lnTo>
                    <a:pt x="767079" y="31749"/>
                  </a:lnTo>
                  <a:close/>
                </a:path>
                <a:path w="843280" h="76200">
                  <a:moveTo>
                    <a:pt x="830579" y="31749"/>
                  </a:moveTo>
                  <a:lnTo>
                    <a:pt x="779779" y="31749"/>
                  </a:lnTo>
                  <a:lnTo>
                    <a:pt x="779779" y="44449"/>
                  </a:lnTo>
                  <a:lnTo>
                    <a:pt x="830579" y="44449"/>
                  </a:lnTo>
                  <a:lnTo>
                    <a:pt x="843279" y="38099"/>
                  </a:lnTo>
                  <a:lnTo>
                    <a:pt x="830579" y="31749"/>
                  </a:lnTo>
                  <a:close/>
                </a:path>
              </a:pathLst>
            </a:custGeom>
            <a:solidFill>
              <a:srgbClr val="ED7660"/>
            </a:solidFill>
          </p:spPr>
          <p:txBody>
            <a:bodyPr wrap="square" lIns="0" tIns="0" rIns="0" bIns="0" rtlCol="0"/>
            <a:lstStyle/>
            <a:p>
              <a:endParaRPr/>
            </a:p>
          </p:txBody>
        </p:sp>
        <p:sp>
          <p:nvSpPr>
            <p:cNvPr id="13" name="object 13"/>
            <p:cNvSpPr/>
            <p:nvPr/>
          </p:nvSpPr>
          <p:spPr>
            <a:xfrm>
              <a:off x="7473695" y="2930651"/>
              <a:ext cx="2498090" cy="2315210"/>
            </a:xfrm>
            <a:custGeom>
              <a:avLst/>
              <a:gdLst/>
              <a:ahLst/>
              <a:cxnLst/>
              <a:rect l="l" t="t" r="r" b="b"/>
              <a:pathLst>
                <a:path w="2498090" h="2315210">
                  <a:moveTo>
                    <a:pt x="2497835" y="0"/>
                  </a:moveTo>
                  <a:lnTo>
                    <a:pt x="0" y="578738"/>
                  </a:lnTo>
                  <a:lnTo>
                    <a:pt x="0" y="1736217"/>
                  </a:lnTo>
                  <a:lnTo>
                    <a:pt x="2497835" y="2314956"/>
                  </a:lnTo>
                  <a:lnTo>
                    <a:pt x="2497835" y="0"/>
                  </a:lnTo>
                  <a:close/>
                </a:path>
              </a:pathLst>
            </a:custGeom>
            <a:solidFill>
              <a:srgbClr val="4E91EF"/>
            </a:solidFill>
          </p:spPr>
          <p:txBody>
            <a:bodyPr wrap="square" lIns="0" tIns="0" rIns="0" bIns="0" rtlCol="0"/>
            <a:lstStyle/>
            <a:p>
              <a:endParaRPr/>
            </a:p>
          </p:txBody>
        </p:sp>
        <p:sp>
          <p:nvSpPr>
            <p:cNvPr id="14" name="object 14"/>
            <p:cNvSpPr/>
            <p:nvPr/>
          </p:nvSpPr>
          <p:spPr>
            <a:xfrm>
              <a:off x="7473695" y="2930651"/>
              <a:ext cx="2498090" cy="2315210"/>
            </a:xfrm>
            <a:custGeom>
              <a:avLst/>
              <a:gdLst/>
              <a:ahLst/>
              <a:cxnLst/>
              <a:rect l="l" t="t" r="r" b="b"/>
              <a:pathLst>
                <a:path w="2498090" h="2315210">
                  <a:moveTo>
                    <a:pt x="2497835" y="2314956"/>
                  </a:moveTo>
                  <a:lnTo>
                    <a:pt x="0" y="1736217"/>
                  </a:lnTo>
                  <a:lnTo>
                    <a:pt x="0" y="578738"/>
                  </a:lnTo>
                  <a:lnTo>
                    <a:pt x="2497835" y="0"/>
                  </a:lnTo>
                  <a:lnTo>
                    <a:pt x="2497835" y="2314956"/>
                  </a:lnTo>
                  <a:close/>
                </a:path>
              </a:pathLst>
            </a:custGeom>
            <a:ln w="12700">
              <a:solidFill>
                <a:srgbClr val="3769AF"/>
              </a:solidFill>
            </a:ln>
          </p:spPr>
          <p:txBody>
            <a:bodyPr wrap="square" lIns="0" tIns="0" rIns="0" bIns="0" rtlCol="0"/>
            <a:lstStyle/>
            <a:p>
              <a:endParaRPr/>
            </a:p>
          </p:txBody>
        </p:sp>
      </p:grpSp>
      <p:sp>
        <p:nvSpPr>
          <p:cNvPr id="15" name="object 15"/>
          <p:cNvSpPr txBox="1"/>
          <p:nvPr/>
        </p:nvSpPr>
        <p:spPr>
          <a:xfrm>
            <a:off x="10812780" y="2621279"/>
            <a:ext cx="370840" cy="2935605"/>
          </a:xfrm>
          <a:prstGeom prst="rect">
            <a:avLst/>
          </a:prstGeom>
          <a:solidFill>
            <a:srgbClr val="5B525F"/>
          </a:solidFill>
          <a:ln w="12700">
            <a:solidFill>
              <a:srgbClr val="413944"/>
            </a:solidFill>
          </a:ln>
        </p:spPr>
        <p:txBody>
          <a:bodyPr vert="horz" wrap="square" lIns="0" tIns="0" rIns="0" bIns="0" rtlCol="0">
            <a:spAutoFit/>
          </a:bodyPr>
          <a:lstStyle/>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spcBef>
                <a:spcPts val="990"/>
              </a:spcBef>
            </a:pPr>
            <a:endParaRPr sz="1400">
              <a:latin typeface="Times New Roman"/>
              <a:cs typeface="Times New Roman"/>
            </a:endParaRPr>
          </a:p>
          <a:p>
            <a:pPr marL="107314">
              <a:lnSpc>
                <a:spcPct val="100000"/>
              </a:lnSpc>
            </a:pPr>
            <a:r>
              <a:rPr sz="1400" spc="40" dirty="0">
                <a:solidFill>
                  <a:srgbClr val="FFFFFF"/>
                </a:solidFill>
                <a:latin typeface="Calibri"/>
                <a:cs typeface="Calibri"/>
              </a:rPr>
              <a:t>X’</a:t>
            </a:r>
            <a:endParaRPr sz="1400">
              <a:latin typeface="Calibri"/>
              <a:cs typeface="Calibri"/>
            </a:endParaRPr>
          </a:p>
        </p:txBody>
      </p:sp>
      <p:sp>
        <p:nvSpPr>
          <p:cNvPr id="16" name="object 16"/>
          <p:cNvSpPr txBox="1"/>
          <p:nvPr/>
        </p:nvSpPr>
        <p:spPr>
          <a:xfrm>
            <a:off x="8560434" y="3961002"/>
            <a:ext cx="741680" cy="239395"/>
          </a:xfrm>
          <a:prstGeom prst="rect">
            <a:avLst/>
          </a:prstGeom>
        </p:spPr>
        <p:txBody>
          <a:bodyPr vert="horz" wrap="square" lIns="0" tIns="12700" rIns="0" bIns="0" rtlCol="0">
            <a:spAutoFit/>
          </a:bodyPr>
          <a:lstStyle/>
          <a:p>
            <a:pPr marL="12700">
              <a:lnSpc>
                <a:spcPct val="100000"/>
              </a:lnSpc>
              <a:spcBef>
                <a:spcPts val="100"/>
              </a:spcBef>
            </a:pPr>
            <a:r>
              <a:rPr sz="1400" spc="100" dirty="0">
                <a:solidFill>
                  <a:srgbClr val="FFFFFF"/>
                </a:solidFill>
                <a:latin typeface="Calibri"/>
                <a:cs typeface="Calibri"/>
              </a:rPr>
              <a:t>Decoder</a:t>
            </a:r>
            <a:endParaRPr sz="1400">
              <a:latin typeface="Calibri"/>
              <a:cs typeface="Calibri"/>
            </a:endParaRPr>
          </a:p>
        </p:txBody>
      </p:sp>
      <p:grpSp>
        <p:nvGrpSpPr>
          <p:cNvPr id="17" name="object 17"/>
          <p:cNvGrpSpPr/>
          <p:nvPr/>
        </p:nvGrpSpPr>
        <p:grpSpPr>
          <a:xfrm>
            <a:off x="4744211" y="3361944"/>
            <a:ext cx="6068060" cy="1414780"/>
            <a:chOff x="4744211" y="3361944"/>
            <a:chExt cx="6068060" cy="1414780"/>
          </a:xfrm>
        </p:grpSpPr>
        <p:sp>
          <p:nvSpPr>
            <p:cNvPr id="18" name="object 18"/>
            <p:cNvSpPr/>
            <p:nvPr/>
          </p:nvSpPr>
          <p:spPr>
            <a:xfrm>
              <a:off x="4744212" y="4050791"/>
              <a:ext cx="6068060" cy="76200"/>
            </a:xfrm>
            <a:custGeom>
              <a:avLst/>
              <a:gdLst/>
              <a:ahLst/>
              <a:cxnLst/>
              <a:rect l="l" t="t" r="r" b="b"/>
              <a:pathLst>
                <a:path w="6068059" h="76200">
                  <a:moveTo>
                    <a:pt x="519684" y="38100"/>
                  </a:moveTo>
                  <a:lnTo>
                    <a:pt x="506984" y="31750"/>
                  </a:lnTo>
                  <a:lnTo>
                    <a:pt x="443484" y="0"/>
                  </a:lnTo>
                  <a:lnTo>
                    <a:pt x="443484" y="31750"/>
                  </a:lnTo>
                  <a:lnTo>
                    <a:pt x="0" y="31750"/>
                  </a:lnTo>
                  <a:lnTo>
                    <a:pt x="0" y="44450"/>
                  </a:lnTo>
                  <a:lnTo>
                    <a:pt x="443484" y="44450"/>
                  </a:lnTo>
                  <a:lnTo>
                    <a:pt x="443484" y="76200"/>
                  </a:lnTo>
                  <a:lnTo>
                    <a:pt x="506984" y="44450"/>
                  </a:lnTo>
                  <a:lnTo>
                    <a:pt x="519684" y="38100"/>
                  </a:lnTo>
                  <a:close/>
                </a:path>
                <a:path w="6068059" h="76200">
                  <a:moveTo>
                    <a:pt x="2729611" y="38100"/>
                  </a:moveTo>
                  <a:lnTo>
                    <a:pt x="2716911" y="31750"/>
                  </a:lnTo>
                  <a:lnTo>
                    <a:pt x="2653411" y="0"/>
                  </a:lnTo>
                  <a:lnTo>
                    <a:pt x="2653411" y="31750"/>
                  </a:lnTo>
                  <a:lnTo>
                    <a:pt x="2183892" y="31750"/>
                  </a:lnTo>
                  <a:lnTo>
                    <a:pt x="2183892" y="44450"/>
                  </a:lnTo>
                  <a:lnTo>
                    <a:pt x="2653411" y="44450"/>
                  </a:lnTo>
                  <a:lnTo>
                    <a:pt x="2653411" y="76200"/>
                  </a:lnTo>
                  <a:lnTo>
                    <a:pt x="2716911" y="44450"/>
                  </a:lnTo>
                  <a:lnTo>
                    <a:pt x="2729611" y="38100"/>
                  </a:lnTo>
                  <a:close/>
                </a:path>
                <a:path w="6068059" h="76200">
                  <a:moveTo>
                    <a:pt x="6067679" y="38100"/>
                  </a:moveTo>
                  <a:lnTo>
                    <a:pt x="6054979" y="31750"/>
                  </a:lnTo>
                  <a:lnTo>
                    <a:pt x="5991479" y="0"/>
                  </a:lnTo>
                  <a:lnTo>
                    <a:pt x="5991479" y="31750"/>
                  </a:lnTo>
                  <a:lnTo>
                    <a:pt x="5227320" y="31750"/>
                  </a:lnTo>
                  <a:lnTo>
                    <a:pt x="5227320" y="44450"/>
                  </a:lnTo>
                  <a:lnTo>
                    <a:pt x="5991479" y="44450"/>
                  </a:lnTo>
                  <a:lnTo>
                    <a:pt x="5991479" y="76200"/>
                  </a:lnTo>
                  <a:lnTo>
                    <a:pt x="6054979" y="44450"/>
                  </a:lnTo>
                  <a:lnTo>
                    <a:pt x="6067679" y="38100"/>
                  </a:lnTo>
                  <a:close/>
                </a:path>
              </a:pathLst>
            </a:custGeom>
            <a:solidFill>
              <a:srgbClr val="ED7660"/>
            </a:solidFill>
          </p:spPr>
          <p:txBody>
            <a:bodyPr wrap="square" lIns="0" tIns="0" rIns="0" bIns="0" rtlCol="0"/>
            <a:lstStyle/>
            <a:p>
              <a:endParaRPr/>
            </a:p>
          </p:txBody>
        </p:sp>
        <p:pic>
          <p:nvPicPr>
            <p:cNvPr id="19" name="object 19"/>
            <p:cNvPicPr/>
            <p:nvPr/>
          </p:nvPicPr>
          <p:blipFill>
            <a:blip r:embed="rId2" cstate="print"/>
            <a:stretch>
              <a:fillRect/>
            </a:stretch>
          </p:blipFill>
          <p:spPr>
            <a:xfrm>
              <a:off x="5317235" y="3361944"/>
              <a:ext cx="266700" cy="199644"/>
            </a:xfrm>
            <a:prstGeom prst="rect">
              <a:avLst/>
            </a:prstGeom>
          </p:spPr>
        </p:pic>
        <p:pic>
          <p:nvPicPr>
            <p:cNvPr id="20" name="object 20"/>
            <p:cNvPicPr/>
            <p:nvPr/>
          </p:nvPicPr>
          <p:blipFill>
            <a:blip r:embed="rId3" cstate="print"/>
            <a:stretch>
              <a:fillRect/>
            </a:stretch>
          </p:blipFill>
          <p:spPr>
            <a:xfrm>
              <a:off x="5597651" y="3450336"/>
              <a:ext cx="307848" cy="304800"/>
            </a:xfrm>
            <a:prstGeom prst="rect">
              <a:avLst/>
            </a:prstGeom>
          </p:spPr>
        </p:pic>
        <p:pic>
          <p:nvPicPr>
            <p:cNvPr id="21" name="object 21"/>
            <p:cNvPicPr/>
            <p:nvPr/>
          </p:nvPicPr>
          <p:blipFill>
            <a:blip r:embed="rId4" cstate="print"/>
            <a:stretch>
              <a:fillRect/>
            </a:stretch>
          </p:blipFill>
          <p:spPr>
            <a:xfrm>
              <a:off x="6437376" y="4491227"/>
              <a:ext cx="342900" cy="237744"/>
            </a:xfrm>
            <a:prstGeom prst="rect">
              <a:avLst/>
            </a:prstGeom>
          </p:spPr>
        </p:pic>
        <p:pic>
          <p:nvPicPr>
            <p:cNvPr id="22" name="object 22"/>
            <p:cNvPicPr/>
            <p:nvPr/>
          </p:nvPicPr>
          <p:blipFill>
            <a:blip r:embed="rId5" cstate="print"/>
            <a:stretch>
              <a:fillRect/>
            </a:stretch>
          </p:blipFill>
          <p:spPr>
            <a:xfrm>
              <a:off x="6437376" y="4215383"/>
              <a:ext cx="373379" cy="207263"/>
            </a:xfrm>
            <a:prstGeom prst="rect">
              <a:avLst/>
            </a:prstGeom>
          </p:spPr>
        </p:pic>
        <p:pic>
          <p:nvPicPr>
            <p:cNvPr id="23" name="object 23"/>
            <p:cNvPicPr/>
            <p:nvPr/>
          </p:nvPicPr>
          <p:blipFill>
            <a:blip r:embed="rId6" cstate="print"/>
            <a:stretch>
              <a:fillRect/>
            </a:stretch>
          </p:blipFill>
          <p:spPr>
            <a:xfrm>
              <a:off x="5487923" y="4576572"/>
              <a:ext cx="248412" cy="199644"/>
            </a:xfrm>
            <a:prstGeom prst="rect">
              <a:avLst/>
            </a:prstGeom>
          </p:spPr>
        </p:pic>
        <p:pic>
          <p:nvPicPr>
            <p:cNvPr id="24" name="object 24"/>
            <p:cNvPicPr/>
            <p:nvPr/>
          </p:nvPicPr>
          <p:blipFill>
            <a:blip r:embed="rId7" cstate="print"/>
            <a:stretch>
              <a:fillRect/>
            </a:stretch>
          </p:blipFill>
          <p:spPr>
            <a:xfrm>
              <a:off x="5817108" y="4043172"/>
              <a:ext cx="323088" cy="240792"/>
            </a:xfrm>
            <a:prstGeom prst="rect">
              <a:avLst/>
            </a:prstGeom>
          </p:spPr>
        </p:pic>
        <p:pic>
          <p:nvPicPr>
            <p:cNvPr id="25" name="object 25"/>
            <p:cNvPicPr/>
            <p:nvPr/>
          </p:nvPicPr>
          <p:blipFill>
            <a:blip r:embed="rId8" cstate="print"/>
            <a:stretch>
              <a:fillRect/>
            </a:stretch>
          </p:blipFill>
          <p:spPr>
            <a:xfrm>
              <a:off x="5794247" y="4430268"/>
              <a:ext cx="460248" cy="306324"/>
            </a:xfrm>
            <a:prstGeom prst="rect">
              <a:avLst/>
            </a:prstGeom>
          </p:spPr>
        </p:pic>
        <p:pic>
          <p:nvPicPr>
            <p:cNvPr id="26" name="object 26"/>
            <p:cNvPicPr/>
            <p:nvPr/>
          </p:nvPicPr>
          <p:blipFill>
            <a:blip r:embed="rId9" cstate="print"/>
            <a:stretch>
              <a:fillRect/>
            </a:stretch>
          </p:blipFill>
          <p:spPr>
            <a:xfrm>
              <a:off x="5346191" y="4084320"/>
              <a:ext cx="463296" cy="303275"/>
            </a:xfrm>
            <a:prstGeom prst="rect">
              <a:avLst/>
            </a:prstGeom>
          </p:spPr>
        </p:pic>
        <p:pic>
          <p:nvPicPr>
            <p:cNvPr id="27" name="object 27"/>
            <p:cNvPicPr/>
            <p:nvPr/>
          </p:nvPicPr>
          <p:blipFill>
            <a:blip r:embed="rId10" cstate="print"/>
            <a:stretch>
              <a:fillRect/>
            </a:stretch>
          </p:blipFill>
          <p:spPr>
            <a:xfrm>
              <a:off x="6495288" y="3924300"/>
              <a:ext cx="277367" cy="184404"/>
            </a:xfrm>
            <a:prstGeom prst="rect">
              <a:avLst/>
            </a:prstGeom>
          </p:spPr>
        </p:pic>
        <p:pic>
          <p:nvPicPr>
            <p:cNvPr id="28" name="object 28"/>
            <p:cNvPicPr/>
            <p:nvPr/>
          </p:nvPicPr>
          <p:blipFill>
            <a:blip r:embed="rId11" cstate="print"/>
            <a:stretch>
              <a:fillRect/>
            </a:stretch>
          </p:blipFill>
          <p:spPr>
            <a:xfrm>
              <a:off x="5942075" y="3453384"/>
              <a:ext cx="464820" cy="242315"/>
            </a:xfrm>
            <a:prstGeom prst="rect">
              <a:avLst/>
            </a:prstGeom>
          </p:spPr>
        </p:pic>
      </p:grpSp>
      <p:sp>
        <p:nvSpPr>
          <p:cNvPr id="29" name="object 29"/>
          <p:cNvSpPr txBox="1"/>
          <p:nvPr/>
        </p:nvSpPr>
        <p:spPr>
          <a:xfrm>
            <a:off x="5931789" y="5055489"/>
            <a:ext cx="352425" cy="177800"/>
          </a:xfrm>
          <a:prstGeom prst="rect">
            <a:avLst/>
          </a:prstGeom>
        </p:spPr>
        <p:txBody>
          <a:bodyPr vert="horz" wrap="square" lIns="0" tIns="12065" rIns="0" bIns="0" rtlCol="0">
            <a:spAutoFit/>
          </a:bodyPr>
          <a:lstStyle/>
          <a:p>
            <a:pPr marL="12700">
              <a:lnSpc>
                <a:spcPct val="100000"/>
              </a:lnSpc>
              <a:spcBef>
                <a:spcPts val="95"/>
              </a:spcBef>
            </a:pPr>
            <a:r>
              <a:rPr sz="1000" b="1" spc="90" dirty="0">
                <a:latin typeface="Calibri"/>
                <a:cs typeface="Calibri"/>
              </a:rPr>
              <a:t>Code</a:t>
            </a:r>
            <a:endParaRPr sz="1000">
              <a:latin typeface="Calibri"/>
              <a:cs typeface="Calibri"/>
            </a:endParaRPr>
          </a:p>
        </p:txBody>
      </p:sp>
      <p:sp>
        <p:nvSpPr>
          <p:cNvPr id="31" name="object 31"/>
          <p:cNvSpPr txBox="1"/>
          <p:nvPr/>
        </p:nvSpPr>
        <p:spPr>
          <a:xfrm>
            <a:off x="1040993" y="5768258"/>
            <a:ext cx="351790" cy="179070"/>
          </a:xfrm>
          <a:prstGeom prst="rect">
            <a:avLst/>
          </a:prstGeom>
        </p:spPr>
        <p:txBody>
          <a:bodyPr vert="horz" wrap="square" lIns="0" tIns="7620" rIns="0" bIns="0" rtlCol="0">
            <a:spAutoFit/>
          </a:bodyPr>
          <a:lstStyle/>
          <a:p>
            <a:pPr marL="12700">
              <a:lnSpc>
                <a:spcPct val="100000"/>
              </a:lnSpc>
              <a:spcBef>
                <a:spcPts val="60"/>
              </a:spcBef>
            </a:pPr>
            <a:r>
              <a:rPr sz="1000" b="1" spc="50" dirty="0">
                <a:latin typeface="Calibri"/>
                <a:cs typeface="Calibri"/>
              </a:rPr>
              <a:t>Input</a:t>
            </a:r>
            <a:endParaRPr sz="1000">
              <a:latin typeface="Calibri"/>
              <a:cs typeface="Calibri"/>
            </a:endParaRPr>
          </a:p>
        </p:txBody>
      </p:sp>
      <p:sp>
        <p:nvSpPr>
          <p:cNvPr id="32" name="object 32"/>
          <p:cNvSpPr txBox="1"/>
          <p:nvPr/>
        </p:nvSpPr>
        <p:spPr>
          <a:xfrm>
            <a:off x="10544302" y="5768258"/>
            <a:ext cx="911225" cy="331470"/>
          </a:xfrm>
          <a:prstGeom prst="rect">
            <a:avLst/>
          </a:prstGeom>
        </p:spPr>
        <p:txBody>
          <a:bodyPr vert="horz" wrap="square" lIns="0" tIns="7620" rIns="0" bIns="0" rtlCol="0">
            <a:spAutoFit/>
          </a:bodyPr>
          <a:lstStyle/>
          <a:p>
            <a:pPr marL="291465" marR="5080" indent="-279400">
              <a:lnSpc>
                <a:spcPct val="100000"/>
              </a:lnSpc>
              <a:spcBef>
                <a:spcPts val="60"/>
              </a:spcBef>
            </a:pPr>
            <a:r>
              <a:rPr sz="1000" b="1" spc="60" dirty="0">
                <a:latin typeface="Calibri"/>
                <a:cs typeface="Calibri"/>
              </a:rPr>
              <a:t>Reconstructed </a:t>
            </a:r>
            <a:r>
              <a:rPr sz="1000" b="1" spc="50" dirty="0">
                <a:latin typeface="Calibri"/>
                <a:cs typeface="Calibri"/>
              </a:rPr>
              <a:t>Input</a:t>
            </a:r>
            <a:endParaRPr sz="1000">
              <a:latin typeface="Calibri"/>
              <a:cs typeface="Calibri"/>
            </a:endParaRPr>
          </a:p>
        </p:txBody>
      </p:sp>
      <p:sp>
        <p:nvSpPr>
          <p:cNvPr id="30" name="object 30"/>
          <p:cNvSpPr txBox="1"/>
          <p:nvPr/>
        </p:nvSpPr>
        <p:spPr>
          <a:xfrm>
            <a:off x="6042152" y="2937510"/>
            <a:ext cx="106045" cy="177800"/>
          </a:xfrm>
          <a:prstGeom prst="rect">
            <a:avLst/>
          </a:prstGeom>
        </p:spPr>
        <p:txBody>
          <a:bodyPr vert="horz" wrap="square" lIns="0" tIns="12065" rIns="0" bIns="0" rtlCol="0">
            <a:spAutoFit/>
          </a:bodyPr>
          <a:lstStyle/>
          <a:p>
            <a:pPr marL="12700">
              <a:lnSpc>
                <a:spcPct val="100000"/>
              </a:lnSpc>
              <a:spcBef>
                <a:spcPts val="95"/>
              </a:spcBef>
            </a:pPr>
            <a:r>
              <a:rPr sz="1000" b="1" spc="105" dirty="0">
                <a:latin typeface="Calibri"/>
                <a:cs typeface="Calibri"/>
              </a:rPr>
              <a:t>Z</a:t>
            </a:r>
            <a:endParaRPr sz="1000">
              <a:latin typeface="Calibri"/>
              <a:cs typeface="Calibri"/>
            </a:endParaRPr>
          </a:p>
        </p:txBody>
      </p:sp>
      <p:sp>
        <p:nvSpPr>
          <p:cNvPr id="36" name="Date Placeholder 35">
            <a:extLst>
              <a:ext uri="{FF2B5EF4-FFF2-40B4-BE49-F238E27FC236}">
                <a16:creationId xmlns:a16="http://schemas.microsoft.com/office/drawing/2014/main" id="{53AE753B-6965-B537-D089-647E25452949}"/>
              </a:ext>
            </a:extLst>
          </p:cNvPr>
          <p:cNvSpPr>
            <a:spLocks noGrp="1"/>
          </p:cNvSpPr>
          <p:nvPr>
            <p:ph type="dt" sz="half" idx="6"/>
          </p:nvPr>
        </p:nvSpPr>
        <p:spPr/>
        <p:txBody>
          <a:bodyPr/>
          <a:lstStyle/>
          <a:p>
            <a:r>
              <a:rPr lang="en-US"/>
              <a:t>Monday, April 15, 2024</a:t>
            </a:r>
          </a:p>
        </p:txBody>
      </p:sp>
      <p:sp>
        <p:nvSpPr>
          <p:cNvPr id="37" name="Footer Placeholder 36">
            <a:extLst>
              <a:ext uri="{FF2B5EF4-FFF2-40B4-BE49-F238E27FC236}">
                <a16:creationId xmlns:a16="http://schemas.microsoft.com/office/drawing/2014/main" id="{A302A078-6AF3-3736-9192-B21847A75A95}"/>
              </a:ext>
            </a:extLst>
          </p:cNvPr>
          <p:cNvSpPr>
            <a:spLocks noGrp="1"/>
          </p:cNvSpPr>
          <p:nvPr>
            <p:ph type="ftr" sz="quarter" idx="5"/>
          </p:nvPr>
        </p:nvSpPr>
        <p:spPr/>
        <p:txBody>
          <a:bodyPr/>
          <a:lstStyle/>
          <a:p>
            <a:r>
              <a:rPr lang="en-IN"/>
              <a:t>Diffusion Models - Raunak Sarbajna</a:t>
            </a:r>
          </a:p>
        </p:txBody>
      </p:sp>
      <p:sp>
        <p:nvSpPr>
          <p:cNvPr id="38" name="Slide Number Placeholder 37">
            <a:extLst>
              <a:ext uri="{FF2B5EF4-FFF2-40B4-BE49-F238E27FC236}">
                <a16:creationId xmlns:a16="http://schemas.microsoft.com/office/drawing/2014/main" id="{1A1DAC99-FF7A-EB65-C98C-9C14AE050A46}"/>
              </a:ext>
            </a:extLst>
          </p:cNvPr>
          <p:cNvSpPr>
            <a:spLocks noGrp="1"/>
          </p:cNvSpPr>
          <p:nvPr>
            <p:ph type="sldNum" sz="quarter" idx="7"/>
          </p:nvPr>
        </p:nvSpPr>
        <p:spPr/>
        <p:txBody>
          <a:bodyPr/>
          <a:lstStyle/>
          <a:p>
            <a:fld id="{B6F15528-21DE-4FAA-801E-634DDDAF4B2B}" type="slidenum">
              <a:rPr lang="en-IN" smtClean="0"/>
              <a:t>44</a:t>
            </a:fld>
            <a:endParaRPr lang="en-IN"/>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328117" rIns="0" bIns="0" rtlCol="0">
            <a:spAutoFit/>
          </a:bodyPr>
          <a:lstStyle/>
          <a:p>
            <a:pPr marL="12700">
              <a:lnSpc>
                <a:spcPct val="100000"/>
              </a:lnSpc>
              <a:spcBef>
                <a:spcPts val="105"/>
              </a:spcBef>
            </a:pPr>
            <a:r>
              <a:rPr spc="-254" dirty="0"/>
              <a:t>Introducing</a:t>
            </a:r>
            <a:r>
              <a:rPr spc="-65" dirty="0"/>
              <a:t> </a:t>
            </a:r>
            <a:r>
              <a:rPr spc="-290" dirty="0"/>
              <a:t>the</a:t>
            </a:r>
            <a:r>
              <a:rPr spc="-25" dirty="0"/>
              <a:t> </a:t>
            </a:r>
            <a:r>
              <a:rPr spc="-140" dirty="0"/>
              <a:t>Variational</a:t>
            </a:r>
            <a:r>
              <a:rPr spc="-75" dirty="0"/>
              <a:t> </a:t>
            </a:r>
            <a:r>
              <a:rPr spc="-285" dirty="0"/>
              <a:t>Autoencoder</a:t>
            </a:r>
          </a:p>
        </p:txBody>
      </p:sp>
      <p:sp>
        <p:nvSpPr>
          <p:cNvPr id="3" name="object 3"/>
          <p:cNvSpPr txBox="1"/>
          <p:nvPr/>
        </p:nvSpPr>
        <p:spPr>
          <a:xfrm>
            <a:off x="1258569" y="1923033"/>
            <a:ext cx="8963025" cy="177800"/>
          </a:xfrm>
          <a:prstGeom prst="rect">
            <a:avLst/>
          </a:prstGeom>
        </p:spPr>
        <p:txBody>
          <a:bodyPr vert="horz" wrap="square" lIns="0" tIns="12065" rIns="0" bIns="0" rtlCol="0">
            <a:spAutoFit/>
          </a:bodyPr>
          <a:lstStyle/>
          <a:p>
            <a:pPr marL="12700">
              <a:lnSpc>
                <a:spcPct val="100000"/>
              </a:lnSpc>
              <a:spcBef>
                <a:spcPts val="95"/>
              </a:spcBef>
            </a:pPr>
            <a:r>
              <a:rPr sz="1000" spc="60" dirty="0">
                <a:latin typeface="Calibri"/>
                <a:cs typeface="Calibri"/>
              </a:rPr>
              <a:t>The</a:t>
            </a:r>
            <a:r>
              <a:rPr sz="1000" spc="85" dirty="0">
                <a:latin typeface="Calibri"/>
                <a:cs typeface="Calibri"/>
              </a:rPr>
              <a:t> </a:t>
            </a:r>
            <a:r>
              <a:rPr sz="1000" spc="30" dirty="0">
                <a:latin typeface="Calibri"/>
                <a:cs typeface="Calibri"/>
              </a:rPr>
              <a:t>variational</a:t>
            </a:r>
            <a:r>
              <a:rPr sz="1000" spc="80" dirty="0">
                <a:latin typeface="Calibri"/>
                <a:cs typeface="Calibri"/>
              </a:rPr>
              <a:t> </a:t>
            </a:r>
            <a:r>
              <a:rPr sz="1000" spc="30" dirty="0">
                <a:latin typeface="Calibri"/>
                <a:cs typeface="Calibri"/>
              </a:rPr>
              <a:t>autoencoder,</a:t>
            </a:r>
            <a:r>
              <a:rPr sz="1000" spc="90" dirty="0">
                <a:latin typeface="Calibri"/>
                <a:cs typeface="Calibri"/>
              </a:rPr>
              <a:t> </a:t>
            </a:r>
            <a:r>
              <a:rPr sz="1000" spc="30" dirty="0">
                <a:latin typeface="Calibri"/>
                <a:cs typeface="Calibri"/>
              </a:rPr>
              <a:t>instead</a:t>
            </a:r>
            <a:r>
              <a:rPr sz="1000" spc="85" dirty="0">
                <a:latin typeface="Calibri"/>
                <a:cs typeface="Calibri"/>
              </a:rPr>
              <a:t> </a:t>
            </a:r>
            <a:r>
              <a:rPr sz="1000" spc="30" dirty="0">
                <a:latin typeface="Calibri"/>
                <a:cs typeface="Calibri"/>
              </a:rPr>
              <a:t>of</a:t>
            </a:r>
            <a:r>
              <a:rPr sz="1000" spc="60" dirty="0">
                <a:latin typeface="Calibri"/>
                <a:cs typeface="Calibri"/>
              </a:rPr>
              <a:t> </a:t>
            </a:r>
            <a:r>
              <a:rPr sz="1000" spc="50" dirty="0">
                <a:latin typeface="Calibri"/>
                <a:cs typeface="Calibri"/>
              </a:rPr>
              <a:t>learning</a:t>
            </a:r>
            <a:r>
              <a:rPr sz="1000" spc="90" dirty="0">
                <a:latin typeface="Calibri"/>
                <a:cs typeface="Calibri"/>
              </a:rPr>
              <a:t> </a:t>
            </a:r>
            <a:r>
              <a:rPr sz="1000" spc="55" dirty="0">
                <a:latin typeface="Calibri"/>
                <a:cs typeface="Calibri"/>
              </a:rPr>
              <a:t>a</a:t>
            </a:r>
            <a:r>
              <a:rPr sz="1000" spc="50" dirty="0">
                <a:latin typeface="Calibri"/>
                <a:cs typeface="Calibri"/>
              </a:rPr>
              <a:t> </a:t>
            </a:r>
            <a:r>
              <a:rPr sz="1000" spc="65" dirty="0">
                <a:latin typeface="Calibri"/>
                <a:cs typeface="Calibri"/>
              </a:rPr>
              <a:t>code,</a:t>
            </a:r>
            <a:r>
              <a:rPr sz="1000" spc="75" dirty="0">
                <a:latin typeface="Calibri"/>
                <a:cs typeface="Calibri"/>
              </a:rPr>
              <a:t> </a:t>
            </a:r>
            <a:r>
              <a:rPr sz="1000" spc="30" dirty="0">
                <a:latin typeface="Calibri"/>
                <a:cs typeface="Calibri"/>
              </a:rPr>
              <a:t>learns</a:t>
            </a:r>
            <a:r>
              <a:rPr sz="1000" spc="85" dirty="0">
                <a:latin typeface="Calibri"/>
                <a:cs typeface="Calibri"/>
              </a:rPr>
              <a:t> </a:t>
            </a:r>
            <a:r>
              <a:rPr sz="1000" spc="55" dirty="0">
                <a:latin typeface="Calibri"/>
                <a:cs typeface="Calibri"/>
              </a:rPr>
              <a:t>a</a:t>
            </a:r>
            <a:r>
              <a:rPr sz="1000" spc="50" dirty="0">
                <a:latin typeface="Calibri"/>
                <a:cs typeface="Calibri"/>
              </a:rPr>
              <a:t> </a:t>
            </a:r>
            <a:r>
              <a:rPr sz="1000" spc="30" dirty="0">
                <a:latin typeface="Calibri"/>
                <a:cs typeface="Calibri"/>
              </a:rPr>
              <a:t>“</a:t>
            </a:r>
            <a:r>
              <a:rPr sz="1000" b="1" spc="30" dirty="0">
                <a:latin typeface="Calibri"/>
                <a:cs typeface="Calibri"/>
              </a:rPr>
              <a:t>latent</a:t>
            </a:r>
            <a:r>
              <a:rPr sz="1000" b="1" spc="80" dirty="0">
                <a:latin typeface="Calibri"/>
                <a:cs typeface="Calibri"/>
              </a:rPr>
              <a:t> </a:t>
            </a:r>
            <a:r>
              <a:rPr sz="1000" b="1" spc="55" dirty="0">
                <a:latin typeface="Calibri"/>
                <a:cs typeface="Calibri"/>
              </a:rPr>
              <a:t>space</a:t>
            </a:r>
            <a:r>
              <a:rPr sz="1000" spc="55" dirty="0">
                <a:latin typeface="Calibri"/>
                <a:cs typeface="Calibri"/>
              </a:rPr>
              <a:t>”.</a:t>
            </a:r>
            <a:r>
              <a:rPr sz="1000" spc="70" dirty="0">
                <a:latin typeface="Calibri"/>
                <a:cs typeface="Calibri"/>
              </a:rPr>
              <a:t> </a:t>
            </a:r>
            <a:r>
              <a:rPr sz="1000" spc="60" dirty="0">
                <a:latin typeface="Calibri"/>
                <a:cs typeface="Calibri"/>
              </a:rPr>
              <a:t>The</a:t>
            </a:r>
            <a:r>
              <a:rPr sz="1000" spc="90" dirty="0">
                <a:latin typeface="Calibri"/>
                <a:cs typeface="Calibri"/>
              </a:rPr>
              <a:t> </a:t>
            </a:r>
            <a:r>
              <a:rPr sz="1000" spc="30" dirty="0">
                <a:latin typeface="Calibri"/>
                <a:cs typeface="Calibri"/>
              </a:rPr>
              <a:t>latent</a:t>
            </a:r>
            <a:r>
              <a:rPr sz="1000" spc="65" dirty="0">
                <a:latin typeface="Calibri"/>
                <a:cs typeface="Calibri"/>
              </a:rPr>
              <a:t> </a:t>
            </a:r>
            <a:r>
              <a:rPr sz="1000" spc="70" dirty="0">
                <a:latin typeface="Calibri"/>
                <a:cs typeface="Calibri"/>
              </a:rPr>
              <a:t>space </a:t>
            </a:r>
            <a:r>
              <a:rPr sz="1000" spc="30" dirty="0">
                <a:latin typeface="Calibri"/>
                <a:cs typeface="Calibri"/>
              </a:rPr>
              <a:t>represents</a:t>
            </a:r>
            <a:r>
              <a:rPr sz="1000" spc="110" dirty="0">
                <a:latin typeface="Calibri"/>
                <a:cs typeface="Calibri"/>
              </a:rPr>
              <a:t> </a:t>
            </a:r>
            <a:r>
              <a:rPr sz="1000" spc="30" dirty="0">
                <a:latin typeface="Calibri"/>
                <a:cs typeface="Calibri"/>
              </a:rPr>
              <a:t>the</a:t>
            </a:r>
            <a:r>
              <a:rPr sz="1000" spc="70" dirty="0">
                <a:latin typeface="Calibri"/>
                <a:cs typeface="Calibri"/>
              </a:rPr>
              <a:t> </a:t>
            </a:r>
            <a:r>
              <a:rPr sz="1000" spc="30" dirty="0">
                <a:latin typeface="Calibri"/>
                <a:cs typeface="Calibri"/>
              </a:rPr>
              <a:t>parameters</a:t>
            </a:r>
            <a:r>
              <a:rPr sz="1000" spc="125" dirty="0">
                <a:latin typeface="Calibri"/>
                <a:cs typeface="Calibri"/>
              </a:rPr>
              <a:t> </a:t>
            </a:r>
            <a:r>
              <a:rPr sz="1000" spc="30" dirty="0">
                <a:latin typeface="Calibri"/>
                <a:cs typeface="Calibri"/>
              </a:rPr>
              <a:t>of</a:t>
            </a:r>
            <a:r>
              <a:rPr sz="1000" spc="60" dirty="0">
                <a:latin typeface="Calibri"/>
                <a:cs typeface="Calibri"/>
              </a:rPr>
              <a:t> </a:t>
            </a:r>
            <a:r>
              <a:rPr sz="1000" spc="55" dirty="0">
                <a:latin typeface="Calibri"/>
                <a:cs typeface="Calibri"/>
              </a:rPr>
              <a:t>a</a:t>
            </a:r>
            <a:r>
              <a:rPr sz="1000" spc="65" dirty="0">
                <a:latin typeface="Calibri"/>
                <a:cs typeface="Calibri"/>
              </a:rPr>
              <a:t> </a:t>
            </a:r>
            <a:r>
              <a:rPr sz="1000" spc="30" dirty="0">
                <a:latin typeface="Calibri"/>
                <a:cs typeface="Calibri"/>
              </a:rPr>
              <a:t>(multivariate)</a:t>
            </a:r>
            <a:r>
              <a:rPr sz="1000" spc="95" dirty="0">
                <a:latin typeface="Calibri"/>
                <a:cs typeface="Calibri"/>
              </a:rPr>
              <a:t> </a:t>
            </a:r>
            <a:r>
              <a:rPr sz="1000" spc="-10" dirty="0">
                <a:latin typeface="Calibri"/>
                <a:cs typeface="Calibri"/>
              </a:rPr>
              <a:t>distribution.</a:t>
            </a:r>
            <a:endParaRPr sz="1000">
              <a:latin typeface="Calibri"/>
              <a:cs typeface="Calibri"/>
            </a:endParaRPr>
          </a:p>
        </p:txBody>
      </p:sp>
      <p:sp>
        <p:nvSpPr>
          <p:cNvPr id="4" name="object 4"/>
          <p:cNvSpPr txBox="1"/>
          <p:nvPr/>
        </p:nvSpPr>
        <p:spPr>
          <a:xfrm>
            <a:off x="1033272" y="2621279"/>
            <a:ext cx="370840" cy="2935605"/>
          </a:xfrm>
          <a:prstGeom prst="rect">
            <a:avLst/>
          </a:prstGeom>
          <a:solidFill>
            <a:srgbClr val="5B525F"/>
          </a:solidFill>
          <a:ln w="12700">
            <a:solidFill>
              <a:srgbClr val="413944"/>
            </a:solidFill>
          </a:ln>
        </p:spPr>
        <p:txBody>
          <a:bodyPr vert="horz" wrap="square" lIns="0" tIns="0" rIns="0" bIns="0" rtlCol="0">
            <a:spAutoFit/>
          </a:bodyPr>
          <a:lstStyle/>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spcBef>
                <a:spcPts val="990"/>
              </a:spcBef>
            </a:pPr>
            <a:endParaRPr sz="1400">
              <a:latin typeface="Times New Roman"/>
              <a:cs typeface="Times New Roman"/>
            </a:endParaRPr>
          </a:p>
          <a:p>
            <a:pPr algn="ctr">
              <a:lnSpc>
                <a:spcPct val="100000"/>
              </a:lnSpc>
            </a:pPr>
            <a:r>
              <a:rPr sz="1400" spc="130" dirty="0">
                <a:solidFill>
                  <a:srgbClr val="FFFFFF"/>
                </a:solidFill>
                <a:latin typeface="Calibri"/>
                <a:cs typeface="Calibri"/>
              </a:rPr>
              <a:t>X</a:t>
            </a:r>
            <a:endParaRPr sz="1400">
              <a:latin typeface="Calibri"/>
              <a:cs typeface="Calibri"/>
            </a:endParaRPr>
          </a:p>
        </p:txBody>
      </p:sp>
      <p:grpSp>
        <p:nvGrpSpPr>
          <p:cNvPr id="5" name="object 5"/>
          <p:cNvGrpSpPr/>
          <p:nvPr/>
        </p:nvGrpSpPr>
        <p:grpSpPr>
          <a:xfrm>
            <a:off x="2240026" y="2924301"/>
            <a:ext cx="2510790" cy="2327910"/>
            <a:chOff x="2240026" y="2924301"/>
            <a:chExt cx="2510790" cy="2327910"/>
          </a:xfrm>
        </p:grpSpPr>
        <p:sp>
          <p:nvSpPr>
            <p:cNvPr id="6" name="object 6"/>
            <p:cNvSpPr/>
            <p:nvPr/>
          </p:nvSpPr>
          <p:spPr>
            <a:xfrm>
              <a:off x="2246376" y="2930651"/>
              <a:ext cx="2498090" cy="2315210"/>
            </a:xfrm>
            <a:custGeom>
              <a:avLst/>
              <a:gdLst/>
              <a:ahLst/>
              <a:cxnLst/>
              <a:rect l="l" t="t" r="r" b="b"/>
              <a:pathLst>
                <a:path w="2498090" h="2315210">
                  <a:moveTo>
                    <a:pt x="0" y="0"/>
                  </a:moveTo>
                  <a:lnTo>
                    <a:pt x="0" y="2314956"/>
                  </a:lnTo>
                  <a:lnTo>
                    <a:pt x="2497836" y="1736217"/>
                  </a:lnTo>
                  <a:lnTo>
                    <a:pt x="2497836" y="578738"/>
                  </a:lnTo>
                  <a:lnTo>
                    <a:pt x="0" y="0"/>
                  </a:lnTo>
                  <a:close/>
                </a:path>
              </a:pathLst>
            </a:custGeom>
            <a:solidFill>
              <a:srgbClr val="ED7660"/>
            </a:solidFill>
          </p:spPr>
          <p:txBody>
            <a:bodyPr wrap="square" lIns="0" tIns="0" rIns="0" bIns="0" rtlCol="0"/>
            <a:lstStyle/>
            <a:p>
              <a:endParaRPr/>
            </a:p>
          </p:txBody>
        </p:sp>
        <p:sp>
          <p:nvSpPr>
            <p:cNvPr id="7" name="object 7"/>
            <p:cNvSpPr/>
            <p:nvPr/>
          </p:nvSpPr>
          <p:spPr>
            <a:xfrm>
              <a:off x="2246376" y="2930651"/>
              <a:ext cx="2498090" cy="2315210"/>
            </a:xfrm>
            <a:custGeom>
              <a:avLst/>
              <a:gdLst/>
              <a:ahLst/>
              <a:cxnLst/>
              <a:rect l="l" t="t" r="r" b="b"/>
              <a:pathLst>
                <a:path w="2498090" h="2315210">
                  <a:moveTo>
                    <a:pt x="0" y="0"/>
                  </a:moveTo>
                  <a:lnTo>
                    <a:pt x="2497836" y="578738"/>
                  </a:lnTo>
                  <a:lnTo>
                    <a:pt x="2497836" y="1736217"/>
                  </a:lnTo>
                  <a:lnTo>
                    <a:pt x="0" y="2314956"/>
                  </a:lnTo>
                  <a:lnTo>
                    <a:pt x="0" y="0"/>
                  </a:lnTo>
                  <a:close/>
                </a:path>
              </a:pathLst>
            </a:custGeom>
            <a:ln w="12700">
              <a:solidFill>
                <a:srgbClr val="AE5445"/>
              </a:solidFill>
            </a:ln>
          </p:spPr>
          <p:txBody>
            <a:bodyPr wrap="square" lIns="0" tIns="0" rIns="0" bIns="0" rtlCol="0"/>
            <a:lstStyle/>
            <a:p>
              <a:endParaRPr/>
            </a:p>
          </p:txBody>
        </p:sp>
      </p:grpSp>
      <p:sp>
        <p:nvSpPr>
          <p:cNvPr id="8" name="object 8"/>
          <p:cNvSpPr txBox="1"/>
          <p:nvPr/>
        </p:nvSpPr>
        <p:spPr>
          <a:xfrm>
            <a:off x="2930779" y="3961002"/>
            <a:ext cx="713105" cy="239395"/>
          </a:xfrm>
          <a:prstGeom prst="rect">
            <a:avLst/>
          </a:prstGeom>
        </p:spPr>
        <p:txBody>
          <a:bodyPr vert="horz" wrap="square" lIns="0" tIns="12700" rIns="0" bIns="0" rtlCol="0">
            <a:spAutoFit/>
          </a:bodyPr>
          <a:lstStyle/>
          <a:p>
            <a:pPr marL="12700">
              <a:lnSpc>
                <a:spcPct val="100000"/>
              </a:lnSpc>
              <a:spcBef>
                <a:spcPts val="100"/>
              </a:spcBef>
            </a:pPr>
            <a:r>
              <a:rPr sz="1400" spc="90" dirty="0">
                <a:solidFill>
                  <a:srgbClr val="FFFFFF"/>
                </a:solidFill>
                <a:latin typeface="Calibri"/>
                <a:cs typeface="Calibri"/>
              </a:rPr>
              <a:t>Encoder</a:t>
            </a:r>
            <a:endParaRPr sz="1400">
              <a:latin typeface="Calibri"/>
              <a:cs typeface="Calibri"/>
            </a:endParaRPr>
          </a:p>
        </p:txBody>
      </p:sp>
      <p:grpSp>
        <p:nvGrpSpPr>
          <p:cNvPr id="9" name="object 9"/>
          <p:cNvGrpSpPr/>
          <p:nvPr/>
        </p:nvGrpSpPr>
        <p:grpSpPr>
          <a:xfrm>
            <a:off x="1403603" y="2924301"/>
            <a:ext cx="8574405" cy="2327910"/>
            <a:chOff x="1403603" y="2924301"/>
            <a:chExt cx="8574405" cy="2327910"/>
          </a:xfrm>
        </p:grpSpPr>
        <p:sp>
          <p:nvSpPr>
            <p:cNvPr id="10" name="object 10"/>
            <p:cNvSpPr/>
            <p:nvPr/>
          </p:nvSpPr>
          <p:spPr>
            <a:xfrm>
              <a:off x="5263895" y="3299459"/>
              <a:ext cx="1664335" cy="1579245"/>
            </a:xfrm>
            <a:custGeom>
              <a:avLst/>
              <a:gdLst/>
              <a:ahLst/>
              <a:cxnLst/>
              <a:rect l="l" t="t" r="r" b="b"/>
              <a:pathLst>
                <a:path w="1664334" h="1579245">
                  <a:moveTo>
                    <a:pt x="1664207" y="0"/>
                  </a:moveTo>
                  <a:lnTo>
                    <a:pt x="0" y="0"/>
                  </a:lnTo>
                  <a:lnTo>
                    <a:pt x="0" y="1578864"/>
                  </a:lnTo>
                  <a:lnTo>
                    <a:pt x="1664207" y="1578864"/>
                  </a:lnTo>
                  <a:lnTo>
                    <a:pt x="1664207" y="0"/>
                  </a:lnTo>
                  <a:close/>
                </a:path>
              </a:pathLst>
            </a:custGeom>
            <a:solidFill>
              <a:srgbClr val="C096F8"/>
            </a:solidFill>
          </p:spPr>
          <p:txBody>
            <a:bodyPr wrap="square" lIns="0" tIns="0" rIns="0" bIns="0" rtlCol="0"/>
            <a:lstStyle/>
            <a:p>
              <a:endParaRPr/>
            </a:p>
          </p:txBody>
        </p:sp>
        <p:sp>
          <p:nvSpPr>
            <p:cNvPr id="11" name="object 11"/>
            <p:cNvSpPr/>
            <p:nvPr/>
          </p:nvSpPr>
          <p:spPr>
            <a:xfrm>
              <a:off x="5263895" y="3299459"/>
              <a:ext cx="1664335" cy="1579245"/>
            </a:xfrm>
            <a:custGeom>
              <a:avLst/>
              <a:gdLst/>
              <a:ahLst/>
              <a:cxnLst/>
              <a:rect l="l" t="t" r="r" b="b"/>
              <a:pathLst>
                <a:path w="1664334" h="1579245">
                  <a:moveTo>
                    <a:pt x="0" y="1578864"/>
                  </a:moveTo>
                  <a:lnTo>
                    <a:pt x="1664207" y="1578864"/>
                  </a:lnTo>
                  <a:lnTo>
                    <a:pt x="1664207" y="0"/>
                  </a:lnTo>
                  <a:lnTo>
                    <a:pt x="0" y="0"/>
                  </a:lnTo>
                  <a:lnTo>
                    <a:pt x="0" y="1578864"/>
                  </a:lnTo>
                  <a:close/>
                </a:path>
              </a:pathLst>
            </a:custGeom>
            <a:ln w="12700">
              <a:solidFill>
                <a:srgbClr val="8B6DB6"/>
              </a:solidFill>
            </a:ln>
          </p:spPr>
          <p:txBody>
            <a:bodyPr wrap="square" lIns="0" tIns="0" rIns="0" bIns="0" rtlCol="0"/>
            <a:lstStyle/>
            <a:p>
              <a:endParaRPr/>
            </a:p>
          </p:txBody>
        </p:sp>
        <p:sp>
          <p:nvSpPr>
            <p:cNvPr id="12" name="object 12"/>
            <p:cNvSpPr/>
            <p:nvPr/>
          </p:nvSpPr>
          <p:spPr>
            <a:xfrm>
              <a:off x="1403603" y="4050791"/>
              <a:ext cx="843280" cy="76200"/>
            </a:xfrm>
            <a:custGeom>
              <a:avLst/>
              <a:gdLst/>
              <a:ahLst/>
              <a:cxnLst/>
              <a:rect l="l" t="t" r="r" b="b"/>
              <a:pathLst>
                <a:path w="843280" h="76200">
                  <a:moveTo>
                    <a:pt x="767079" y="0"/>
                  </a:moveTo>
                  <a:lnTo>
                    <a:pt x="767079" y="76199"/>
                  </a:lnTo>
                  <a:lnTo>
                    <a:pt x="830579" y="44449"/>
                  </a:lnTo>
                  <a:lnTo>
                    <a:pt x="779779" y="44449"/>
                  </a:lnTo>
                  <a:lnTo>
                    <a:pt x="779779" y="31749"/>
                  </a:lnTo>
                  <a:lnTo>
                    <a:pt x="830579" y="31749"/>
                  </a:lnTo>
                  <a:lnTo>
                    <a:pt x="767079" y="0"/>
                  </a:lnTo>
                  <a:close/>
                </a:path>
                <a:path w="843280" h="76200">
                  <a:moveTo>
                    <a:pt x="767079" y="31749"/>
                  </a:moveTo>
                  <a:lnTo>
                    <a:pt x="0" y="31749"/>
                  </a:lnTo>
                  <a:lnTo>
                    <a:pt x="0" y="44449"/>
                  </a:lnTo>
                  <a:lnTo>
                    <a:pt x="767079" y="44449"/>
                  </a:lnTo>
                  <a:lnTo>
                    <a:pt x="767079" y="31749"/>
                  </a:lnTo>
                  <a:close/>
                </a:path>
                <a:path w="843280" h="76200">
                  <a:moveTo>
                    <a:pt x="830579" y="31749"/>
                  </a:moveTo>
                  <a:lnTo>
                    <a:pt x="779779" y="31749"/>
                  </a:lnTo>
                  <a:lnTo>
                    <a:pt x="779779" y="44449"/>
                  </a:lnTo>
                  <a:lnTo>
                    <a:pt x="830579" y="44449"/>
                  </a:lnTo>
                  <a:lnTo>
                    <a:pt x="843279" y="38099"/>
                  </a:lnTo>
                  <a:lnTo>
                    <a:pt x="830579" y="31749"/>
                  </a:lnTo>
                  <a:close/>
                </a:path>
              </a:pathLst>
            </a:custGeom>
            <a:solidFill>
              <a:srgbClr val="ED7660"/>
            </a:solidFill>
          </p:spPr>
          <p:txBody>
            <a:bodyPr wrap="square" lIns="0" tIns="0" rIns="0" bIns="0" rtlCol="0"/>
            <a:lstStyle/>
            <a:p>
              <a:endParaRPr/>
            </a:p>
          </p:txBody>
        </p:sp>
        <p:sp>
          <p:nvSpPr>
            <p:cNvPr id="13" name="object 13"/>
            <p:cNvSpPr/>
            <p:nvPr/>
          </p:nvSpPr>
          <p:spPr>
            <a:xfrm>
              <a:off x="7473695" y="2930651"/>
              <a:ext cx="2498090" cy="2315210"/>
            </a:xfrm>
            <a:custGeom>
              <a:avLst/>
              <a:gdLst/>
              <a:ahLst/>
              <a:cxnLst/>
              <a:rect l="l" t="t" r="r" b="b"/>
              <a:pathLst>
                <a:path w="2498090" h="2315210">
                  <a:moveTo>
                    <a:pt x="2497835" y="0"/>
                  </a:moveTo>
                  <a:lnTo>
                    <a:pt x="0" y="578738"/>
                  </a:lnTo>
                  <a:lnTo>
                    <a:pt x="0" y="1736217"/>
                  </a:lnTo>
                  <a:lnTo>
                    <a:pt x="2497835" y="2314956"/>
                  </a:lnTo>
                  <a:lnTo>
                    <a:pt x="2497835" y="0"/>
                  </a:lnTo>
                  <a:close/>
                </a:path>
              </a:pathLst>
            </a:custGeom>
            <a:solidFill>
              <a:srgbClr val="4E91EF"/>
            </a:solidFill>
          </p:spPr>
          <p:txBody>
            <a:bodyPr wrap="square" lIns="0" tIns="0" rIns="0" bIns="0" rtlCol="0"/>
            <a:lstStyle/>
            <a:p>
              <a:endParaRPr/>
            </a:p>
          </p:txBody>
        </p:sp>
        <p:sp>
          <p:nvSpPr>
            <p:cNvPr id="14" name="object 14"/>
            <p:cNvSpPr/>
            <p:nvPr/>
          </p:nvSpPr>
          <p:spPr>
            <a:xfrm>
              <a:off x="7473695" y="2930651"/>
              <a:ext cx="2498090" cy="2315210"/>
            </a:xfrm>
            <a:custGeom>
              <a:avLst/>
              <a:gdLst/>
              <a:ahLst/>
              <a:cxnLst/>
              <a:rect l="l" t="t" r="r" b="b"/>
              <a:pathLst>
                <a:path w="2498090" h="2315210">
                  <a:moveTo>
                    <a:pt x="2497835" y="2314956"/>
                  </a:moveTo>
                  <a:lnTo>
                    <a:pt x="0" y="1736217"/>
                  </a:lnTo>
                  <a:lnTo>
                    <a:pt x="0" y="578738"/>
                  </a:lnTo>
                  <a:lnTo>
                    <a:pt x="2497835" y="0"/>
                  </a:lnTo>
                  <a:lnTo>
                    <a:pt x="2497835" y="2314956"/>
                  </a:lnTo>
                  <a:close/>
                </a:path>
              </a:pathLst>
            </a:custGeom>
            <a:ln w="12700">
              <a:solidFill>
                <a:srgbClr val="3769AF"/>
              </a:solidFill>
            </a:ln>
          </p:spPr>
          <p:txBody>
            <a:bodyPr wrap="square" lIns="0" tIns="0" rIns="0" bIns="0" rtlCol="0"/>
            <a:lstStyle/>
            <a:p>
              <a:endParaRPr/>
            </a:p>
          </p:txBody>
        </p:sp>
      </p:grpSp>
      <p:sp>
        <p:nvSpPr>
          <p:cNvPr id="15" name="object 15"/>
          <p:cNvSpPr txBox="1"/>
          <p:nvPr/>
        </p:nvSpPr>
        <p:spPr>
          <a:xfrm>
            <a:off x="10812780" y="2621279"/>
            <a:ext cx="370840" cy="2935605"/>
          </a:xfrm>
          <a:prstGeom prst="rect">
            <a:avLst/>
          </a:prstGeom>
          <a:solidFill>
            <a:srgbClr val="5B525F"/>
          </a:solidFill>
          <a:ln w="12700">
            <a:solidFill>
              <a:srgbClr val="413944"/>
            </a:solidFill>
          </a:ln>
        </p:spPr>
        <p:txBody>
          <a:bodyPr vert="horz" wrap="square" lIns="0" tIns="0" rIns="0" bIns="0" rtlCol="0">
            <a:spAutoFit/>
          </a:bodyPr>
          <a:lstStyle/>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spcBef>
                <a:spcPts val="990"/>
              </a:spcBef>
            </a:pPr>
            <a:endParaRPr sz="1400">
              <a:latin typeface="Times New Roman"/>
              <a:cs typeface="Times New Roman"/>
            </a:endParaRPr>
          </a:p>
          <a:p>
            <a:pPr marL="107314">
              <a:lnSpc>
                <a:spcPct val="100000"/>
              </a:lnSpc>
            </a:pPr>
            <a:r>
              <a:rPr sz="1400" spc="40" dirty="0">
                <a:solidFill>
                  <a:srgbClr val="FFFFFF"/>
                </a:solidFill>
                <a:latin typeface="Calibri"/>
                <a:cs typeface="Calibri"/>
              </a:rPr>
              <a:t>X’</a:t>
            </a:r>
            <a:endParaRPr sz="1400">
              <a:latin typeface="Calibri"/>
              <a:cs typeface="Calibri"/>
            </a:endParaRPr>
          </a:p>
        </p:txBody>
      </p:sp>
      <p:sp>
        <p:nvSpPr>
          <p:cNvPr id="16" name="object 16"/>
          <p:cNvSpPr txBox="1"/>
          <p:nvPr/>
        </p:nvSpPr>
        <p:spPr>
          <a:xfrm>
            <a:off x="8560434" y="3961002"/>
            <a:ext cx="741680" cy="239395"/>
          </a:xfrm>
          <a:prstGeom prst="rect">
            <a:avLst/>
          </a:prstGeom>
        </p:spPr>
        <p:txBody>
          <a:bodyPr vert="horz" wrap="square" lIns="0" tIns="12700" rIns="0" bIns="0" rtlCol="0">
            <a:spAutoFit/>
          </a:bodyPr>
          <a:lstStyle/>
          <a:p>
            <a:pPr marL="12700">
              <a:lnSpc>
                <a:spcPct val="100000"/>
              </a:lnSpc>
              <a:spcBef>
                <a:spcPts val="100"/>
              </a:spcBef>
            </a:pPr>
            <a:r>
              <a:rPr sz="1400" spc="100" dirty="0">
                <a:solidFill>
                  <a:srgbClr val="FFFFFF"/>
                </a:solidFill>
                <a:latin typeface="Calibri"/>
                <a:cs typeface="Calibri"/>
              </a:rPr>
              <a:t>Decoder</a:t>
            </a:r>
            <a:endParaRPr sz="1400">
              <a:latin typeface="Calibri"/>
              <a:cs typeface="Calibri"/>
            </a:endParaRPr>
          </a:p>
        </p:txBody>
      </p:sp>
      <p:grpSp>
        <p:nvGrpSpPr>
          <p:cNvPr id="17" name="object 17"/>
          <p:cNvGrpSpPr/>
          <p:nvPr/>
        </p:nvGrpSpPr>
        <p:grpSpPr>
          <a:xfrm>
            <a:off x="4744211" y="3342132"/>
            <a:ext cx="6068060" cy="1443355"/>
            <a:chOff x="4744211" y="3342132"/>
            <a:chExt cx="6068060" cy="1443355"/>
          </a:xfrm>
        </p:grpSpPr>
        <p:sp>
          <p:nvSpPr>
            <p:cNvPr id="18" name="object 18"/>
            <p:cNvSpPr/>
            <p:nvPr/>
          </p:nvSpPr>
          <p:spPr>
            <a:xfrm>
              <a:off x="4744212" y="4050791"/>
              <a:ext cx="6068060" cy="76200"/>
            </a:xfrm>
            <a:custGeom>
              <a:avLst/>
              <a:gdLst/>
              <a:ahLst/>
              <a:cxnLst/>
              <a:rect l="l" t="t" r="r" b="b"/>
              <a:pathLst>
                <a:path w="6068059" h="76200">
                  <a:moveTo>
                    <a:pt x="519684" y="38100"/>
                  </a:moveTo>
                  <a:lnTo>
                    <a:pt x="506984" y="31750"/>
                  </a:lnTo>
                  <a:lnTo>
                    <a:pt x="443484" y="0"/>
                  </a:lnTo>
                  <a:lnTo>
                    <a:pt x="443484" y="31750"/>
                  </a:lnTo>
                  <a:lnTo>
                    <a:pt x="0" y="31750"/>
                  </a:lnTo>
                  <a:lnTo>
                    <a:pt x="0" y="44450"/>
                  </a:lnTo>
                  <a:lnTo>
                    <a:pt x="443484" y="44450"/>
                  </a:lnTo>
                  <a:lnTo>
                    <a:pt x="443484" y="76200"/>
                  </a:lnTo>
                  <a:lnTo>
                    <a:pt x="506984" y="44450"/>
                  </a:lnTo>
                  <a:lnTo>
                    <a:pt x="519684" y="38100"/>
                  </a:lnTo>
                  <a:close/>
                </a:path>
                <a:path w="6068059" h="76200">
                  <a:moveTo>
                    <a:pt x="2729611" y="38100"/>
                  </a:moveTo>
                  <a:lnTo>
                    <a:pt x="2716911" y="31750"/>
                  </a:lnTo>
                  <a:lnTo>
                    <a:pt x="2653411" y="0"/>
                  </a:lnTo>
                  <a:lnTo>
                    <a:pt x="2653411" y="31750"/>
                  </a:lnTo>
                  <a:lnTo>
                    <a:pt x="2183892" y="31750"/>
                  </a:lnTo>
                  <a:lnTo>
                    <a:pt x="2183892" y="44450"/>
                  </a:lnTo>
                  <a:lnTo>
                    <a:pt x="2653411" y="44450"/>
                  </a:lnTo>
                  <a:lnTo>
                    <a:pt x="2653411" y="76200"/>
                  </a:lnTo>
                  <a:lnTo>
                    <a:pt x="2716911" y="44450"/>
                  </a:lnTo>
                  <a:lnTo>
                    <a:pt x="2729611" y="38100"/>
                  </a:lnTo>
                  <a:close/>
                </a:path>
                <a:path w="6068059" h="76200">
                  <a:moveTo>
                    <a:pt x="6067679" y="38100"/>
                  </a:moveTo>
                  <a:lnTo>
                    <a:pt x="6054979" y="31750"/>
                  </a:lnTo>
                  <a:lnTo>
                    <a:pt x="5991479" y="0"/>
                  </a:lnTo>
                  <a:lnTo>
                    <a:pt x="5991479" y="31750"/>
                  </a:lnTo>
                  <a:lnTo>
                    <a:pt x="5227320" y="31750"/>
                  </a:lnTo>
                  <a:lnTo>
                    <a:pt x="5227320" y="44450"/>
                  </a:lnTo>
                  <a:lnTo>
                    <a:pt x="5991479" y="44450"/>
                  </a:lnTo>
                  <a:lnTo>
                    <a:pt x="5991479" y="76200"/>
                  </a:lnTo>
                  <a:lnTo>
                    <a:pt x="6054979" y="44450"/>
                  </a:lnTo>
                  <a:lnTo>
                    <a:pt x="6067679" y="38100"/>
                  </a:lnTo>
                  <a:close/>
                </a:path>
              </a:pathLst>
            </a:custGeom>
            <a:solidFill>
              <a:srgbClr val="ED7660"/>
            </a:solidFill>
          </p:spPr>
          <p:txBody>
            <a:bodyPr wrap="square" lIns="0" tIns="0" rIns="0" bIns="0" rtlCol="0"/>
            <a:lstStyle/>
            <a:p>
              <a:endParaRPr/>
            </a:p>
          </p:txBody>
        </p:sp>
        <p:pic>
          <p:nvPicPr>
            <p:cNvPr id="19" name="object 19"/>
            <p:cNvPicPr/>
            <p:nvPr/>
          </p:nvPicPr>
          <p:blipFill>
            <a:blip r:embed="rId2" cstate="print"/>
            <a:stretch>
              <a:fillRect/>
            </a:stretch>
          </p:blipFill>
          <p:spPr>
            <a:xfrm>
              <a:off x="5317235" y="3361944"/>
              <a:ext cx="266700" cy="199644"/>
            </a:xfrm>
            <a:prstGeom prst="rect">
              <a:avLst/>
            </a:prstGeom>
          </p:spPr>
        </p:pic>
        <p:pic>
          <p:nvPicPr>
            <p:cNvPr id="20" name="object 20"/>
            <p:cNvPicPr/>
            <p:nvPr/>
          </p:nvPicPr>
          <p:blipFill>
            <a:blip r:embed="rId3" cstate="print"/>
            <a:stretch>
              <a:fillRect/>
            </a:stretch>
          </p:blipFill>
          <p:spPr>
            <a:xfrm>
              <a:off x="6466332" y="3456432"/>
              <a:ext cx="309371" cy="303276"/>
            </a:xfrm>
            <a:prstGeom prst="rect">
              <a:avLst/>
            </a:prstGeom>
          </p:spPr>
        </p:pic>
        <p:pic>
          <p:nvPicPr>
            <p:cNvPr id="21" name="object 21"/>
            <p:cNvPicPr/>
            <p:nvPr/>
          </p:nvPicPr>
          <p:blipFill>
            <a:blip r:embed="rId4" cstate="print"/>
            <a:stretch>
              <a:fillRect/>
            </a:stretch>
          </p:blipFill>
          <p:spPr>
            <a:xfrm>
              <a:off x="5626608" y="3342132"/>
              <a:ext cx="341375" cy="237744"/>
            </a:xfrm>
            <a:prstGeom prst="rect">
              <a:avLst/>
            </a:prstGeom>
          </p:spPr>
        </p:pic>
        <p:pic>
          <p:nvPicPr>
            <p:cNvPr id="22" name="object 22"/>
            <p:cNvPicPr/>
            <p:nvPr/>
          </p:nvPicPr>
          <p:blipFill>
            <a:blip r:embed="rId5" cstate="print"/>
            <a:stretch>
              <a:fillRect/>
            </a:stretch>
          </p:blipFill>
          <p:spPr>
            <a:xfrm>
              <a:off x="6333744" y="4276344"/>
              <a:ext cx="371855" cy="207263"/>
            </a:xfrm>
            <a:prstGeom prst="rect">
              <a:avLst/>
            </a:prstGeom>
          </p:spPr>
        </p:pic>
        <p:pic>
          <p:nvPicPr>
            <p:cNvPr id="23" name="object 23"/>
            <p:cNvPicPr/>
            <p:nvPr/>
          </p:nvPicPr>
          <p:blipFill>
            <a:blip r:embed="rId6" cstate="print"/>
            <a:stretch>
              <a:fillRect/>
            </a:stretch>
          </p:blipFill>
          <p:spPr>
            <a:xfrm>
              <a:off x="5431535" y="3924300"/>
              <a:ext cx="249936" cy="199644"/>
            </a:xfrm>
            <a:prstGeom prst="rect">
              <a:avLst/>
            </a:prstGeom>
          </p:spPr>
        </p:pic>
        <p:pic>
          <p:nvPicPr>
            <p:cNvPr id="24" name="object 24"/>
            <p:cNvPicPr/>
            <p:nvPr/>
          </p:nvPicPr>
          <p:blipFill>
            <a:blip r:embed="rId7" cstate="print"/>
            <a:stretch>
              <a:fillRect/>
            </a:stretch>
          </p:blipFill>
          <p:spPr>
            <a:xfrm>
              <a:off x="5756147" y="3934968"/>
              <a:ext cx="298703" cy="224028"/>
            </a:xfrm>
            <a:prstGeom prst="rect">
              <a:avLst/>
            </a:prstGeom>
          </p:spPr>
        </p:pic>
        <p:pic>
          <p:nvPicPr>
            <p:cNvPr id="25" name="object 25"/>
            <p:cNvPicPr/>
            <p:nvPr/>
          </p:nvPicPr>
          <p:blipFill>
            <a:blip r:embed="rId8" cstate="print"/>
            <a:stretch>
              <a:fillRect/>
            </a:stretch>
          </p:blipFill>
          <p:spPr>
            <a:xfrm>
              <a:off x="5481827" y="4479036"/>
              <a:ext cx="460248" cy="306324"/>
            </a:xfrm>
            <a:prstGeom prst="rect">
              <a:avLst/>
            </a:prstGeom>
          </p:spPr>
        </p:pic>
        <p:pic>
          <p:nvPicPr>
            <p:cNvPr id="26" name="object 26"/>
            <p:cNvPicPr/>
            <p:nvPr/>
          </p:nvPicPr>
          <p:blipFill>
            <a:blip r:embed="rId9" cstate="print"/>
            <a:stretch>
              <a:fillRect/>
            </a:stretch>
          </p:blipFill>
          <p:spPr>
            <a:xfrm>
              <a:off x="6467855" y="3776472"/>
              <a:ext cx="315468" cy="205739"/>
            </a:xfrm>
            <a:prstGeom prst="rect">
              <a:avLst/>
            </a:prstGeom>
          </p:spPr>
        </p:pic>
        <p:pic>
          <p:nvPicPr>
            <p:cNvPr id="27" name="object 27"/>
            <p:cNvPicPr/>
            <p:nvPr/>
          </p:nvPicPr>
          <p:blipFill>
            <a:blip r:embed="rId10" cstate="print"/>
            <a:stretch>
              <a:fillRect/>
            </a:stretch>
          </p:blipFill>
          <p:spPr>
            <a:xfrm>
              <a:off x="5387339" y="3627120"/>
              <a:ext cx="278891" cy="184404"/>
            </a:xfrm>
            <a:prstGeom prst="rect">
              <a:avLst/>
            </a:prstGeom>
          </p:spPr>
        </p:pic>
        <p:pic>
          <p:nvPicPr>
            <p:cNvPr id="28" name="object 28"/>
            <p:cNvPicPr/>
            <p:nvPr/>
          </p:nvPicPr>
          <p:blipFill>
            <a:blip r:embed="rId11" cstate="print"/>
            <a:stretch>
              <a:fillRect/>
            </a:stretch>
          </p:blipFill>
          <p:spPr>
            <a:xfrm>
              <a:off x="5725667" y="3640836"/>
              <a:ext cx="457200" cy="239268"/>
            </a:xfrm>
            <a:prstGeom prst="rect">
              <a:avLst/>
            </a:prstGeom>
          </p:spPr>
        </p:pic>
      </p:grpSp>
      <p:sp>
        <p:nvSpPr>
          <p:cNvPr id="29" name="object 29"/>
          <p:cNvSpPr txBox="1"/>
          <p:nvPr/>
        </p:nvSpPr>
        <p:spPr>
          <a:xfrm>
            <a:off x="5701665" y="5055489"/>
            <a:ext cx="813435" cy="177800"/>
          </a:xfrm>
          <a:prstGeom prst="rect">
            <a:avLst/>
          </a:prstGeom>
        </p:spPr>
        <p:txBody>
          <a:bodyPr vert="horz" wrap="square" lIns="0" tIns="12065" rIns="0" bIns="0" rtlCol="0">
            <a:spAutoFit/>
          </a:bodyPr>
          <a:lstStyle/>
          <a:p>
            <a:pPr marL="12700">
              <a:lnSpc>
                <a:spcPct val="100000"/>
              </a:lnSpc>
              <a:spcBef>
                <a:spcPts val="95"/>
              </a:spcBef>
            </a:pPr>
            <a:r>
              <a:rPr sz="1000" b="1" spc="55" dirty="0">
                <a:latin typeface="Calibri"/>
                <a:cs typeface="Calibri"/>
              </a:rPr>
              <a:t>Latent </a:t>
            </a:r>
            <a:r>
              <a:rPr sz="1000" b="1" spc="80" dirty="0">
                <a:latin typeface="Calibri"/>
                <a:cs typeface="Calibri"/>
              </a:rPr>
              <a:t>Space</a:t>
            </a:r>
            <a:endParaRPr sz="1000">
              <a:latin typeface="Calibri"/>
              <a:cs typeface="Calibri"/>
            </a:endParaRPr>
          </a:p>
        </p:txBody>
      </p:sp>
      <p:sp>
        <p:nvSpPr>
          <p:cNvPr id="31" name="object 31"/>
          <p:cNvSpPr txBox="1"/>
          <p:nvPr/>
        </p:nvSpPr>
        <p:spPr>
          <a:xfrm>
            <a:off x="1040993" y="5768258"/>
            <a:ext cx="351790" cy="179070"/>
          </a:xfrm>
          <a:prstGeom prst="rect">
            <a:avLst/>
          </a:prstGeom>
        </p:spPr>
        <p:txBody>
          <a:bodyPr vert="horz" wrap="square" lIns="0" tIns="7620" rIns="0" bIns="0" rtlCol="0">
            <a:spAutoFit/>
          </a:bodyPr>
          <a:lstStyle/>
          <a:p>
            <a:pPr marL="12700">
              <a:lnSpc>
                <a:spcPct val="100000"/>
              </a:lnSpc>
              <a:spcBef>
                <a:spcPts val="60"/>
              </a:spcBef>
            </a:pPr>
            <a:r>
              <a:rPr sz="1000" b="1" spc="50" dirty="0">
                <a:latin typeface="Calibri"/>
                <a:cs typeface="Calibri"/>
              </a:rPr>
              <a:t>Input</a:t>
            </a:r>
            <a:endParaRPr sz="1000">
              <a:latin typeface="Calibri"/>
              <a:cs typeface="Calibri"/>
            </a:endParaRPr>
          </a:p>
        </p:txBody>
      </p:sp>
      <p:sp>
        <p:nvSpPr>
          <p:cNvPr id="32" name="object 32"/>
          <p:cNvSpPr txBox="1"/>
          <p:nvPr/>
        </p:nvSpPr>
        <p:spPr>
          <a:xfrm>
            <a:off x="10544302" y="5768258"/>
            <a:ext cx="911225" cy="331470"/>
          </a:xfrm>
          <a:prstGeom prst="rect">
            <a:avLst/>
          </a:prstGeom>
        </p:spPr>
        <p:txBody>
          <a:bodyPr vert="horz" wrap="square" lIns="0" tIns="7620" rIns="0" bIns="0" rtlCol="0">
            <a:spAutoFit/>
          </a:bodyPr>
          <a:lstStyle/>
          <a:p>
            <a:pPr marL="291465" marR="5080" indent="-279400">
              <a:lnSpc>
                <a:spcPct val="100000"/>
              </a:lnSpc>
              <a:spcBef>
                <a:spcPts val="60"/>
              </a:spcBef>
            </a:pPr>
            <a:r>
              <a:rPr sz="1000" b="1" spc="60" dirty="0">
                <a:latin typeface="Calibri"/>
                <a:cs typeface="Calibri"/>
              </a:rPr>
              <a:t>Reconstructed </a:t>
            </a:r>
            <a:r>
              <a:rPr sz="1000" b="1" spc="50" dirty="0">
                <a:latin typeface="Calibri"/>
                <a:cs typeface="Calibri"/>
              </a:rPr>
              <a:t>Input</a:t>
            </a:r>
            <a:endParaRPr sz="1000">
              <a:latin typeface="Calibri"/>
              <a:cs typeface="Calibri"/>
            </a:endParaRPr>
          </a:p>
        </p:txBody>
      </p:sp>
      <p:sp>
        <p:nvSpPr>
          <p:cNvPr id="30" name="object 30"/>
          <p:cNvSpPr txBox="1"/>
          <p:nvPr/>
        </p:nvSpPr>
        <p:spPr>
          <a:xfrm>
            <a:off x="6042152" y="2937510"/>
            <a:ext cx="106045" cy="177800"/>
          </a:xfrm>
          <a:prstGeom prst="rect">
            <a:avLst/>
          </a:prstGeom>
        </p:spPr>
        <p:txBody>
          <a:bodyPr vert="horz" wrap="square" lIns="0" tIns="12065" rIns="0" bIns="0" rtlCol="0">
            <a:spAutoFit/>
          </a:bodyPr>
          <a:lstStyle/>
          <a:p>
            <a:pPr marL="12700">
              <a:lnSpc>
                <a:spcPct val="100000"/>
              </a:lnSpc>
              <a:spcBef>
                <a:spcPts val="95"/>
              </a:spcBef>
            </a:pPr>
            <a:r>
              <a:rPr sz="1000" b="1" spc="105" dirty="0">
                <a:latin typeface="Calibri"/>
                <a:cs typeface="Calibri"/>
              </a:rPr>
              <a:t>Z</a:t>
            </a:r>
            <a:endParaRPr sz="1000">
              <a:latin typeface="Calibri"/>
              <a:cs typeface="Calibri"/>
            </a:endParaRPr>
          </a:p>
        </p:txBody>
      </p:sp>
      <p:sp>
        <p:nvSpPr>
          <p:cNvPr id="36" name="Date Placeholder 35">
            <a:extLst>
              <a:ext uri="{FF2B5EF4-FFF2-40B4-BE49-F238E27FC236}">
                <a16:creationId xmlns:a16="http://schemas.microsoft.com/office/drawing/2014/main" id="{2E82EE40-F955-26DB-1E68-4E1B292057DC}"/>
              </a:ext>
            </a:extLst>
          </p:cNvPr>
          <p:cNvSpPr>
            <a:spLocks noGrp="1"/>
          </p:cNvSpPr>
          <p:nvPr>
            <p:ph type="dt" sz="half" idx="6"/>
          </p:nvPr>
        </p:nvSpPr>
        <p:spPr/>
        <p:txBody>
          <a:bodyPr/>
          <a:lstStyle/>
          <a:p>
            <a:r>
              <a:rPr lang="en-US"/>
              <a:t>Monday, April 15, 2024</a:t>
            </a:r>
          </a:p>
        </p:txBody>
      </p:sp>
      <p:sp>
        <p:nvSpPr>
          <p:cNvPr id="37" name="Footer Placeholder 36">
            <a:extLst>
              <a:ext uri="{FF2B5EF4-FFF2-40B4-BE49-F238E27FC236}">
                <a16:creationId xmlns:a16="http://schemas.microsoft.com/office/drawing/2014/main" id="{97B90C7A-43F0-8D7C-5E01-800DA3D34FBB}"/>
              </a:ext>
            </a:extLst>
          </p:cNvPr>
          <p:cNvSpPr>
            <a:spLocks noGrp="1"/>
          </p:cNvSpPr>
          <p:nvPr>
            <p:ph type="ftr" sz="quarter" idx="5"/>
          </p:nvPr>
        </p:nvSpPr>
        <p:spPr/>
        <p:txBody>
          <a:bodyPr/>
          <a:lstStyle/>
          <a:p>
            <a:r>
              <a:rPr lang="en-IN"/>
              <a:t>Diffusion Models - Raunak Sarbajna</a:t>
            </a:r>
          </a:p>
        </p:txBody>
      </p:sp>
      <p:sp>
        <p:nvSpPr>
          <p:cNvPr id="38" name="Slide Number Placeholder 37">
            <a:extLst>
              <a:ext uri="{FF2B5EF4-FFF2-40B4-BE49-F238E27FC236}">
                <a16:creationId xmlns:a16="http://schemas.microsoft.com/office/drawing/2014/main" id="{CAF9E993-2902-2204-2C28-CAB3562F94A3}"/>
              </a:ext>
            </a:extLst>
          </p:cNvPr>
          <p:cNvSpPr>
            <a:spLocks noGrp="1"/>
          </p:cNvSpPr>
          <p:nvPr>
            <p:ph type="sldNum" sz="quarter" idx="7"/>
          </p:nvPr>
        </p:nvSpPr>
        <p:spPr/>
        <p:txBody>
          <a:bodyPr/>
          <a:lstStyle/>
          <a:p>
            <a:fld id="{B6F15528-21DE-4FAA-801E-634DDDAF4B2B}" type="slidenum">
              <a:rPr lang="en-IN" smtClean="0"/>
              <a:t>45</a:t>
            </a:fld>
            <a:endParaRPr lang="en-IN"/>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67639" y="1793748"/>
            <a:ext cx="1004569" cy="1106805"/>
          </a:xfrm>
          <a:prstGeom prst="rect">
            <a:avLst/>
          </a:prstGeom>
          <a:solidFill>
            <a:srgbClr val="5B525F"/>
          </a:solidFill>
          <a:ln w="12700">
            <a:solidFill>
              <a:srgbClr val="413944"/>
            </a:solidFill>
          </a:ln>
        </p:spPr>
        <p:txBody>
          <a:bodyPr vert="horz" wrap="square" lIns="0" tIns="0" rIns="0" bIns="0" rtlCol="0">
            <a:spAutoFit/>
          </a:bodyPr>
          <a:lstStyle/>
          <a:p>
            <a:pPr>
              <a:lnSpc>
                <a:spcPct val="100000"/>
              </a:lnSpc>
            </a:pPr>
            <a:endParaRPr sz="1100">
              <a:latin typeface="Times New Roman"/>
              <a:cs typeface="Times New Roman"/>
            </a:endParaRPr>
          </a:p>
          <a:p>
            <a:pPr>
              <a:lnSpc>
                <a:spcPct val="100000"/>
              </a:lnSpc>
              <a:spcBef>
                <a:spcPts val="450"/>
              </a:spcBef>
            </a:pPr>
            <a:endParaRPr sz="1100">
              <a:latin typeface="Times New Roman"/>
              <a:cs typeface="Times New Roman"/>
            </a:endParaRPr>
          </a:p>
          <a:p>
            <a:pPr marL="316865" marR="224154" indent="-83820">
              <a:lnSpc>
                <a:spcPct val="100000"/>
              </a:lnSpc>
            </a:pPr>
            <a:r>
              <a:rPr sz="1100" spc="70" dirty="0">
                <a:solidFill>
                  <a:srgbClr val="FFFFFF"/>
                </a:solidFill>
                <a:latin typeface="Calibri"/>
                <a:cs typeface="Calibri"/>
              </a:rPr>
              <a:t>Random </a:t>
            </a:r>
            <a:r>
              <a:rPr sz="1100" spc="65" dirty="0">
                <a:solidFill>
                  <a:srgbClr val="FFFFFF"/>
                </a:solidFill>
                <a:latin typeface="Calibri"/>
                <a:cs typeface="Calibri"/>
              </a:rPr>
              <a:t>Noise</a:t>
            </a:r>
            <a:endParaRPr sz="1100">
              <a:latin typeface="Calibri"/>
              <a:cs typeface="Calibri"/>
            </a:endParaRPr>
          </a:p>
        </p:txBody>
      </p:sp>
      <p:sp>
        <p:nvSpPr>
          <p:cNvPr id="3" name="object 3"/>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240" dirty="0"/>
              <a:t>Architecture</a:t>
            </a:r>
            <a:r>
              <a:rPr spc="5" dirty="0"/>
              <a:t> </a:t>
            </a:r>
            <a:r>
              <a:rPr spc="-200" dirty="0"/>
              <a:t>(</a:t>
            </a:r>
            <a:r>
              <a:rPr spc="-700" dirty="0"/>
              <a:t>T</a:t>
            </a:r>
            <a:r>
              <a:rPr spc="-350" dirty="0"/>
              <a:t>e</a:t>
            </a:r>
            <a:r>
              <a:rPr spc="-200" dirty="0"/>
              <a:t>x</a:t>
            </a:r>
            <a:r>
              <a:rPr spc="-185" dirty="0"/>
              <a:t>t</a:t>
            </a:r>
            <a:r>
              <a:rPr spc="-204" dirty="0"/>
              <a:t>-</a:t>
            </a:r>
            <a:r>
              <a:rPr spc="-465" dirty="0"/>
              <a:t>To-</a:t>
            </a:r>
            <a:r>
              <a:rPr spc="-295" dirty="0"/>
              <a:t>Image)</a:t>
            </a:r>
          </a:p>
        </p:txBody>
      </p:sp>
      <p:grpSp>
        <p:nvGrpSpPr>
          <p:cNvPr id="4" name="object 4"/>
          <p:cNvGrpSpPr/>
          <p:nvPr/>
        </p:nvGrpSpPr>
        <p:grpSpPr>
          <a:xfrm>
            <a:off x="1371346" y="1787398"/>
            <a:ext cx="1176020" cy="1119505"/>
            <a:chOff x="1371346" y="1787398"/>
            <a:chExt cx="1176020" cy="1119505"/>
          </a:xfrm>
        </p:grpSpPr>
        <p:sp>
          <p:nvSpPr>
            <p:cNvPr id="5" name="object 5"/>
            <p:cNvSpPr/>
            <p:nvPr/>
          </p:nvSpPr>
          <p:spPr>
            <a:xfrm>
              <a:off x="1377696" y="1793748"/>
              <a:ext cx="1163320" cy="1106805"/>
            </a:xfrm>
            <a:custGeom>
              <a:avLst/>
              <a:gdLst/>
              <a:ahLst/>
              <a:cxnLst/>
              <a:rect l="l" t="t" r="r" b="b"/>
              <a:pathLst>
                <a:path w="1163320" h="1106805">
                  <a:moveTo>
                    <a:pt x="0" y="0"/>
                  </a:moveTo>
                  <a:lnTo>
                    <a:pt x="0" y="1106424"/>
                  </a:lnTo>
                  <a:lnTo>
                    <a:pt x="1162811" y="829817"/>
                  </a:lnTo>
                  <a:lnTo>
                    <a:pt x="1162811" y="276605"/>
                  </a:lnTo>
                  <a:lnTo>
                    <a:pt x="0" y="0"/>
                  </a:lnTo>
                  <a:close/>
                </a:path>
              </a:pathLst>
            </a:custGeom>
            <a:solidFill>
              <a:srgbClr val="ED7660"/>
            </a:solidFill>
          </p:spPr>
          <p:txBody>
            <a:bodyPr wrap="square" lIns="0" tIns="0" rIns="0" bIns="0" rtlCol="0"/>
            <a:lstStyle/>
            <a:p>
              <a:endParaRPr/>
            </a:p>
          </p:txBody>
        </p:sp>
        <p:sp>
          <p:nvSpPr>
            <p:cNvPr id="6" name="object 6"/>
            <p:cNvSpPr/>
            <p:nvPr/>
          </p:nvSpPr>
          <p:spPr>
            <a:xfrm>
              <a:off x="1377696" y="1793748"/>
              <a:ext cx="1163320" cy="1106805"/>
            </a:xfrm>
            <a:custGeom>
              <a:avLst/>
              <a:gdLst/>
              <a:ahLst/>
              <a:cxnLst/>
              <a:rect l="l" t="t" r="r" b="b"/>
              <a:pathLst>
                <a:path w="1163320" h="1106805">
                  <a:moveTo>
                    <a:pt x="0" y="0"/>
                  </a:moveTo>
                  <a:lnTo>
                    <a:pt x="1162811" y="276605"/>
                  </a:lnTo>
                  <a:lnTo>
                    <a:pt x="1162811" y="829817"/>
                  </a:lnTo>
                  <a:lnTo>
                    <a:pt x="0" y="1106424"/>
                  </a:lnTo>
                  <a:lnTo>
                    <a:pt x="0" y="0"/>
                  </a:lnTo>
                  <a:close/>
                </a:path>
              </a:pathLst>
            </a:custGeom>
            <a:ln w="12700">
              <a:solidFill>
                <a:srgbClr val="AE5445"/>
              </a:solidFill>
            </a:ln>
          </p:spPr>
          <p:txBody>
            <a:bodyPr wrap="square" lIns="0" tIns="0" rIns="0" bIns="0" rtlCol="0"/>
            <a:lstStyle/>
            <a:p>
              <a:endParaRPr/>
            </a:p>
          </p:txBody>
        </p:sp>
      </p:grpSp>
      <p:sp>
        <p:nvSpPr>
          <p:cNvPr id="7" name="object 7"/>
          <p:cNvSpPr txBox="1"/>
          <p:nvPr/>
        </p:nvSpPr>
        <p:spPr>
          <a:xfrm>
            <a:off x="1506474" y="2218689"/>
            <a:ext cx="713105" cy="239395"/>
          </a:xfrm>
          <a:prstGeom prst="rect">
            <a:avLst/>
          </a:prstGeom>
        </p:spPr>
        <p:txBody>
          <a:bodyPr vert="horz" wrap="square" lIns="0" tIns="13335" rIns="0" bIns="0" rtlCol="0">
            <a:spAutoFit/>
          </a:bodyPr>
          <a:lstStyle/>
          <a:p>
            <a:pPr marL="12700">
              <a:lnSpc>
                <a:spcPct val="100000"/>
              </a:lnSpc>
              <a:spcBef>
                <a:spcPts val="105"/>
              </a:spcBef>
            </a:pPr>
            <a:r>
              <a:rPr sz="1400" spc="90" dirty="0">
                <a:solidFill>
                  <a:srgbClr val="FFFFFF"/>
                </a:solidFill>
                <a:latin typeface="Calibri"/>
                <a:cs typeface="Calibri"/>
              </a:rPr>
              <a:t>Encoder</a:t>
            </a:r>
            <a:endParaRPr sz="1400">
              <a:latin typeface="Calibri"/>
              <a:cs typeface="Calibri"/>
            </a:endParaRPr>
          </a:p>
        </p:txBody>
      </p:sp>
      <p:sp>
        <p:nvSpPr>
          <p:cNvPr id="8" name="object 8"/>
          <p:cNvSpPr txBox="1"/>
          <p:nvPr/>
        </p:nvSpPr>
        <p:spPr>
          <a:xfrm>
            <a:off x="2747772" y="2191511"/>
            <a:ext cx="759460" cy="309880"/>
          </a:xfrm>
          <a:prstGeom prst="rect">
            <a:avLst/>
          </a:prstGeom>
          <a:solidFill>
            <a:srgbClr val="C096F8"/>
          </a:solidFill>
          <a:ln w="12700">
            <a:solidFill>
              <a:srgbClr val="8B6DB6"/>
            </a:solidFill>
          </a:ln>
        </p:spPr>
        <p:txBody>
          <a:bodyPr vert="horz" wrap="square" lIns="0" tIns="40005" rIns="0" bIns="0" rtlCol="0">
            <a:spAutoFit/>
          </a:bodyPr>
          <a:lstStyle/>
          <a:p>
            <a:pPr algn="ctr">
              <a:lnSpc>
                <a:spcPct val="100000"/>
              </a:lnSpc>
              <a:spcBef>
                <a:spcPts val="315"/>
              </a:spcBef>
            </a:pPr>
            <a:r>
              <a:rPr sz="1400" spc="95" dirty="0">
                <a:solidFill>
                  <a:srgbClr val="FFFFFF"/>
                </a:solidFill>
                <a:latin typeface="Calibri"/>
                <a:cs typeface="Calibri"/>
              </a:rPr>
              <a:t>Z</a:t>
            </a:r>
            <a:endParaRPr sz="1400">
              <a:latin typeface="Calibri"/>
              <a:cs typeface="Calibri"/>
            </a:endParaRPr>
          </a:p>
        </p:txBody>
      </p:sp>
      <p:pic>
        <p:nvPicPr>
          <p:cNvPr id="9" name="object 9"/>
          <p:cNvPicPr/>
          <p:nvPr/>
        </p:nvPicPr>
        <p:blipFill>
          <a:blip r:embed="rId2" cstate="print"/>
          <a:stretch>
            <a:fillRect/>
          </a:stretch>
        </p:blipFill>
        <p:spPr>
          <a:xfrm>
            <a:off x="4139029" y="3049339"/>
            <a:ext cx="3783932" cy="2514199"/>
          </a:xfrm>
          <a:prstGeom prst="rect">
            <a:avLst/>
          </a:prstGeom>
        </p:spPr>
      </p:pic>
      <p:sp>
        <p:nvSpPr>
          <p:cNvPr id="10" name="object 10"/>
          <p:cNvSpPr txBox="1"/>
          <p:nvPr/>
        </p:nvSpPr>
        <p:spPr>
          <a:xfrm>
            <a:off x="167639" y="4175759"/>
            <a:ext cx="1004569" cy="260985"/>
          </a:xfrm>
          <a:prstGeom prst="rect">
            <a:avLst/>
          </a:prstGeom>
          <a:solidFill>
            <a:srgbClr val="5B525F"/>
          </a:solidFill>
          <a:ln w="12700">
            <a:solidFill>
              <a:srgbClr val="413944"/>
            </a:solidFill>
          </a:ln>
        </p:spPr>
        <p:txBody>
          <a:bodyPr vert="horz" wrap="square" lIns="0" tIns="40005" rIns="0" bIns="0" rtlCol="0">
            <a:spAutoFit/>
          </a:bodyPr>
          <a:lstStyle/>
          <a:p>
            <a:pPr marL="113030">
              <a:lnSpc>
                <a:spcPct val="100000"/>
              </a:lnSpc>
              <a:spcBef>
                <a:spcPts val="315"/>
              </a:spcBef>
            </a:pPr>
            <a:r>
              <a:rPr sz="1100" spc="50" dirty="0">
                <a:solidFill>
                  <a:srgbClr val="FFFFFF"/>
                </a:solidFill>
                <a:latin typeface="Calibri"/>
                <a:cs typeface="Calibri"/>
              </a:rPr>
              <a:t>Text</a:t>
            </a:r>
            <a:r>
              <a:rPr sz="1100" spc="10" dirty="0">
                <a:solidFill>
                  <a:srgbClr val="FFFFFF"/>
                </a:solidFill>
                <a:latin typeface="Calibri"/>
                <a:cs typeface="Calibri"/>
              </a:rPr>
              <a:t> </a:t>
            </a:r>
            <a:r>
              <a:rPr sz="1100" spc="50" dirty="0">
                <a:solidFill>
                  <a:srgbClr val="FFFFFF"/>
                </a:solidFill>
                <a:latin typeface="Calibri"/>
                <a:cs typeface="Calibri"/>
              </a:rPr>
              <a:t>Prompt</a:t>
            </a:r>
            <a:endParaRPr sz="1100">
              <a:latin typeface="Calibri"/>
              <a:cs typeface="Calibri"/>
            </a:endParaRPr>
          </a:p>
        </p:txBody>
      </p:sp>
      <p:grpSp>
        <p:nvGrpSpPr>
          <p:cNvPr id="11" name="object 11"/>
          <p:cNvGrpSpPr/>
          <p:nvPr/>
        </p:nvGrpSpPr>
        <p:grpSpPr>
          <a:xfrm>
            <a:off x="1371346" y="3747261"/>
            <a:ext cx="1176020" cy="1117600"/>
            <a:chOff x="1371346" y="3747261"/>
            <a:chExt cx="1176020" cy="1117600"/>
          </a:xfrm>
        </p:grpSpPr>
        <p:sp>
          <p:nvSpPr>
            <p:cNvPr id="12" name="object 12"/>
            <p:cNvSpPr/>
            <p:nvPr/>
          </p:nvSpPr>
          <p:spPr>
            <a:xfrm>
              <a:off x="1377696" y="3753611"/>
              <a:ext cx="1163320" cy="1104900"/>
            </a:xfrm>
            <a:custGeom>
              <a:avLst/>
              <a:gdLst/>
              <a:ahLst/>
              <a:cxnLst/>
              <a:rect l="l" t="t" r="r" b="b"/>
              <a:pathLst>
                <a:path w="1163320" h="1104900">
                  <a:moveTo>
                    <a:pt x="0" y="0"/>
                  </a:moveTo>
                  <a:lnTo>
                    <a:pt x="0" y="1104900"/>
                  </a:lnTo>
                  <a:lnTo>
                    <a:pt x="1162811" y="828675"/>
                  </a:lnTo>
                  <a:lnTo>
                    <a:pt x="1162811" y="276225"/>
                  </a:lnTo>
                  <a:lnTo>
                    <a:pt x="0" y="0"/>
                  </a:lnTo>
                  <a:close/>
                </a:path>
              </a:pathLst>
            </a:custGeom>
            <a:solidFill>
              <a:srgbClr val="ED7660"/>
            </a:solidFill>
          </p:spPr>
          <p:txBody>
            <a:bodyPr wrap="square" lIns="0" tIns="0" rIns="0" bIns="0" rtlCol="0"/>
            <a:lstStyle/>
            <a:p>
              <a:endParaRPr/>
            </a:p>
          </p:txBody>
        </p:sp>
        <p:sp>
          <p:nvSpPr>
            <p:cNvPr id="13" name="object 13"/>
            <p:cNvSpPr/>
            <p:nvPr/>
          </p:nvSpPr>
          <p:spPr>
            <a:xfrm>
              <a:off x="1377696" y="3753611"/>
              <a:ext cx="1163320" cy="1104900"/>
            </a:xfrm>
            <a:custGeom>
              <a:avLst/>
              <a:gdLst/>
              <a:ahLst/>
              <a:cxnLst/>
              <a:rect l="l" t="t" r="r" b="b"/>
              <a:pathLst>
                <a:path w="1163320" h="1104900">
                  <a:moveTo>
                    <a:pt x="0" y="0"/>
                  </a:moveTo>
                  <a:lnTo>
                    <a:pt x="1162811" y="276225"/>
                  </a:lnTo>
                  <a:lnTo>
                    <a:pt x="1162811" y="828675"/>
                  </a:lnTo>
                  <a:lnTo>
                    <a:pt x="0" y="1104900"/>
                  </a:lnTo>
                  <a:lnTo>
                    <a:pt x="0" y="0"/>
                  </a:lnTo>
                  <a:close/>
                </a:path>
              </a:pathLst>
            </a:custGeom>
            <a:ln w="12700">
              <a:solidFill>
                <a:srgbClr val="AE5445"/>
              </a:solidFill>
            </a:ln>
          </p:spPr>
          <p:txBody>
            <a:bodyPr wrap="square" lIns="0" tIns="0" rIns="0" bIns="0" rtlCol="0"/>
            <a:lstStyle/>
            <a:p>
              <a:endParaRPr/>
            </a:p>
          </p:txBody>
        </p:sp>
      </p:grpSp>
      <p:sp>
        <p:nvSpPr>
          <p:cNvPr id="14" name="object 14"/>
          <p:cNvSpPr txBox="1"/>
          <p:nvPr/>
        </p:nvSpPr>
        <p:spPr>
          <a:xfrm>
            <a:off x="1506474" y="4071365"/>
            <a:ext cx="713105" cy="452755"/>
          </a:xfrm>
          <a:prstGeom prst="rect">
            <a:avLst/>
          </a:prstGeom>
        </p:spPr>
        <p:txBody>
          <a:bodyPr vert="horz" wrap="square" lIns="0" tIns="12700" rIns="0" bIns="0" rtlCol="0">
            <a:spAutoFit/>
          </a:bodyPr>
          <a:lstStyle/>
          <a:p>
            <a:pPr algn="ctr">
              <a:lnSpc>
                <a:spcPct val="100000"/>
              </a:lnSpc>
              <a:spcBef>
                <a:spcPts val="100"/>
              </a:spcBef>
            </a:pPr>
            <a:r>
              <a:rPr sz="1400" spc="95" dirty="0">
                <a:solidFill>
                  <a:srgbClr val="FFFFFF"/>
                </a:solidFill>
                <a:latin typeface="Calibri"/>
                <a:cs typeface="Calibri"/>
              </a:rPr>
              <a:t>CLIP</a:t>
            </a:r>
            <a:endParaRPr sz="1400">
              <a:latin typeface="Calibri"/>
              <a:cs typeface="Calibri"/>
            </a:endParaRPr>
          </a:p>
          <a:p>
            <a:pPr algn="ctr">
              <a:lnSpc>
                <a:spcPct val="100000"/>
              </a:lnSpc>
              <a:spcBef>
                <a:spcPts val="5"/>
              </a:spcBef>
            </a:pPr>
            <a:r>
              <a:rPr sz="1400" spc="90" dirty="0">
                <a:solidFill>
                  <a:srgbClr val="FFFFFF"/>
                </a:solidFill>
                <a:latin typeface="Calibri"/>
                <a:cs typeface="Calibri"/>
              </a:rPr>
              <a:t>Encoder</a:t>
            </a:r>
            <a:endParaRPr sz="1400">
              <a:latin typeface="Calibri"/>
              <a:cs typeface="Calibri"/>
            </a:endParaRPr>
          </a:p>
        </p:txBody>
      </p:sp>
      <p:sp>
        <p:nvSpPr>
          <p:cNvPr id="15" name="object 15"/>
          <p:cNvSpPr txBox="1"/>
          <p:nvPr/>
        </p:nvSpPr>
        <p:spPr>
          <a:xfrm>
            <a:off x="2747772" y="4034028"/>
            <a:ext cx="759460" cy="544195"/>
          </a:xfrm>
          <a:prstGeom prst="rect">
            <a:avLst/>
          </a:prstGeom>
          <a:ln w="12700">
            <a:solidFill>
              <a:srgbClr val="C096F8"/>
            </a:solidFill>
          </a:ln>
        </p:spPr>
        <p:txBody>
          <a:bodyPr vert="horz" wrap="square" lIns="0" tIns="59690" rIns="0" bIns="0" rtlCol="0">
            <a:spAutoFit/>
          </a:bodyPr>
          <a:lstStyle/>
          <a:p>
            <a:pPr>
              <a:lnSpc>
                <a:spcPct val="100000"/>
              </a:lnSpc>
              <a:spcBef>
                <a:spcPts val="470"/>
              </a:spcBef>
            </a:pPr>
            <a:endParaRPr sz="700">
              <a:latin typeface="Times New Roman"/>
              <a:cs typeface="Times New Roman"/>
            </a:endParaRPr>
          </a:p>
          <a:p>
            <a:pPr marL="119380" marR="112395" indent="109220">
              <a:lnSpc>
                <a:spcPct val="100000"/>
              </a:lnSpc>
            </a:pPr>
            <a:r>
              <a:rPr sz="700" spc="-10" dirty="0">
                <a:latin typeface="Calibri"/>
                <a:cs typeface="Calibri"/>
              </a:rPr>
              <a:t>Prompt</a:t>
            </a:r>
            <a:r>
              <a:rPr sz="700" spc="45" dirty="0">
                <a:latin typeface="Calibri"/>
                <a:cs typeface="Calibri"/>
              </a:rPr>
              <a:t> Embeddings</a:t>
            </a:r>
            <a:endParaRPr sz="700">
              <a:latin typeface="Calibri"/>
              <a:cs typeface="Calibri"/>
            </a:endParaRPr>
          </a:p>
        </p:txBody>
      </p:sp>
      <p:pic>
        <p:nvPicPr>
          <p:cNvPr id="16" name="object 16"/>
          <p:cNvPicPr/>
          <p:nvPr/>
        </p:nvPicPr>
        <p:blipFill>
          <a:blip r:embed="rId3" cstate="print"/>
          <a:stretch>
            <a:fillRect/>
          </a:stretch>
        </p:blipFill>
        <p:spPr>
          <a:xfrm>
            <a:off x="4483608" y="1740026"/>
            <a:ext cx="3820667" cy="1323848"/>
          </a:xfrm>
          <a:prstGeom prst="rect">
            <a:avLst/>
          </a:prstGeom>
        </p:spPr>
      </p:pic>
      <p:grpSp>
        <p:nvGrpSpPr>
          <p:cNvPr id="17" name="object 17"/>
          <p:cNvGrpSpPr/>
          <p:nvPr/>
        </p:nvGrpSpPr>
        <p:grpSpPr>
          <a:xfrm>
            <a:off x="1171955" y="2308860"/>
            <a:ext cx="1575435" cy="76200"/>
            <a:chOff x="1171955" y="2308860"/>
            <a:chExt cx="1575435" cy="76200"/>
          </a:xfrm>
        </p:grpSpPr>
        <p:pic>
          <p:nvPicPr>
            <p:cNvPr id="18" name="object 18"/>
            <p:cNvPicPr/>
            <p:nvPr/>
          </p:nvPicPr>
          <p:blipFill>
            <a:blip r:embed="rId4" cstate="print"/>
            <a:stretch>
              <a:fillRect/>
            </a:stretch>
          </p:blipFill>
          <p:spPr>
            <a:xfrm>
              <a:off x="1171955" y="2308860"/>
              <a:ext cx="206756" cy="76200"/>
            </a:xfrm>
            <a:prstGeom prst="rect">
              <a:avLst/>
            </a:prstGeom>
          </p:spPr>
        </p:pic>
        <p:pic>
          <p:nvPicPr>
            <p:cNvPr id="19" name="object 19"/>
            <p:cNvPicPr/>
            <p:nvPr/>
          </p:nvPicPr>
          <p:blipFill>
            <a:blip r:embed="rId5" cstate="print"/>
            <a:stretch>
              <a:fillRect/>
            </a:stretch>
          </p:blipFill>
          <p:spPr>
            <a:xfrm>
              <a:off x="2540508" y="2308860"/>
              <a:ext cx="206756" cy="76200"/>
            </a:xfrm>
            <a:prstGeom prst="rect">
              <a:avLst/>
            </a:prstGeom>
          </p:spPr>
        </p:pic>
      </p:grpSp>
      <p:grpSp>
        <p:nvGrpSpPr>
          <p:cNvPr id="20" name="object 20"/>
          <p:cNvGrpSpPr/>
          <p:nvPr/>
        </p:nvGrpSpPr>
        <p:grpSpPr>
          <a:xfrm>
            <a:off x="1171955" y="4267200"/>
            <a:ext cx="1575435" cy="76200"/>
            <a:chOff x="1171955" y="4267200"/>
            <a:chExt cx="1575435" cy="76200"/>
          </a:xfrm>
        </p:grpSpPr>
        <p:pic>
          <p:nvPicPr>
            <p:cNvPr id="21" name="object 21"/>
            <p:cNvPicPr/>
            <p:nvPr/>
          </p:nvPicPr>
          <p:blipFill>
            <a:blip r:embed="rId4" cstate="print"/>
            <a:stretch>
              <a:fillRect/>
            </a:stretch>
          </p:blipFill>
          <p:spPr>
            <a:xfrm>
              <a:off x="1171955" y="4267200"/>
              <a:ext cx="206756" cy="76200"/>
            </a:xfrm>
            <a:prstGeom prst="rect">
              <a:avLst/>
            </a:prstGeom>
          </p:spPr>
        </p:pic>
        <p:pic>
          <p:nvPicPr>
            <p:cNvPr id="22" name="object 22"/>
            <p:cNvPicPr/>
            <p:nvPr/>
          </p:nvPicPr>
          <p:blipFill>
            <a:blip r:embed="rId5" cstate="print"/>
            <a:stretch>
              <a:fillRect/>
            </a:stretch>
          </p:blipFill>
          <p:spPr>
            <a:xfrm>
              <a:off x="2540508" y="4267200"/>
              <a:ext cx="206756" cy="76200"/>
            </a:xfrm>
            <a:prstGeom prst="rect">
              <a:avLst/>
            </a:prstGeom>
          </p:spPr>
        </p:pic>
      </p:grpSp>
      <p:sp>
        <p:nvSpPr>
          <p:cNvPr id="23" name="object 23"/>
          <p:cNvSpPr txBox="1"/>
          <p:nvPr/>
        </p:nvSpPr>
        <p:spPr>
          <a:xfrm>
            <a:off x="5560314" y="2684144"/>
            <a:ext cx="544830" cy="238760"/>
          </a:xfrm>
          <a:prstGeom prst="rect">
            <a:avLst/>
          </a:prstGeom>
        </p:spPr>
        <p:txBody>
          <a:bodyPr vert="horz" wrap="square" lIns="0" tIns="12065" rIns="0" bIns="0" rtlCol="0">
            <a:spAutoFit/>
          </a:bodyPr>
          <a:lstStyle/>
          <a:p>
            <a:pPr marL="12700" marR="5080" indent="158115">
              <a:lnSpc>
                <a:spcPct val="100000"/>
              </a:lnSpc>
              <a:spcBef>
                <a:spcPts val="95"/>
              </a:spcBef>
            </a:pPr>
            <a:r>
              <a:rPr sz="700" spc="-20" dirty="0">
                <a:latin typeface="Calibri"/>
                <a:cs typeface="Calibri"/>
              </a:rPr>
              <a:t>Time</a:t>
            </a:r>
            <a:r>
              <a:rPr sz="700" spc="45" dirty="0">
                <a:latin typeface="Calibri"/>
                <a:cs typeface="Calibri"/>
              </a:rPr>
              <a:t> Embeddings</a:t>
            </a:r>
            <a:endParaRPr sz="700">
              <a:latin typeface="Calibri"/>
              <a:cs typeface="Calibri"/>
            </a:endParaRPr>
          </a:p>
        </p:txBody>
      </p:sp>
      <p:sp>
        <p:nvSpPr>
          <p:cNvPr id="24" name="object 24"/>
          <p:cNvSpPr txBox="1"/>
          <p:nvPr/>
        </p:nvSpPr>
        <p:spPr>
          <a:xfrm>
            <a:off x="5407533" y="1728977"/>
            <a:ext cx="894715" cy="553085"/>
          </a:xfrm>
          <a:prstGeom prst="rect">
            <a:avLst/>
          </a:prstGeom>
        </p:spPr>
        <p:txBody>
          <a:bodyPr vert="horz" wrap="square" lIns="0" tIns="13335" rIns="0" bIns="0" rtlCol="0">
            <a:spAutoFit/>
          </a:bodyPr>
          <a:lstStyle/>
          <a:p>
            <a:pPr algn="ctr">
              <a:lnSpc>
                <a:spcPct val="100000"/>
              </a:lnSpc>
              <a:spcBef>
                <a:spcPts val="105"/>
              </a:spcBef>
            </a:pPr>
            <a:r>
              <a:rPr sz="1400" b="1" spc="105" dirty="0">
                <a:latin typeface="Calibri"/>
                <a:cs typeface="Calibri"/>
              </a:rPr>
              <a:t>Scheduler</a:t>
            </a:r>
            <a:endParaRPr sz="1400">
              <a:latin typeface="Calibri"/>
              <a:cs typeface="Calibri"/>
            </a:endParaRPr>
          </a:p>
          <a:p>
            <a:pPr marR="22860" algn="ctr">
              <a:lnSpc>
                <a:spcPct val="100000"/>
              </a:lnSpc>
              <a:spcBef>
                <a:spcPts val="1145"/>
              </a:spcBef>
            </a:pPr>
            <a:r>
              <a:rPr sz="1100" spc="50" dirty="0">
                <a:solidFill>
                  <a:srgbClr val="FFFFFF"/>
                </a:solidFill>
                <a:latin typeface="Calibri"/>
                <a:cs typeface="Calibri"/>
              </a:rPr>
              <a:t>Time</a:t>
            </a:r>
            <a:endParaRPr sz="1100">
              <a:latin typeface="Calibri"/>
              <a:cs typeface="Calibri"/>
            </a:endParaRPr>
          </a:p>
        </p:txBody>
      </p:sp>
      <p:sp>
        <p:nvSpPr>
          <p:cNvPr id="25" name="object 25"/>
          <p:cNvSpPr txBox="1"/>
          <p:nvPr/>
        </p:nvSpPr>
        <p:spPr>
          <a:xfrm>
            <a:off x="10837164" y="1793748"/>
            <a:ext cx="370840" cy="1106805"/>
          </a:xfrm>
          <a:prstGeom prst="rect">
            <a:avLst/>
          </a:prstGeom>
          <a:solidFill>
            <a:srgbClr val="5B525F"/>
          </a:solidFill>
          <a:ln w="12700">
            <a:solidFill>
              <a:srgbClr val="413944"/>
            </a:solidFill>
          </a:ln>
        </p:spPr>
        <p:txBody>
          <a:bodyPr vert="horz" wrap="square" lIns="0" tIns="0" rIns="0" bIns="0" rtlCol="0">
            <a:spAutoFit/>
          </a:bodyPr>
          <a:lstStyle/>
          <a:p>
            <a:pPr>
              <a:lnSpc>
                <a:spcPct val="100000"/>
              </a:lnSpc>
            </a:pPr>
            <a:endParaRPr sz="1400">
              <a:latin typeface="Times New Roman"/>
              <a:cs typeface="Times New Roman"/>
            </a:endParaRPr>
          </a:p>
          <a:p>
            <a:pPr>
              <a:lnSpc>
                <a:spcPct val="100000"/>
              </a:lnSpc>
              <a:spcBef>
                <a:spcPts val="229"/>
              </a:spcBef>
            </a:pPr>
            <a:endParaRPr sz="1400">
              <a:latin typeface="Times New Roman"/>
              <a:cs typeface="Times New Roman"/>
            </a:endParaRPr>
          </a:p>
          <a:p>
            <a:pPr marL="107314">
              <a:lnSpc>
                <a:spcPct val="100000"/>
              </a:lnSpc>
            </a:pPr>
            <a:r>
              <a:rPr sz="1400" spc="40" dirty="0">
                <a:solidFill>
                  <a:srgbClr val="FFFFFF"/>
                </a:solidFill>
                <a:latin typeface="Calibri"/>
                <a:cs typeface="Calibri"/>
              </a:rPr>
              <a:t>X’</a:t>
            </a:r>
            <a:endParaRPr sz="1400">
              <a:latin typeface="Calibri"/>
              <a:cs typeface="Calibri"/>
            </a:endParaRPr>
          </a:p>
        </p:txBody>
      </p:sp>
      <p:grpSp>
        <p:nvGrpSpPr>
          <p:cNvPr id="26" name="object 26"/>
          <p:cNvGrpSpPr/>
          <p:nvPr/>
        </p:nvGrpSpPr>
        <p:grpSpPr>
          <a:xfrm>
            <a:off x="9402826" y="1787398"/>
            <a:ext cx="1176020" cy="1119505"/>
            <a:chOff x="9402826" y="1787398"/>
            <a:chExt cx="1176020" cy="1119505"/>
          </a:xfrm>
        </p:grpSpPr>
        <p:sp>
          <p:nvSpPr>
            <p:cNvPr id="27" name="object 27"/>
            <p:cNvSpPr/>
            <p:nvPr/>
          </p:nvSpPr>
          <p:spPr>
            <a:xfrm>
              <a:off x="9409176" y="1793748"/>
              <a:ext cx="1163320" cy="1106805"/>
            </a:xfrm>
            <a:custGeom>
              <a:avLst/>
              <a:gdLst/>
              <a:ahLst/>
              <a:cxnLst/>
              <a:rect l="l" t="t" r="r" b="b"/>
              <a:pathLst>
                <a:path w="1163320" h="1106805">
                  <a:moveTo>
                    <a:pt x="1162812" y="0"/>
                  </a:moveTo>
                  <a:lnTo>
                    <a:pt x="0" y="276605"/>
                  </a:lnTo>
                  <a:lnTo>
                    <a:pt x="0" y="829817"/>
                  </a:lnTo>
                  <a:lnTo>
                    <a:pt x="1162812" y="1106424"/>
                  </a:lnTo>
                  <a:lnTo>
                    <a:pt x="1162812" y="0"/>
                  </a:lnTo>
                  <a:close/>
                </a:path>
              </a:pathLst>
            </a:custGeom>
            <a:solidFill>
              <a:srgbClr val="4E91EF"/>
            </a:solidFill>
          </p:spPr>
          <p:txBody>
            <a:bodyPr wrap="square" lIns="0" tIns="0" rIns="0" bIns="0" rtlCol="0"/>
            <a:lstStyle/>
            <a:p>
              <a:endParaRPr/>
            </a:p>
          </p:txBody>
        </p:sp>
        <p:sp>
          <p:nvSpPr>
            <p:cNvPr id="28" name="object 28"/>
            <p:cNvSpPr/>
            <p:nvPr/>
          </p:nvSpPr>
          <p:spPr>
            <a:xfrm>
              <a:off x="9409176" y="1793748"/>
              <a:ext cx="1163320" cy="1106805"/>
            </a:xfrm>
            <a:custGeom>
              <a:avLst/>
              <a:gdLst/>
              <a:ahLst/>
              <a:cxnLst/>
              <a:rect l="l" t="t" r="r" b="b"/>
              <a:pathLst>
                <a:path w="1163320" h="1106805">
                  <a:moveTo>
                    <a:pt x="1162812" y="1106424"/>
                  </a:moveTo>
                  <a:lnTo>
                    <a:pt x="0" y="829817"/>
                  </a:lnTo>
                  <a:lnTo>
                    <a:pt x="0" y="276605"/>
                  </a:lnTo>
                  <a:lnTo>
                    <a:pt x="1162812" y="0"/>
                  </a:lnTo>
                  <a:lnTo>
                    <a:pt x="1162812" y="1106424"/>
                  </a:lnTo>
                  <a:close/>
                </a:path>
              </a:pathLst>
            </a:custGeom>
            <a:ln w="12700">
              <a:solidFill>
                <a:srgbClr val="3769AF"/>
              </a:solidFill>
            </a:ln>
          </p:spPr>
          <p:txBody>
            <a:bodyPr wrap="square" lIns="0" tIns="0" rIns="0" bIns="0" rtlCol="0"/>
            <a:lstStyle/>
            <a:p>
              <a:endParaRPr/>
            </a:p>
          </p:txBody>
        </p:sp>
      </p:grpSp>
      <p:sp>
        <p:nvSpPr>
          <p:cNvPr id="29" name="object 29"/>
          <p:cNvSpPr txBox="1"/>
          <p:nvPr/>
        </p:nvSpPr>
        <p:spPr>
          <a:xfrm>
            <a:off x="9717785" y="2218689"/>
            <a:ext cx="741680" cy="239395"/>
          </a:xfrm>
          <a:prstGeom prst="rect">
            <a:avLst/>
          </a:prstGeom>
        </p:spPr>
        <p:txBody>
          <a:bodyPr vert="horz" wrap="square" lIns="0" tIns="13335" rIns="0" bIns="0" rtlCol="0">
            <a:spAutoFit/>
          </a:bodyPr>
          <a:lstStyle/>
          <a:p>
            <a:pPr marL="12700">
              <a:lnSpc>
                <a:spcPct val="100000"/>
              </a:lnSpc>
              <a:spcBef>
                <a:spcPts val="105"/>
              </a:spcBef>
            </a:pPr>
            <a:r>
              <a:rPr sz="1400" spc="100" dirty="0">
                <a:solidFill>
                  <a:srgbClr val="FFFFFF"/>
                </a:solidFill>
                <a:latin typeface="Calibri"/>
                <a:cs typeface="Calibri"/>
              </a:rPr>
              <a:t>Decoder</a:t>
            </a:r>
            <a:endParaRPr sz="1400">
              <a:latin typeface="Calibri"/>
              <a:cs typeface="Calibri"/>
            </a:endParaRPr>
          </a:p>
        </p:txBody>
      </p:sp>
      <p:sp>
        <p:nvSpPr>
          <p:cNvPr id="30" name="object 30"/>
          <p:cNvSpPr/>
          <p:nvPr/>
        </p:nvSpPr>
        <p:spPr>
          <a:xfrm>
            <a:off x="10571988" y="2308860"/>
            <a:ext cx="264795" cy="76200"/>
          </a:xfrm>
          <a:custGeom>
            <a:avLst/>
            <a:gdLst/>
            <a:ahLst/>
            <a:cxnLst/>
            <a:rect l="l" t="t" r="r" b="b"/>
            <a:pathLst>
              <a:path w="264795" h="76200">
                <a:moveTo>
                  <a:pt x="188086" y="0"/>
                </a:moveTo>
                <a:lnTo>
                  <a:pt x="188086" y="76200"/>
                </a:lnTo>
                <a:lnTo>
                  <a:pt x="251586" y="44450"/>
                </a:lnTo>
                <a:lnTo>
                  <a:pt x="200786" y="44450"/>
                </a:lnTo>
                <a:lnTo>
                  <a:pt x="200786" y="31750"/>
                </a:lnTo>
                <a:lnTo>
                  <a:pt x="251586" y="31750"/>
                </a:lnTo>
                <a:lnTo>
                  <a:pt x="188086" y="0"/>
                </a:lnTo>
                <a:close/>
              </a:path>
              <a:path w="264795" h="76200">
                <a:moveTo>
                  <a:pt x="188086" y="31750"/>
                </a:moveTo>
                <a:lnTo>
                  <a:pt x="0" y="31750"/>
                </a:lnTo>
                <a:lnTo>
                  <a:pt x="0" y="44450"/>
                </a:lnTo>
                <a:lnTo>
                  <a:pt x="188086" y="44450"/>
                </a:lnTo>
                <a:lnTo>
                  <a:pt x="188086" y="31750"/>
                </a:lnTo>
                <a:close/>
              </a:path>
              <a:path w="264795" h="76200">
                <a:moveTo>
                  <a:pt x="251586" y="31750"/>
                </a:moveTo>
                <a:lnTo>
                  <a:pt x="200786" y="31750"/>
                </a:lnTo>
                <a:lnTo>
                  <a:pt x="200786" y="44450"/>
                </a:lnTo>
                <a:lnTo>
                  <a:pt x="251586" y="44450"/>
                </a:lnTo>
                <a:lnTo>
                  <a:pt x="264286" y="38100"/>
                </a:lnTo>
                <a:lnTo>
                  <a:pt x="251586" y="31750"/>
                </a:lnTo>
                <a:close/>
              </a:path>
            </a:pathLst>
          </a:custGeom>
          <a:solidFill>
            <a:srgbClr val="ED7660"/>
          </a:solidFill>
        </p:spPr>
        <p:txBody>
          <a:bodyPr wrap="square" lIns="0" tIns="0" rIns="0" bIns="0" rtlCol="0"/>
          <a:lstStyle/>
          <a:p>
            <a:endParaRPr/>
          </a:p>
        </p:txBody>
      </p:sp>
      <p:sp>
        <p:nvSpPr>
          <p:cNvPr id="31" name="object 31"/>
          <p:cNvSpPr txBox="1"/>
          <p:nvPr/>
        </p:nvSpPr>
        <p:spPr>
          <a:xfrm>
            <a:off x="8444483" y="2205227"/>
            <a:ext cx="759460" cy="309880"/>
          </a:xfrm>
          <a:prstGeom prst="rect">
            <a:avLst/>
          </a:prstGeom>
          <a:solidFill>
            <a:srgbClr val="C096F8"/>
          </a:solidFill>
          <a:ln w="12700">
            <a:solidFill>
              <a:srgbClr val="8B6DB6"/>
            </a:solidFill>
          </a:ln>
        </p:spPr>
        <p:txBody>
          <a:bodyPr vert="horz" wrap="square" lIns="0" tIns="39370" rIns="0" bIns="0" rtlCol="0">
            <a:spAutoFit/>
          </a:bodyPr>
          <a:lstStyle/>
          <a:p>
            <a:pPr marL="1905" algn="ctr">
              <a:lnSpc>
                <a:spcPct val="100000"/>
              </a:lnSpc>
              <a:spcBef>
                <a:spcPts val="310"/>
              </a:spcBef>
            </a:pPr>
            <a:r>
              <a:rPr sz="1400" spc="30" dirty="0">
                <a:solidFill>
                  <a:srgbClr val="FFFFFF"/>
                </a:solidFill>
                <a:latin typeface="Calibri"/>
                <a:cs typeface="Calibri"/>
              </a:rPr>
              <a:t>Z’</a:t>
            </a:r>
            <a:endParaRPr sz="1400">
              <a:latin typeface="Calibri"/>
              <a:cs typeface="Calibri"/>
            </a:endParaRPr>
          </a:p>
        </p:txBody>
      </p:sp>
      <p:sp>
        <p:nvSpPr>
          <p:cNvPr id="32" name="object 32"/>
          <p:cNvSpPr txBox="1"/>
          <p:nvPr/>
        </p:nvSpPr>
        <p:spPr>
          <a:xfrm>
            <a:off x="110134" y="3891788"/>
            <a:ext cx="1100455" cy="177800"/>
          </a:xfrm>
          <a:prstGeom prst="rect">
            <a:avLst/>
          </a:prstGeom>
        </p:spPr>
        <p:txBody>
          <a:bodyPr vert="horz" wrap="square" lIns="0" tIns="12065" rIns="0" bIns="0" rtlCol="0">
            <a:spAutoFit/>
          </a:bodyPr>
          <a:lstStyle/>
          <a:p>
            <a:pPr marL="12700">
              <a:lnSpc>
                <a:spcPct val="100000"/>
              </a:lnSpc>
              <a:spcBef>
                <a:spcPts val="95"/>
              </a:spcBef>
            </a:pPr>
            <a:r>
              <a:rPr sz="1000" i="1" spc="114" dirty="0">
                <a:latin typeface="Calibri"/>
                <a:cs typeface="Calibri"/>
              </a:rPr>
              <a:t>A</a:t>
            </a:r>
            <a:r>
              <a:rPr sz="1000" i="1" spc="45" dirty="0">
                <a:latin typeface="Calibri"/>
                <a:cs typeface="Calibri"/>
              </a:rPr>
              <a:t> </a:t>
            </a:r>
            <a:r>
              <a:rPr sz="1000" i="1" spc="90" dirty="0">
                <a:latin typeface="Calibri"/>
                <a:cs typeface="Calibri"/>
              </a:rPr>
              <a:t>dog</a:t>
            </a:r>
            <a:r>
              <a:rPr sz="1000" i="1" spc="55" dirty="0">
                <a:latin typeface="Calibri"/>
                <a:cs typeface="Calibri"/>
              </a:rPr>
              <a:t> </a:t>
            </a:r>
            <a:r>
              <a:rPr sz="1000" i="1" dirty="0">
                <a:latin typeface="Calibri"/>
                <a:cs typeface="Calibri"/>
              </a:rPr>
              <a:t>with</a:t>
            </a:r>
            <a:r>
              <a:rPr sz="1000" i="1" spc="55" dirty="0">
                <a:latin typeface="Calibri"/>
                <a:cs typeface="Calibri"/>
              </a:rPr>
              <a:t> </a:t>
            </a:r>
            <a:r>
              <a:rPr sz="1000" i="1" spc="40" dirty="0">
                <a:latin typeface="Calibri"/>
                <a:cs typeface="Calibri"/>
              </a:rPr>
              <a:t>glasses</a:t>
            </a:r>
            <a:endParaRPr sz="1000">
              <a:latin typeface="Calibri"/>
              <a:cs typeface="Calibri"/>
            </a:endParaRPr>
          </a:p>
        </p:txBody>
      </p:sp>
      <p:sp>
        <p:nvSpPr>
          <p:cNvPr id="33" name="object 33"/>
          <p:cNvSpPr/>
          <p:nvPr/>
        </p:nvSpPr>
        <p:spPr>
          <a:xfrm>
            <a:off x="3108960" y="2500756"/>
            <a:ext cx="1327150" cy="1534795"/>
          </a:xfrm>
          <a:custGeom>
            <a:avLst/>
            <a:gdLst/>
            <a:ahLst/>
            <a:cxnLst/>
            <a:rect l="l" t="t" r="r" b="b"/>
            <a:pathLst>
              <a:path w="1327150" h="1534795">
                <a:moveTo>
                  <a:pt x="1327023" y="435483"/>
                </a:moveTo>
                <a:lnTo>
                  <a:pt x="1213866" y="376174"/>
                </a:lnTo>
                <a:lnTo>
                  <a:pt x="1213650" y="386651"/>
                </a:lnTo>
                <a:lnTo>
                  <a:pt x="1210056" y="385064"/>
                </a:lnTo>
                <a:lnTo>
                  <a:pt x="1211465" y="414172"/>
                </a:lnTo>
                <a:lnTo>
                  <a:pt x="1204976" y="414020"/>
                </a:lnTo>
                <a:lnTo>
                  <a:pt x="1205484" y="414020"/>
                </a:lnTo>
                <a:lnTo>
                  <a:pt x="1144651" y="410972"/>
                </a:lnTo>
                <a:lnTo>
                  <a:pt x="1145032" y="410972"/>
                </a:lnTo>
                <a:lnTo>
                  <a:pt x="1084453" y="406781"/>
                </a:lnTo>
                <a:lnTo>
                  <a:pt x="1084834" y="406781"/>
                </a:lnTo>
                <a:lnTo>
                  <a:pt x="1026058" y="401574"/>
                </a:lnTo>
                <a:lnTo>
                  <a:pt x="1024636" y="401447"/>
                </a:lnTo>
                <a:lnTo>
                  <a:pt x="1025017" y="401574"/>
                </a:lnTo>
                <a:lnTo>
                  <a:pt x="966609" y="395224"/>
                </a:lnTo>
                <a:lnTo>
                  <a:pt x="965454" y="395097"/>
                </a:lnTo>
                <a:lnTo>
                  <a:pt x="965835" y="395224"/>
                </a:lnTo>
                <a:lnTo>
                  <a:pt x="908024" y="387858"/>
                </a:lnTo>
                <a:lnTo>
                  <a:pt x="907034" y="387731"/>
                </a:lnTo>
                <a:lnTo>
                  <a:pt x="907415" y="387858"/>
                </a:lnTo>
                <a:lnTo>
                  <a:pt x="849503" y="379349"/>
                </a:lnTo>
                <a:lnTo>
                  <a:pt x="849884" y="379349"/>
                </a:lnTo>
                <a:lnTo>
                  <a:pt x="792861" y="370078"/>
                </a:lnTo>
                <a:lnTo>
                  <a:pt x="793242" y="370078"/>
                </a:lnTo>
                <a:lnTo>
                  <a:pt x="738047" y="359918"/>
                </a:lnTo>
                <a:lnTo>
                  <a:pt x="737362" y="359791"/>
                </a:lnTo>
                <a:lnTo>
                  <a:pt x="737743" y="359918"/>
                </a:lnTo>
                <a:lnTo>
                  <a:pt x="683615" y="348869"/>
                </a:lnTo>
                <a:lnTo>
                  <a:pt x="683006" y="348742"/>
                </a:lnTo>
                <a:lnTo>
                  <a:pt x="683387" y="348869"/>
                </a:lnTo>
                <a:lnTo>
                  <a:pt x="630593" y="336804"/>
                </a:lnTo>
                <a:lnTo>
                  <a:pt x="630047" y="336677"/>
                </a:lnTo>
                <a:lnTo>
                  <a:pt x="630301" y="336804"/>
                </a:lnTo>
                <a:lnTo>
                  <a:pt x="578485" y="324104"/>
                </a:lnTo>
                <a:lnTo>
                  <a:pt x="578866" y="324104"/>
                </a:lnTo>
                <a:lnTo>
                  <a:pt x="528916" y="310769"/>
                </a:lnTo>
                <a:lnTo>
                  <a:pt x="528447" y="310642"/>
                </a:lnTo>
                <a:lnTo>
                  <a:pt x="528828" y="310769"/>
                </a:lnTo>
                <a:lnTo>
                  <a:pt x="480060" y="296418"/>
                </a:lnTo>
                <a:lnTo>
                  <a:pt x="480568" y="296545"/>
                </a:lnTo>
                <a:lnTo>
                  <a:pt x="480161" y="296418"/>
                </a:lnTo>
                <a:lnTo>
                  <a:pt x="434098" y="281813"/>
                </a:lnTo>
                <a:lnTo>
                  <a:pt x="433870" y="281749"/>
                </a:lnTo>
                <a:lnTo>
                  <a:pt x="433717" y="281686"/>
                </a:lnTo>
                <a:lnTo>
                  <a:pt x="389001" y="266192"/>
                </a:lnTo>
                <a:lnTo>
                  <a:pt x="389509" y="266319"/>
                </a:lnTo>
                <a:lnTo>
                  <a:pt x="389166" y="266192"/>
                </a:lnTo>
                <a:lnTo>
                  <a:pt x="346583" y="250190"/>
                </a:lnTo>
                <a:lnTo>
                  <a:pt x="347091" y="250317"/>
                </a:lnTo>
                <a:lnTo>
                  <a:pt x="346773" y="250190"/>
                </a:lnTo>
                <a:lnTo>
                  <a:pt x="306806" y="233807"/>
                </a:lnTo>
                <a:lnTo>
                  <a:pt x="306197" y="233553"/>
                </a:lnTo>
                <a:lnTo>
                  <a:pt x="306705" y="233807"/>
                </a:lnTo>
                <a:lnTo>
                  <a:pt x="287426" y="225298"/>
                </a:lnTo>
                <a:lnTo>
                  <a:pt x="268744" y="216789"/>
                </a:lnTo>
                <a:lnTo>
                  <a:pt x="268478" y="216662"/>
                </a:lnTo>
                <a:lnTo>
                  <a:pt x="250698" y="208026"/>
                </a:lnTo>
                <a:lnTo>
                  <a:pt x="250444" y="207899"/>
                </a:lnTo>
                <a:lnTo>
                  <a:pt x="250571" y="208026"/>
                </a:lnTo>
                <a:lnTo>
                  <a:pt x="233299" y="199390"/>
                </a:lnTo>
                <a:lnTo>
                  <a:pt x="232791" y="199136"/>
                </a:lnTo>
                <a:lnTo>
                  <a:pt x="233172" y="199390"/>
                </a:lnTo>
                <a:lnTo>
                  <a:pt x="216027" y="190373"/>
                </a:lnTo>
                <a:lnTo>
                  <a:pt x="216395" y="190500"/>
                </a:lnTo>
                <a:lnTo>
                  <a:pt x="216166" y="190373"/>
                </a:lnTo>
                <a:lnTo>
                  <a:pt x="200355" y="181610"/>
                </a:lnTo>
                <a:lnTo>
                  <a:pt x="199898" y="181356"/>
                </a:lnTo>
                <a:lnTo>
                  <a:pt x="200279" y="181610"/>
                </a:lnTo>
                <a:lnTo>
                  <a:pt x="184950" y="172593"/>
                </a:lnTo>
                <a:lnTo>
                  <a:pt x="184518" y="172339"/>
                </a:lnTo>
                <a:lnTo>
                  <a:pt x="184912" y="172593"/>
                </a:lnTo>
                <a:lnTo>
                  <a:pt x="169672" y="163322"/>
                </a:lnTo>
                <a:lnTo>
                  <a:pt x="170180" y="163576"/>
                </a:lnTo>
                <a:lnTo>
                  <a:pt x="169786" y="163322"/>
                </a:lnTo>
                <a:lnTo>
                  <a:pt x="156273" y="154432"/>
                </a:lnTo>
                <a:lnTo>
                  <a:pt x="155702" y="154051"/>
                </a:lnTo>
                <a:lnTo>
                  <a:pt x="156070" y="154432"/>
                </a:lnTo>
                <a:lnTo>
                  <a:pt x="142240" y="144907"/>
                </a:lnTo>
                <a:lnTo>
                  <a:pt x="142748" y="145161"/>
                </a:lnTo>
                <a:lnTo>
                  <a:pt x="142392" y="144907"/>
                </a:lnTo>
                <a:lnTo>
                  <a:pt x="129667" y="135636"/>
                </a:lnTo>
                <a:lnTo>
                  <a:pt x="130175" y="135890"/>
                </a:lnTo>
                <a:lnTo>
                  <a:pt x="129844" y="135636"/>
                </a:lnTo>
                <a:lnTo>
                  <a:pt x="118503" y="126746"/>
                </a:lnTo>
                <a:lnTo>
                  <a:pt x="117856" y="126238"/>
                </a:lnTo>
                <a:lnTo>
                  <a:pt x="118364" y="126746"/>
                </a:lnTo>
                <a:lnTo>
                  <a:pt x="106807" y="116967"/>
                </a:lnTo>
                <a:lnTo>
                  <a:pt x="107315" y="117348"/>
                </a:lnTo>
                <a:lnTo>
                  <a:pt x="106883" y="116967"/>
                </a:lnTo>
                <a:lnTo>
                  <a:pt x="97218" y="108204"/>
                </a:lnTo>
                <a:lnTo>
                  <a:pt x="96520" y="107569"/>
                </a:lnTo>
                <a:lnTo>
                  <a:pt x="97155" y="108204"/>
                </a:lnTo>
                <a:lnTo>
                  <a:pt x="87630" y="98806"/>
                </a:lnTo>
                <a:lnTo>
                  <a:pt x="87376" y="98552"/>
                </a:lnTo>
                <a:lnTo>
                  <a:pt x="87147" y="98298"/>
                </a:lnTo>
                <a:lnTo>
                  <a:pt x="79070" y="89662"/>
                </a:lnTo>
                <a:lnTo>
                  <a:pt x="78359" y="88900"/>
                </a:lnTo>
                <a:lnTo>
                  <a:pt x="78994" y="89662"/>
                </a:lnTo>
                <a:lnTo>
                  <a:pt x="71120" y="80391"/>
                </a:lnTo>
                <a:lnTo>
                  <a:pt x="70891" y="80124"/>
                </a:lnTo>
                <a:lnTo>
                  <a:pt x="70535" y="79629"/>
                </a:lnTo>
                <a:lnTo>
                  <a:pt x="64173" y="71247"/>
                </a:lnTo>
                <a:lnTo>
                  <a:pt x="63830" y="70802"/>
                </a:lnTo>
                <a:lnTo>
                  <a:pt x="63538" y="70358"/>
                </a:lnTo>
                <a:lnTo>
                  <a:pt x="58166" y="62357"/>
                </a:lnTo>
                <a:lnTo>
                  <a:pt x="57404" y="61214"/>
                </a:lnTo>
                <a:lnTo>
                  <a:pt x="58039" y="62357"/>
                </a:lnTo>
                <a:lnTo>
                  <a:pt x="52844" y="53340"/>
                </a:lnTo>
                <a:lnTo>
                  <a:pt x="52197" y="52197"/>
                </a:lnTo>
                <a:lnTo>
                  <a:pt x="52705" y="53340"/>
                </a:lnTo>
                <a:lnTo>
                  <a:pt x="48488" y="44704"/>
                </a:lnTo>
                <a:lnTo>
                  <a:pt x="47879" y="43484"/>
                </a:lnTo>
                <a:lnTo>
                  <a:pt x="47828" y="43357"/>
                </a:lnTo>
                <a:lnTo>
                  <a:pt x="47764" y="43180"/>
                </a:lnTo>
                <a:lnTo>
                  <a:pt x="44704" y="35687"/>
                </a:lnTo>
                <a:lnTo>
                  <a:pt x="44640" y="35521"/>
                </a:lnTo>
                <a:lnTo>
                  <a:pt x="44297" y="34417"/>
                </a:lnTo>
                <a:lnTo>
                  <a:pt x="41998" y="27178"/>
                </a:lnTo>
                <a:lnTo>
                  <a:pt x="41617" y="25946"/>
                </a:lnTo>
                <a:lnTo>
                  <a:pt x="41554" y="25755"/>
                </a:lnTo>
                <a:lnTo>
                  <a:pt x="39903" y="18669"/>
                </a:lnTo>
                <a:lnTo>
                  <a:pt x="39814" y="18262"/>
                </a:lnTo>
                <a:lnTo>
                  <a:pt x="39611" y="16891"/>
                </a:lnTo>
                <a:lnTo>
                  <a:pt x="38608" y="10160"/>
                </a:lnTo>
                <a:lnTo>
                  <a:pt x="38582" y="9994"/>
                </a:lnTo>
                <a:lnTo>
                  <a:pt x="38519" y="8382"/>
                </a:lnTo>
                <a:lnTo>
                  <a:pt x="38100" y="0"/>
                </a:lnTo>
                <a:lnTo>
                  <a:pt x="0" y="1778"/>
                </a:lnTo>
                <a:lnTo>
                  <a:pt x="508" y="12827"/>
                </a:lnTo>
                <a:lnTo>
                  <a:pt x="13335" y="59563"/>
                </a:lnTo>
                <a:lnTo>
                  <a:pt x="32893" y="93091"/>
                </a:lnTo>
                <a:lnTo>
                  <a:pt x="60071" y="125095"/>
                </a:lnTo>
                <a:lnTo>
                  <a:pt x="94107" y="156083"/>
                </a:lnTo>
                <a:lnTo>
                  <a:pt x="134620" y="185928"/>
                </a:lnTo>
                <a:lnTo>
                  <a:pt x="181229" y="214630"/>
                </a:lnTo>
                <a:lnTo>
                  <a:pt x="215633" y="233172"/>
                </a:lnTo>
                <a:lnTo>
                  <a:pt x="252349" y="251206"/>
                </a:lnTo>
                <a:lnTo>
                  <a:pt x="291592" y="268732"/>
                </a:lnTo>
                <a:lnTo>
                  <a:pt x="332867" y="285750"/>
                </a:lnTo>
                <a:lnTo>
                  <a:pt x="376301" y="302133"/>
                </a:lnTo>
                <a:lnTo>
                  <a:pt x="421894" y="317881"/>
                </a:lnTo>
                <a:lnTo>
                  <a:pt x="469138" y="332994"/>
                </a:lnTo>
                <a:lnTo>
                  <a:pt x="518287" y="347345"/>
                </a:lnTo>
                <a:lnTo>
                  <a:pt x="569087" y="361061"/>
                </a:lnTo>
                <a:lnTo>
                  <a:pt x="621411" y="373888"/>
                </a:lnTo>
                <a:lnTo>
                  <a:pt x="675259" y="386080"/>
                </a:lnTo>
                <a:lnTo>
                  <a:pt x="730250" y="397256"/>
                </a:lnTo>
                <a:lnTo>
                  <a:pt x="786511" y="407670"/>
                </a:lnTo>
                <a:lnTo>
                  <a:pt x="843915" y="416941"/>
                </a:lnTo>
                <a:lnTo>
                  <a:pt x="902081" y="425577"/>
                </a:lnTo>
                <a:lnTo>
                  <a:pt x="961263" y="432943"/>
                </a:lnTo>
                <a:lnTo>
                  <a:pt x="1021080" y="439420"/>
                </a:lnTo>
                <a:lnTo>
                  <a:pt x="1072819" y="443992"/>
                </a:lnTo>
                <a:lnTo>
                  <a:pt x="1048893" y="449072"/>
                </a:lnTo>
                <a:lnTo>
                  <a:pt x="988187" y="464185"/>
                </a:lnTo>
                <a:lnTo>
                  <a:pt x="928243" y="481838"/>
                </a:lnTo>
                <a:lnTo>
                  <a:pt x="869061" y="502158"/>
                </a:lnTo>
                <a:lnTo>
                  <a:pt x="810895" y="525018"/>
                </a:lnTo>
                <a:lnTo>
                  <a:pt x="753618" y="550164"/>
                </a:lnTo>
                <a:lnTo>
                  <a:pt x="670179" y="592201"/>
                </a:lnTo>
                <a:lnTo>
                  <a:pt x="616077" y="622935"/>
                </a:lnTo>
                <a:lnTo>
                  <a:pt x="563499" y="655701"/>
                </a:lnTo>
                <a:lnTo>
                  <a:pt x="512445" y="690245"/>
                </a:lnTo>
                <a:lnTo>
                  <a:pt x="463042" y="726821"/>
                </a:lnTo>
                <a:lnTo>
                  <a:pt x="415671" y="765048"/>
                </a:lnTo>
                <a:lnTo>
                  <a:pt x="369951" y="805053"/>
                </a:lnTo>
                <a:lnTo>
                  <a:pt x="326390" y="846455"/>
                </a:lnTo>
                <a:lnTo>
                  <a:pt x="285115" y="889254"/>
                </a:lnTo>
                <a:lnTo>
                  <a:pt x="245999" y="933577"/>
                </a:lnTo>
                <a:lnTo>
                  <a:pt x="209156" y="979043"/>
                </a:lnTo>
                <a:lnTo>
                  <a:pt x="174993" y="1025652"/>
                </a:lnTo>
                <a:lnTo>
                  <a:pt x="143637" y="1073289"/>
                </a:lnTo>
                <a:lnTo>
                  <a:pt x="114808" y="1121918"/>
                </a:lnTo>
                <a:lnTo>
                  <a:pt x="89027" y="1171575"/>
                </a:lnTo>
                <a:lnTo>
                  <a:pt x="66167" y="1221740"/>
                </a:lnTo>
                <a:lnTo>
                  <a:pt x="46482" y="1272667"/>
                </a:lnTo>
                <a:lnTo>
                  <a:pt x="30099" y="1324356"/>
                </a:lnTo>
                <a:lnTo>
                  <a:pt x="17145" y="1376299"/>
                </a:lnTo>
                <a:lnTo>
                  <a:pt x="7747" y="1428750"/>
                </a:lnTo>
                <a:lnTo>
                  <a:pt x="1905" y="1481328"/>
                </a:lnTo>
                <a:lnTo>
                  <a:pt x="0" y="1533906"/>
                </a:lnTo>
                <a:lnTo>
                  <a:pt x="38100" y="1534541"/>
                </a:lnTo>
                <a:lnTo>
                  <a:pt x="38595" y="1509522"/>
                </a:lnTo>
                <a:lnTo>
                  <a:pt x="38608" y="1509293"/>
                </a:lnTo>
                <a:lnTo>
                  <a:pt x="38633" y="1508887"/>
                </a:lnTo>
                <a:lnTo>
                  <a:pt x="39966" y="1484503"/>
                </a:lnTo>
                <a:lnTo>
                  <a:pt x="40005" y="1483868"/>
                </a:lnTo>
                <a:lnTo>
                  <a:pt x="39878" y="1484503"/>
                </a:lnTo>
                <a:lnTo>
                  <a:pt x="42291" y="1458849"/>
                </a:lnTo>
                <a:lnTo>
                  <a:pt x="42291" y="1459484"/>
                </a:lnTo>
                <a:lnTo>
                  <a:pt x="42367" y="1458849"/>
                </a:lnTo>
                <a:lnTo>
                  <a:pt x="45377" y="1434465"/>
                </a:lnTo>
                <a:lnTo>
                  <a:pt x="45466" y="1433830"/>
                </a:lnTo>
                <a:lnTo>
                  <a:pt x="45339" y="1434465"/>
                </a:lnTo>
                <a:lnTo>
                  <a:pt x="49415" y="1409573"/>
                </a:lnTo>
                <a:lnTo>
                  <a:pt x="49530" y="1408938"/>
                </a:lnTo>
                <a:lnTo>
                  <a:pt x="49403" y="1409573"/>
                </a:lnTo>
                <a:lnTo>
                  <a:pt x="54254" y="1384554"/>
                </a:lnTo>
                <a:lnTo>
                  <a:pt x="54356" y="1384046"/>
                </a:lnTo>
                <a:lnTo>
                  <a:pt x="54229" y="1384554"/>
                </a:lnTo>
                <a:lnTo>
                  <a:pt x="60198" y="1359154"/>
                </a:lnTo>
                <a:lnTo>
                  <a:pt x="60071" y="1359789"/>
                </a:lnTo>
                <a:lnTo>
                  <a:pt x="60236" y="1359154"/>
                </a:lnTo>
                <a:lnTo>
                  <a:pt x="66802" y="1334389"/>
                </a:lnTo>
                <a:lnTo>
                  <a:pt x="66675" y="1335024"/>
                </a:lnTo>
                <a:lnTo>
                  <a:pt x="66865" y="1334389"/>
                </a:lnTo>
                <a:lnTo>
                  <a:pt x="74091" y="1310386"/>
                </a:lnTo>
                <a:lnTo>
                  <a:pt x="74295" y="1309751"/>
                </a:lnTo>
                <a:lnTo>
                  <a:pt x="74041" y="1310386"/>
                </a:lnTo>
                <a:lnTo>
                  <a:pt x="82372" y="1285621"/>
                </a:lnTo>
                <a:lnTo>
                  <a:pt x="82550" y="1285113"/>
                </a:lnTo>
                <a:lnTo>
                  <a:pt x="82296" y="1285621"/>
                </a:lnTo>
                <a:lnTo>
                  <a:pt x="91567" y="1260729"/>
                </a:lnTo>
                <a:lnTo>
                  <a:pt x="91440" y="1261237"/>
                </a:lnTo>
                <a:lnTo>
                  <a:pt x="91630" y="1260729"/>
                </a:lnTo>
                <a:lnTo>
                  <a:pt x="101346" y="1236218"/>
                </a:lnTo>
                <a:lnTo>
                  <a:pt x="101219" y="1236726"/>
                </a:lnTo>
                <a:lnTo>
                  <a:pt x="101434" y="1236218"/>
                </a:lnTo>
                <a:lnTo>
                  <a:pt x="111887" y="1212088"/>
                </a:lnTo>
                <a:lnTo>
                  <a:pt x="111760" y="1212596"/>
                </a:lnTo>
                <a:lnTo>
                  <a:pt x="111988" y="1212088"/>
                </a:lnTo>
                <a:lnTo>
                  <a:pt x="123317" y="1188085"/>
                </a:lnTo>
                <a:lnTo>
                  <a:pt x="123190" y="1188466"/>
                </a:lnTo>
                <a:lnTo>
                  <a:pt x="123367" y="1188085"/>
                </a:lnTo>
                <a:lnTo>
                  <a:pt x="135128" y="1164463"/>
                </a:lnTo>
                <a:lnTo>
                  <a:pt x="135394" y="1163955"/>
                </a:lnTo>
                <a:lnTo>
                  <a:pt x="148209" y="1140206"/>
                </a:lnTo>
                <a:lnTo>
                  <a:pt x="147955" y="1140714"/>
                </a:lnTo>
                <a:lnTo>
                  <a:pt x="148247" y="1140206"/>
                </a:lnTo>
                <a:lnTo>
                  <a:pt x="161569" y="1117092"/>
                </a:lnTo>
                <a:lnTo>
                  <a:pt x="161798" y="1116711"/>
                </a:lnTo>
                <a:lnTo>
                  <a:pt x="161531" y="1117092"/>
                </a:lnTo>
                <a:lnTo>
                  <a:pt x="175780" y="1093724"/>
                </a:lnTo>
                <a:lnTo>
                  <a:pt x="176022" y="1093343"/>
                </a:lnTo>
                <a:lnTo>
                  <a:pt x="175768" y="1093724"/>
                </a:lnTo>
                <a:lnTo>
                  <a:pt x="190627" y="1070610"/>
                </a:lnTo>
                <a:lnTo>
                  <a:pt x="206248" y="1047623"/>
                </a:lnTo>
                <a:lnTo>
                  <a:pt x="206514" y="1047242"/>
                </a:lnTo>
                <a:lnTo>
                  <a:pt x="222631" y="1024509"/>
                </a:lnTo>
                <a:lnTo>
                  <a:pt x="222377" y="1024890"/>
                </a:lnTo>
                <a:lnTo>
                  <a:pt x="222656" y="1024509"/>
                </a:lnTo>
                <a:lnTo>
                  <a:pt x="239522" y="1002030"/>
                </a:lnTo>
                <a:lnTo>
                  <a:pt x="239268" y="1002411"/>
                </a:lnTo>
                <a:lnTo>
                  <a:pt x="239560" y="1002030"/>
                </a:lnTo>
                <a:lnTo>
                  <a:pt x="257048" y="979805"/>
                </a:lnTo>
                <a:lnTo>
                  <a:pt x="256794" y="980186"/>
                </a:lnTo>
                <a:lnTo>
                  <a:pt x="257098" y="979805"/>
                </a:lnTo>
                <a:lnTo>
                  <a:pt x="275209" y="957961"/>
                </a:lnTo>
                <a:lnTo>
                  <a:pt x="274955" y="958342"/>
                </a:lnTo>
                <a:lnTo>
                  <a:pt x="275272" y="957961"/>
                </a:lnTo>
                <a:lnTo>
                  <a:pt x="293878" y="936244"/>
                </a:lnTo>
                <a:lnTo>
                  <a:pt x="293624" y="936625"/>
                </a:lnTo>
                <a:lnTo>
                  <a:pt x="293966" y="936244"/>
                </a:lnTo>
                <a:lnTo>
                  <a:pt x="312826" y="915416"/>
                </a:lnTo>
                <a:lnTo>
                  <a:pt x="313182" y="915035"/>
                </a:lnTo>
                <a:lnTo>
                  <a:pt x="312674" y="915416"/>
                </a:lnTo>
                <a:lnTo>
                  <a:pt x="352945" y="873760"/>
                </a:lnTo>
                <a:lnTo>
                  <a:pt x="353568" y="873125"/>
                </a:lnTo>
                <a:lnTo>
                  <a:pt x="353187" y="873518"/>
                </a:lnTo>
                <a:lnTo>
                  <a:pt x="353593" y="873125"/>
                </a:lnTo>
                <a:lnTo>
                  <a:pt x="395439" y="833374"/>
                </a:lnTo>
                <a:lnTo>
                  <a:pt x="395986" y="832866"/>
                </a:lnTo>
                <a:lnTo>
                  <a:pt x="395351" y="833374"/>
                </a:lnTo>
                <a:lnTo>
                  <a:pt x="439851" y="794512"/>
                </a:lnTo>
                <a:lnTo>
                  <a:pt x="440436" y="794004"/>
                </a:lnTo>
                <a:lnTo>
                  <a:pt x="486029" y="757301"/>
                </a:lnTo>
                <a:lnTo>
                  <a:pt x="486702" y="756793"/>
                </a:lnTo>
                <a:lnTo>
                  <a:pt x="534797" y="721106"/>
                </a:lnTo>
                <a:lnTo>
                  <a:pt x="534162" y="721614"/>
                </a:lnTo>
                <a:lnTo>
                  <a:pt x="534911" y="721106"/>
                </a:lnTo>
                <a:lnTo>
                  <a:pt x="584009" y="687832"/>
                </a:lnTo>
                <a:lnTo>
                  <a:pt x="584581" y="687451"/>
                </a:lnTo>
                <a:lnTo>
                  <a:pt x="583946" y="687832"/>
                </a:lnTo>
                <a:lnTo>
                  <a:pt x="635266" y="655828"/>
                </a:lnTo>
                <a:lnTo>
                  <a:pt x="635889" y="655447"/>
                </a:lnTo>
                <a:lnTo>
                  <a:pt x="635127" y="655828"/>
                </a:lnTo>
                <a:lnTo>
                  <a:pt x="688594" y="625475"/>
                </a:lnTo>
                <a:lnTo>
                  <a:pt x="687959" y="625856"/>
                </a:lnTo>
                <a:lnTo>
                  <a:pt x="688695" y="625475"/>
                </a:lnTo>
                <a:lnTo>
                  <a:pt x="742569" y="597662"/>
                </a:lnTo>
                <a:lnTo>
                  <a:pt x="742188" y="597916"/>
                </a:lnTo>
                <a:lnTo>
                  <a:pt x="742708" y="597662"/>
                </a:lnTo>
                <a:lnTo>
                  <a:pt x="769493" y="584835"/>
                </a:lnTo>
                <a:lnTo>
                  <a:pt x="770051" y="584581"/>
                </a:lnTo>
                <a:lnTo>
                  <a:pt x="797394" y="572262"/>
                </a:lnTo>
                <a:lnTo>
                  <a:pt x="797687" y="572135"/>
                </a:lnTo>
                <a:lnTo>
                  <a:pt x="797306" y="572262"/>
                </a:lnTo>
                <a:lnTo>
                  <a:pt x="825449" y="560197"/>
                </a:lnTo>
                <a:lnTo>
                  <a:pt x="825754" y="560070"/>
                </a:lnTo>
                <a:lnTo>
                  <a:pt x="825373" y="560197"/>
                </a:lnTo>
                <a:lnTo>
                  <a:pt x="853630" y="548894"/>
                </a:lnTo>
                <a:lnTo>
                  <a:pt x="853948" y="548767"/>
                </a:lnTo>
                <a:lnTo>
                  <a:pt x="853567" y="548894"/>
                </a:lnTo>
                <a:lnTo>
                  <a:pt x="882396" y="537845"/>
                </a:lnTo>
                <a:lnTo>
                  <a:pt x="882015" y="538099"/>
                </a:lnTo>
                <a:lnTo>
                  <a:pt x="882713" y="537845"/>
                </a:lnTo>
                <a:lnTo>
                  <a:pt x="940054" y="518033"/>
                </a:lnTo>
                <a:lnTo>
                  <a:pt x="998347" y="500888"/>
                </a:lnTo>
                <a:lnTo>
                  <a:pt x="997966" y="501015"/>
                </a:lnTo>
                <a:lnTo>
                  <a:pt x="998435" y="500888"/>
                </a:lnTo>
                <a:lnTo>
                  <a:pt x="1027328" y="493268"/>
                </a:lnTo>
                <a:lnTo>
                  <a:pt x="1057402" y="486283"/>
                </a:lnTo>
                <a:lnTo>
                  <a:pt x="1056894" y="486283"/>
                </a:lnTo>
                <a:lnTo>
                  <a:pt x="1086993" y="479933"/>
                </a:lnTo>
                <a:lnTo>
                  <a:pt x="1086612" y="480060"/>
                </a:lnTo>
                <a:lnTo>
                  <a:pt x="1087272" y="479933"/>
                </a:lnTo>
                <a:lnTo>
                  <a:pt x="1116838" y="474345"/>
                </a:lnTo>
                <a:lnTo>
                  <a:pt x="1116330" y="474472"/>
                </a:lnTo>
                <a:lnTo>
                  <a:pt x="1117104" y="474345"/>
                </a:lnTo>
                <a:lnTo>
                  <a:pt x="1146683" y="469519"/>
                </a:lnTo>
                <a:lnTo>
                  <a:pt x="1146302" y="469519"/>
                </a:lnTo>
                <a:lnTo>
                  <a:pt x="1176655" y="465328"/>
                </a:lnTo>
                <a:lnTo>
                  <a:pt x="1176274" y="465455"/>
                </a:lnTo>
                <a:lnTo>
                  <a:pt x="1177353" y="465328"/>
                </a:lnTo>
                <a:lnTo>
                  <a:pt x="1206754" y="461899"/>
                </a:lnTo>
                <a:lnTo>
                  <a:pt x="1205738" y="461899"/>
                </a:lnTo>
                <a:lnTo>
                  <a:pt x="1212151" y="461518"/>
                </a:lnTo>
                <a:lnTo>
                  <a:pt x="1211580" y="490474"/>
                </a:lnTo>
                <a:lnTo>
                  <a:pt x="1215123" y="488784"/>
                </a:lnTo>
                <a:lnTo>
                  <a:pt x="1215644" y="499237"/>
                </a:lnTo>
                <a:lnTo>
                  <a:pt x="1327023" y="436626"/>
                </a:lnTo>
                <a:lnTo>
                  <a:pt x="1325765" y="436079"/>
                </a:lnTo>
                <a:lnTo>
                  <a:pt x="1327023" y="435483"/>
                </a:lnTo>
                <a:close/>
              </a:path>
            </a:pathLst>
          </a:custGeom>
          <a:solidFill>
            <a:srgbClr val="FF9413"/>
          </a:solidFill>
        </p:spPr>
        <p:txBody>
          <a:bodyPr wrap="square" lIns="0" tIns="0" rIns="0" bIns="0" rtlCol="0"/>
          <a:lstStyle/>
          <a:p>
            <a:endParaRPr/>
          </a:p>
        </p:txBody>
      </p:sp>
      <p:pic>
        <p:nvPicPr>
          <p:cNvPr id="34" name="object 34"/>
          <p:cNvPicPr/>
          <p:nvPr/>
        </p:nvPicPr>
        <p:blipFill>
          <a:blip r:embed="rId6" cstate="print"/>
          <a:stretch>
            <a:fillRect/>
          </a:stretch>
        </p:blipFill>
        <p:spPr>
          <a:xfrm>
            <a:off x="11298935" y="2005583"/>
            <a:ext cx="699516" cy="699515"/>
          </a:xfrm>
          <a:prstGeom prst="rect">
            <a:avLst/>
          </a:prstGeom>
        </p:spPr>
      </p:pic>
      <p:sp>
        <p:nvSpPr>
          <p:cNvPr id="38" name="Date Placeholder 37">
            <a:extLst>
              <a:ext uri="{FF2B5EF4-FFF2-40B4-BE49-F238E27FC236}">
                <a16:creationId xmlns:a16="http://schemas.microsoft.com/office/drawing/2014/main" id="{40330ED8-9A9D-4BEB-BB44-440B306B18CF}"/>
              </a:ext>
            </a:extLst>
          </p:cNvPr>
          <p:cNvSpPr>
            <a:spLocks noGrp="1"/>
          </p:cNvSpPr>
          <p:nvPr>
            <p:ph type="dt" sz="half" idx="6"/>
          </p:nvPr>
        </p:nvSpPr>
        <p:spPr/>
        <p:txBody>
          <a:bodyPr/>
          <a:lstStyle/>
          <a:p>
            <a:r>
              <a:rPr lang="en-US"/>
              <a:t>Monday, April 15, 2024</a:t>
            </a:r>
          </a:p>
        </p:txBody>
      </p:sp>
      <p:sp>
        <p:nvSpPr>
          <p:cNvPr id="39" name="Footer Placeholder 38">
            <a:extLst>
              <a:ext uri="{FF2B5EF4-FFF2-40B4-BE49-F238E27FC236}">
                <a16:creationId xmlns:a16="http://schemas.microsoft.com/office/drawing/2014/main" id="{700D6E09-0537-2AE6-8A6D-0C8B51ECEF28}"/>
              </a:ext>
            </a:extLst>
          </p:cNvPr>
          <p:cNvSpPr>
            <a:spLocks noGrp="1"/>
          </p:cNvSpPr>
          <p:nvPr>
            <p:ph type="ftr" sz="quarter" idx="5"/>
          </p:nvPr>
        </p:nvSpPr>
        <p:spPr/>
        <p:txBody>
          <a:bodyPr/>
          <a:lstStyle/>
          <a:p>
            <a:r>
              <a:rPr lang="en-IN"/>
              <a:t>Diffusion Models - Raunak Sarbajna</a:t>
            </a:r>
          </a:p>
        </p:txBody>
      </p:sp>
      <p:sp>
        <p:nvSpPr>
          <p:cNvPr id="40" name="Slide Number Placeholder 39">
            <a:extLst>
              <a:ext uri="{FF2B5EF4-FFF2-40B4-BE49-F238E27FC236}">
                <a16:creationId xmlns:a16="http://schemas.microsoft.com/office/drawing/2014/main" id="{4FD5B725-CAD2-3FFE-C24A-4648C51DBF84}"/>
              </a:ext>
            </a:extLst>
          </p:cNvPr>
          <p:cNvSpPr>
            <a:spLocks noGrp="1"/>
          </p:cNvSpPr>
          <p:nvPr>
            <p:ph type="sldNum" sz="quarter" idx="7"/>
          </p:nvPr>
        </p:nvSpPr>
        <p:spPr/>
        <p:txBody>
          <a:bodyPr/>
          <a:lstStyle/>
          <a:p>
            <a:fld id="{B6F15528-21DE-4FAA-801E-634DDDAF4B2B}" type="slidenum">
              <a:rPr lang="en-IN" smtClean="0"/>
              <a:t>46</a:t>
            </a:fld>
            <a:endParaRPr lang="en-IN"/>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888491" y="1793748"/>
            <a:ext cx="370840" cy="1106805"/>
          </a:xfrm>
          <a:prstGeom prst="rect">
            <a:avLst/>
          </a:prstGeom>
          <a:solidFill>
            <a:srgbClr val="5B525F"/>
          </a:solidFill>
          <a:ln w="12700">
            <a:solidFill>
              <a:srgbClr val="413944"/>
            </a:solidFill>
          </a:ln>
        </p:spPr>
        <p:txBody>
          <a:bodyPr vert="horz" wrap="square" lIns="0" tIns="0" rIns="0" bIns="0" rtlCol="0">
            <a:spAutoFit/>
          </a:bodyPr>
          <a:lstStyle/>
          <a:p>
            <a:pPr>
              <a:lnSpc>
                <a:spcPct val="100000"/>
              </a:lnSpc>
            </a:pPr>
            <a:endParaRPr sz="1100">
              <a:latin typeface="Times New Roman"/>
              <a:cs typeface="Times New Roman"/>
            </a:endParaRPr>
          </a:p>
          <a:p>
            <a:pPr>
              <a:lnSpc>
                <a:spcPct val="100000"/>
              </a:lnSpc>
              <a:spcBef>
                <a:spcPts val="1110"/>
              </a:spcBef>
            </a:pPr>
            <a:endParaRPr sz="1100">
              <a:latin typeface="Times New Roman"/>
              <a:cs typeface="Times New Roman"/>
            </a:endParaRPr>
          </a:p>
          <a:p>
            <a:pPr algn="ctr">
              <a:lnSpc>
                <a:spcPct val="100000"/>
              </a:lnSpc>
            </a:pPr>
            <a:r>
              <a:rPr sz="1100" spc="85" dirty="0">
                <a:solidFill>
                  <a:srgbClr val="FFFFFF"/>
                </a:solidFill>
                <a:latin typeface="Calibri"/>
                <a:cs typeface="Calibri"/>
              </a:rPr>
              <a:t>X</a:t>
            </a:r>
            <a:endParaRPr sz="1100">
              <a:latin typeface="Calibri"/>
              <a:cs typeface="Calibri"/>
            </a:endParaRPr>
          </a:p>
        </p:txBody>
      </p:sp>
      <p:sp>
        <p:nvSpPr>
          <p:cNvPr id="3" name="object 3"/>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240" dirty="0"/>
              <a:t>Architecture</a:t>
            </a:r>
            <a:r>
              <a:rPr spc="70" dirty="0"/>
              <a:t> </a:t>
            </a:r>
            <a:r>
              <a:rPr spc="-254" dirty="0"/>
              <a:t>(Image-</a:t>
            </a:r>
            <a:r>
              <a:rPr spc="-459" dirty="0"/>
              <a:t>To-</a:t>
            </a:r>
            <a:r>
              <a:rPr spc="-300" dirty="0"/>
              <a:t>Image)</a:t>
            </a:r>
          </a:p>
        </p:txBody>
      </p:sp>
      <p:grpSp>
        <p:nvGrpSpPr>
          <p:cNvPr id="4" name="object 4"/>
          <p:cNvGrpSpPr/>
          <p:nvPr/>
        </p:nvGrpSpPr>
        <p:grpSpPr>
          <a:xfrm>
            <a:off x="1406397" y="1787398"/>
            <a:ext cx="1176020" cy="1119505"/>
            <a:chOff x="1406397" y="1787398"/>
            <a:chExt cx="1176020" cy="1119505"/>
          </a:xfrm>
        </p:grpSpPr>
        <p:sp>
          <p:nvSpPr>
            <p:cNvPr id="5" name="object 5"/>
            <p:cNvSpPr/>
            <p:nvPr/>
          </p:nvSpPr>
          <p:spPr>
            <a:xfrm>
              <a:off x="1412747" y="1793748"/>
              <a:ext cx="1163320" cy="1106805"/>
            </a:xfrm>
            <a:custGeom>
              <a:avLst/>
              <a:gdLst/>
              <a:ahLst/>
              <a:cxnLst/>
              <a:rect l="l" t="t" r="r" b="b"/>
              <a:pathLst>
                <a:path w="1163320" h="1106805">
                  <a:moveTo>
                    <a:pt x="0" y="0"/>
                  </a:moveTo>
                  <a:lnTo>
                    <a:pt x="0" y="1106424"/>
                  </a:lnTo>
                  <a:lnTo>
                    <a:pt x="1162812" y="829817"/>
                  </a:lnTo>
                  <a:lnTo>
                    <a:pt x="1162812" y="276605"/>
                  </a:lnTo>
                  <a:lnTo>
                    <a:pt x="0" y="0"/>
                  </a:lnTo>
                  <a:close/>
                </a:path>
              </a:pathLst>
            </a:custGeom>
            <a:solidFill>
              <a:srgbClr val="ED7660"/>
            </a:solidFill>
          </p:spPr>
          <p:txBody>
            <a:bodyPr wrap="square" lIns="0" tIns="0" rIns="0" bIns="0" rtlCol="0"/>
            <a:lstStyle/>
            <a:p>
              <a:endParaRPr/>
            </a:p>
          </p:txBody>
        </p:sp>
        <p:sp>
          <p:nvSpPr>
            <p:cNvPr id="6" name="object 6"/>
            <p:cNvSpPr/>
            <p:nvPr/>
          </p:nvSpPr>
          <p:spPr>
            <a:xfrm>
              <a:off x="1412747" y="1793748"/>
              <a:ext cx="1163320" cy="1106805"/>
            </a:xfrm>
            <a:custGeom>
              <a:avLst/>
              <a:gdLst/>
              <a:ahLst/>
              <a:cxnLst/>
              <a:rect l="l" t="t" r="r" b="b"/>
              <a:pathLst>
                <a:path w="1163320" h="1106805">
                  <a:moveTo>
                    <a:pt x="0" y="0"/>
                  </a:moveTo>
                  <a:lnTo>
                    <a:pt x="1162812" y="276605"/>
                  </a:lnTo>
                  <a:lnTo>
                    <a:pt x="1162812" y="829817"/>
                  </a:lnTo>
                  <a:lnTo>
                    <a:pt x="0" y="1106424"/>
                  </a:lnTo>
                  <a:lnTo>
                    <a:pt x="0" y="0"/>
                  </a:lnTo>
                  <a:close/>
                </a:path>
              </a:pathLst>
            </a:custGeom>
            <a:ln w="12700">
              <a:solidFill>
                <a:srgbClr val="AE5445"/>
              </a:solidFill>
            </a:ln>
          </p:spPr>
          <p:txBody>
            <a:bodyPr wrap="square" lIns="0" tIns="0" rIns="0" bIns="0" rtlCol="0"/>
            <a:lstStyle/>
            <a:p>
              <a:endParaRPr/>
            </a:p>
          </p:txBody>
        </p:sp>
      </p:grpSp>
      <p:sp>
        <p:nvSpPr>
          <p:cNvPr id="7" name="object 7"/>
          <p:cNvSpPr txBox="1"/>
          <p:nvPr/>
        </p:nvSpPr>
        <p:spPr>
          <a:xfrm>
            <a:off x="1541144" y="2218689"/>
            <a:ext cx="713105" cy="239395"/>
          </a:xfrm>
          <a:prstGeom prst="rect">
            <a:avLst/>
          </a:prstGeom>
        </p:spPr>
        <p:txBody>
          <a:bodyPr vert="horz" wrap="square" lIns="0" tIns="13335" rIns="0" bIns="0" rtlCol="0">
            <a:spAutoFit/>
          </a:bodyPr>
          <a:lstStyle/>
          <a:p>
            <a:pPr marL="12700">
              <a:lnSpc>
                <a:spcPct val="100000"/>
              </a:lnSpc>
              <a:spcBef>
                <a:spcPts val="105"/>
              </a:spcBef>
            </a:pPr>
            <a:r>
              <a:rPr sz="1400" spc="90" dirty="0">
                <a:solidFill>
                  <a:srgbClr val="FFFFFF"/>
                </a:solidFill>
                <a:latin typeface="Calibri"/>
                <a:cs typeface="Calibri"/>
              </a:rPr>
              <a:t>Encoder</a:t>
            </a:r>
            <a:endParaRPr sz="1400">
              <a:latin typeface="Calibri"/>
              <a:cs typeface="Calibri"/>
            </a:endParaRPr>
          </a:p>
        </p:txBody>
      </p:sp>
      <p:sp>
        <p:nvSpPr>
          <p:cNvPr id="8" name="object 8"/>
          <p:cNvSpPr txBox="1"/>
          <p:nvPr/>
        </p:nvSpPr>
        <p:spPr>
          <a:xfrm>
            <a:off x="2747772" y="2191511"/>
            <a:ext cx="759460" cy="309880"/>
          </a:xfrm>
          <a:prstGeom prst="rect">
            <a:avLst/>
          </a:prstGeom>
          <a:solidFill>
            <a:srgbClr val="C096F8"/>
          </a:solidFill>
          <a:ln w="12700">
            <a:solidFill>
              <a:srgbClr val="8B6DB6"/>
            </a:solidFill>
          </a:ln>
        </p:spPr>
        <p:txBody>
          <a:bodyPr vert="horz" wrap="square" lIns="0" tIns="40005" rIns="0" bIns="0" rtlCol="0">
            <a:spAutoFit/>
          </a:bodyPr>
          <a:lstStyle/>
          <a:p>
            <a:pPr algn="ctr">
              <a:lnSpc>
                <a:spcPct val="100000"/>
              </a:lnSpc>
              <a:spcBef>
                <a:spcPts val="315"/>
              </a:spcBef>
            </a:pPr>
            <a:r>
              <a:rPr sz="1400" spc="95" dirty="0">
                <a:solidFill>
                  <a:srgbClr val="FFFFFF"/>
                </a:solidFill>
                <a:latin typeface="Calibri"/>
                <a:cs typeface="Calibri"/>
              </a:rPr>
              <a:t>Z</a:t>
            </a:r>
            <a:endParaRPr sz="1400">
              <a:latin typeface="Calibri"/>
              <a:cs typeface="Calibri"/>
            </a:endParaRPr>
          </a:p>
        </p:txBody>
      </p:sp>
      <p:pic>
        <p:nvPicPr>
          <p:cNvPr id="9" name="object 9"/>
          <p:cNvPicPr/>
          <p:nvPr/>
        </p:nvPicPr>
        <p:blipFill>
          <a:blip r:embed="rId2" cstate="print"/>
          <a:stretch>
            <a:fillRect/>
          </a:stretch>
        </p:blipFill>
        <p:spPr>
          <a:xfrm>
            <a:off x="4139029" y="3049339"/>
            <a:ext cx="3783932" cy="2514199"/>
          </a:xfrm>
          <a:prstGeom prst="rect">
            <a:avLst/>
          </a:prstGeom>
        </p:spPr>
      </p:pic>
      <p:sp>
        <p:nvSpPr>
          <p:cNvPr id="10" name="object 10"/>
          <p:cNvSpPr txBox="1"/>
          <p:nvPr/>
        </p:nvSpPr>
        <p:spPr>
          <a:xfrm>
            <a:off x="167639" y="4175759"/>
            <a:ext cx="1004569" cy="260985"/>
          </a:xfrm>
          <a:prstGeom prst="rect">
            <a:avLst/>
          </a:prstGeom>
          <a:solidFill>
            <a:srgbClr val="5B525F"/>
          </a:solidFill>
          <a:ln w="12700">
            <a:solidFill>
              <a:srgbClr val="413944"/>
            </a:solidFill>
          </a:ln>
        </p:spPr>
        <p:txBody>
          <a:bodyPr vert="horz" wrap="square" lIns="0" tIns="40005" rIns="0" bIns="0" rtlCol="0">
            <a:spAutoFit/>
          </a:bodyPr>
          <a:lstStyle/>
          <a:p>
            <a:pPr marL="113030">
              <a:lnSpc>
                <a:spcPct val="100000"/>
              </a:lnSpc>
              <a:spcBef>
                <a:spcPts val="315"/>
              </a:spcBef>
            </a:pPr>
            <a:r>
              <a:rPr sz="1100" spc="50" dirty="0">
                <a:solidFill>
                  <a:srgbClr val="FFFFFF"/>
                </a:solidFill>
                <a:latin typeface="Calibri"/>
                <a:cs typeface="Calibri"/>
              </a:rPr>
              <a:t>Text</a:t>
            </a:r>
            <a:r>
              <a:rPr sz="1100" spc="10" dirty="0">
                <a:solidFill>
                  <a:srgbClr val="FFFFFF"/>
                </a:solidFill>
                <a:latin typeface="Calibri"/>
                <a:cs typeface="Calibri"/>
              </a:rPr>
              <a:t> </a:t>
            </a:r>
            <a:r>
              <a:rPr sz="1100" spc="50" dirty="0">
                <a:solidFill>
                  <a:srgbClr val="FFFFFF"/>
                </a:solidFill>
                <a:latin typeface="Calibri"/>
                <a:cs typeface="Calibri"/>
              </a:rPr>
              <a:t>Prompt</a:t>
            </a:r>
            <a:endParaRPr sz="1100">
              <a:latin typeface="Calibri"/>
              <a:cs typeface="Calibri"/>
            </a:endParaRPr>
          </a:p>
        </p:txBody>
      </p:sp>
      <p:grpSp>
        <p:nvGrpSpPr>
          <p:cNvPr id="11" name="object 11"/>
          <p:cNvGrpSpPr/>
          <p:nvPr/>
        </p:nvGrpSpPr>
        <p:grpSpPr>
          <a:xfrm>
            <a:off x="1371346" y="3747261"/>
            <a:ext cx="1176020" cy="1117600"/>
            <a:chOff x="1371346" y="3747261"/>
            <a:chExt cx="1176020" cy="1117600"/>
          </a:xfrm>
        </p:grpSpPr>
        <p:sp>
          <p:nvSpPr>
            <p:cNvPr id="12" name="object 12"/>
            <p:cNvSpPr/>
            <p:nvPr/>
          </p:nvSpPr>
          <p:spPr>
            <a:xfrm>
              <a:off x="1377696" y="3753611"/>
              <a:ext cx="1163320" cy="1104900"/>
            </a:xfrm>
            <a:custGeom>
              <a:avLst/>
              <a:gdLst/>
              <a:ahLst/>
              <a:cxnLst/>
              <a:rect l="l" t="t" r="r" b="b"/>
              <a:pathLst>
                <a:path w="1163320" h="1104900">
                  <a:moveTo>
                    <a:pt x="0" y="0"/>
                  </a:moveTo>
                  <a:lnTo>
                    <a:pt x="0" y="1104900"/>
                  </a:lnTo>
                  <a:lnTo>
                    <a:pt x="1162811" y="828675"/>
                  </a:lnTo>
                  <a:lnTo>
                    <a:pt x="1162811" y="276225"/>
                  </a:lnTo>
                  <a:lnTo>
                    <a:pt x="0" y="0"/>
                  </a:lnTo>
                  <a:close/>
                </a:path>
              </a:pathLst>
            </a:custGeom>
            <a:solidFill>
              <a:srgbClr val="ED7660"/>
            </a:solidFill>
          </p:spPr>
          <p:txBody>
            <a:bodyPr wrap="square" lIns="0" tIns="0" rIns="0" bIns="0" rtlCol="0"/>
            <a:lstStyle/>
            <a:p>
              <a:endParaRPr/>
            </a:p>
          </p:txBody>
        </p:sp>
        <p:sp>
          <p:nvSpPr>
            <p:cNvPr id="13" name="object 13"/>
            <p:cNvSpPr/>
            <p:nvPr/>
          </p:nvSpPr>
          <p:spPr>
            <a:xfrm>
              <a:off x="1377696" y="3753611"/>
              <a:ext cx="1163320" cy="1104900"/>
            </a:xfrm>
            <a:custGeom>
              <a:avLst/>
              <a:gdLst/>
              <a:ahLst/>
              <a:cxnLst/>
              <a:rect l="l" t="t" r="r" b="b"/>
              <a:pathLst>
                <a:path w="1163320" h="1104900">
                  <a:moveTo>
                    <a:pt x="0" y="0"/>
                  </a:moveTo>
                  <a:lnTo>
                    <a:pt x="1162811" y="276225"/>
                  </a:lnTo>
                  <a:lnTo>
                    <a:pt x="1162811" y="828675"/>
                  </a:lnTo>
                  <a:lnTo>
                    <a:pt x="0" y="1104900"/>
                  </a:lnTo>
                  <a:lnTo>
                    <a:pt x="0" y="0"/>
                  </a:lnTo>
                  <a:close/>
                </a:path>
              </a:pathLst>
            </a:custGeom>
            <a:ln w="12700">
              <a:solidFill>
                <a:srgbClr val="AE5445"/>
              </a:solidFill>
            </a:ln>
          </p:spPr>
          <p:txBody>
            <a:bodyPr wrap="square" lIns="0" tIns="0" rIns="0" bIns="0" rtlCol="0"/>
            <a:lstStyle/>
            <a:p>
              <a:endParaRPr/>
            </a:p>
          </p:txBody>
        </p:sp>
      </p:grpSp>
      <p:sp>
        <p:nvSpPr>
          <p:cNvPr id="14" name="object 14"/>
          <p:cNvSpPr txBox="1"/>
          <p:nvPr/>
        </p:nvSpPr>
        <p:spPr>
          <a:xfrm>
            <a:off x="1506474" y="4071365"/>
            <a:ext cx="713105" cy="452755"/>
          </a:xfrm>
          <a:prstGeom prst="rect">
            <a:avLst/>
          </a:prstGeom>
        </p:spPr>
        <p:txBody>
          <a:bodyPr vert="horz" wrap="square" lIns="0" tIns="12700" rIns="0" bIns="0" rtlCol="0">
            <a:spAutoFit/>
          </a:bodyPr>
          <a:lstStyle/>
          <a:p>
            <a:pPr algn="ctr">
              <a:lnSpc>
                <a:spcPct val="100000"/>
              </a:lnSpc>
              <a:spcBef>
                <a:spcPts val="100"/>
              </a:spcBef>
            </a:pPr>
            <a:r>
              <a:rPr sz="1400" spc="95" dirty="0">
                <a:solidFill>
                  <a:srgbClr val="FFFFFF"/>
                </a:solidFill>
                <a:latin typeface="Calibri"/>
                <a:cs typeface="Calibri"/>
              </a:rPr>
              <a:t>CLIP</a:t>
            </a:r>
            <a:endParaRPr sz="1400">
              <a:latin typeface="Calibri"/>
              <a:cs typeface="Calibri"/>
            </a:endParaRPr>
          </a:p>
          <a:p>
            <a:pPr algn="ctr">
              <a:lnSpc>
                <a:spcPct val="100000"/>
              </a:lnSpc>
              <a:spcBef>
                <a:spcPts val="5"/>
              </a:spcBef>
            </a:pPr>
            <a:r>
              <a:rPr sz="1400" spc="90" dirty="0">
                <a:solidFill>
                  <a:srgbClr val="FFFFFF"/>
                </a:solidFill>
                <a:latin typeface="Calibri"/>
                <a:cs typeface="Calibri"/>
              </a:rPr>
              <a:t>Encoder</a:t>
            </a:r>
            <a:endParaRPr sz="1400">
              <a:latin typeface="Calibri"/>
              <a:cs typeface="Calibri"/>
            </a:endParaRPr>
          </a:p>
        </p:txBody>
      </p:sp>
      <p:sp>
        <p:nvSpPr>
          <p:cNvPr id="15" name="object 15"/>
          <p:cNvSpPr txBox="1"/>
          <p:nvPr/>
        </p:nvSpPr>
        <p:spPr>
          <a:xfrm>
            <a:off x="2747772" y="4034028"/>
            <a:ext cx="759460" cy="544195"/>
          </a:xfrm>
          <a:prstGeom prst="rect">
            <a:avLst/>
          </a:prstGeom>
          <a:ln w="12700">
            <a:solidFill>
              <a:srgbClr val="C096F8"/>
            </a:solidFill>
          </a:ln>
        </p:spPr>
        <p:txBody>
          <a:bodyPr vert="horz" wrap="square" lIns="0" tIns="59690" rIns="0" bIns="0" rtlCol="0">
            <a:spAutoFit/>
          </a:bodyPr>
          <a:lstStyle/>
          <a:p>
            <a:pPr>
              <a:lnSpc>
                <a:spcPct val="100000"/>
              </a:lnSpc>
              <a:spcBef>
                <a:spcPts val="470"/>
              </a:spcBef>
            </a:pPr>
            <a:endParaRPr sz="700">
              <a:latin typeface="Times New Roman"/>
              <a:cs typeface="Times New Roman"/>
            </a:endParaRPr>
          </a:p>
          <a:p>
            <a:pPr marL="119380" marR="112395" indent="109220">
              <a:lnSpc>
                <a:spcPct val="100000"/>
              </a:lnSpc>
            </a:pPr>
            <a:r>
              <a:rPr sz="700" spc="-10" dirty="0">
                <a:latin typeface="Calibri"/>
                <a:cs typeface="Calibri"/>
              </a:rPr>
              <a:t>Prompt</a:t>
            </a:r>
            <a:r>
              <a:rPr sz="700" spc="45" dirty="0">
                <a:latin typeface="Calibri"/>
                <a:cs typeface="Calibri"/>
              </a:rPr>
              <a:t> Embeddings</a:t>
            </a:r>
            <a:endParaRPr sz="700">
              <a:latin typeface="Calibri"/>
              <a:cs typeface="Calibri"/>
            </a:endParaRPr>
          </a:p>
        </p:txBody>
      </p:sp>
      <p:pic>
        <p:nvPicPr>
          <p:cNvPr id="16" name="object 16"/>
          <p:cNvPicPr/>
          <p:nvPr/>
        </p:nvPicPr>
        <p:blipFill>
          <a:blip r:embed="rId3" cstate="print"/>
          <a:stretch>
            <a:fillRect/>
          </a:stretch>
        </p:blipFill>
        <p:spPr>
          <a:xfrm>
            <a:off x="4483608" y="1740026"/>
            <a:ext cx="3820667" cy="1323848"/>
          </a:xfrm>
          <a:prstGeom prst="rect">
            <a:avLst/>
          </a:prstGeom>
        </p:spPr>
      </p:pic>
      <p:grpSp>
        <p:nvGrpSpPr>
          <p:cNvPr id="17" name="object 17"/>
          <p:cNvGrpSpPr/>
          <p:nvPr/>
        </p:nvGrpSpPr>
        <p:grpSpPr>
          <a:xfrm>
            <a:off x="1258824" y="2308860"/>
            <a:ext cx="1489075" cy="76200"/>
            <a:chOff x="1258824" y="2308860"/>
            <a:chExt cx="1489075" cy="76200"/>
          </a:xfrm>
        </p:grpSpPr>
        <p:pic>
          <p:nvPicPr>
            <p:cNvPr id="18" name="object 18"/>
            <p:cNvPicPr/>
            <p:nvPr/>
          </p:nvPicPr>
          <p:blipFill>
            <a:blip r:embed="rId4" cstate="print"/>
            <a:stretch>
              <a:fillRect/>
            </a:stretch>
          </p:blipFill>
          <p:spPr>
            <a:xfrm>
              <a:off x="1258824" y="2308860"/>
              <a:ext cx="154685" cy="76200"/>
            </a:xfrm>
            <a:prstGeom prst="rect">
              <a:avLst/>
            </a:prstGeom>
          </p:spPr>
        </p:pic>
        <p:pic>
          <p:nvPicPr>
            <p:cNvPr id="19" name="object 19"/>
            <p:cNvPicPr/>
            <p:nvPr/>
          </p:nvPicPr>
          <p:blipFill>
            <a:blip r:embed="rId5" cstate="print"/>
            <a:stretch>
              <a:fillRect/>
            </a:stretch>
          </p:blipFill>
          <p:spPr>
            <a:xfrm>
              <a:off x="2575560" y="2308860"/>
              <a:ext cx="171957" cy="76200"/>
            </a:xfrm>
            <a:prstGeom prst="rect">
              <a:avLst/>
            </a:prstGeom>
          </p:spPr>
        </p:pic>
      </p:grpSp>
      <p:grpSp>
        <p:nvGrpSpPr>
          <p:cNvPr id="20" name="object 20"/>
          <p:cNvGrpSpPr/>
          <p:nvPr/>
        </p:nvGrpSpPr>
        <p:grpSpPr>
          <a:xfrm>
            <a:off x="1171955" y="4267200"/>
            <a:ext cx="1575435" cy="76200"/>
            <a:chOff x="1171955" y="4267200"/>
            <a:chExt cx="1575435" cy="76200"/>
          </a:xfrm>
        </p:grpSpPr>
        <p:pic>
          <p:nvPicPr>
            <p:cNvPr id="21" name="object 21"/>
            <p:cNvPicPr/>
            <p:nvPr/>
          </p:nvPicPr>
          <p:blipFill>
            <a:blip r:embed="rId6" cstate="print"/>
            <a:stretch>
              <a:fillRect/>
            </a:stretch>
          </p:blipFill>
          <p:spPr>
            <a:xfrm>
              <a:off x="1171955" y="4267200"/>
              <a:ext cx="206756" cy="76200"/>
            </a:xfrm>
            <a:prstGeom prst="rect">
              <a:avLst/>
            </a:prstGeom>
          </p:spPr>
        </p:pic>
        <p:pic>
          <p:nvPicPr>
            <p:cNvPr id="22" name="object 22"/>
            <p:cNvPicPr/>
            <p:nvPr/>
          </p:nvPicPr>
          <p:blipFill>
            <a:blip r:embed="rId7" cstate="print"/>
            <a:stretch>
              <a:fillRect/>
            </a:stretch>
          </p:blipFill>
          <p:spPr>
            <a:xfrm>
              <a:off x="2540508" y="4267200"/>
              <a:ext cx="206756" cy="76200"/>
            </a:xfrm>
            <a:prstGeom prst="rect">
              <a:avLst/>
            </a:prstGeom>
          </p:spPr>
        </p:pic>
      </p:grpSp>
      <p:sp>
        <p:nvSpPr>
          <p:cNvPr id="23" name="object 23"/>
          <p:cNvSpPr txBox="1"/>
          <p:nvPr/>
        </p:nvSpPr>
        <p:spPr>
          <a:xfrm>
            <a:off x="5560314" y="2684144"/>
            <a:ext cx="544830" cy="238760"/>
          </a:xfrm>
          <a:prstGeom prst="rect">
            <a:avLst/>
          </a:prstGeom>
        </p:spPr>
        <p:txBody>
          <a:bodyPr vert="horz" wrap="square" lIns="0" tIns="12065" rIns="0" bIns="0" rtlCol="0">
            <a:spAutoFit/>
          </a:bodyPr>
          <a:lstStyle/>
          <a:p>
            <a:pPr marL="12700" marR="5080" indent="158115">
              <a:lnSpc>
                <a:spcPct val="100000"/>
              </a:lnSpc>
              <a:spcBef>
                <a:spcPts val="95"/>
              </a:spcBef>
            </a:pPr>
            <a:r>
              <a:rPr sz="700" spc="-20" dirty="0">
                <a:latin typeface="Calibri"/>
                <a:cs typeface="Calibri"/>
              </a:rPr>
              <a:t>Time</a:t>
            </a:r>
            <a:r>
              <a:rPr sz="700" spc="45" dirty="0">
                <a:latin typeface="Calibri"/>
                <a:cs typeface="Calibri"/>
              </a:rPr>
              <a:t> Embeddings</a:t>
            </a:r>
            <a:endParaRPr sz="700">
              <a:latin typeface="Calibri"/>
              <a:cs typeface="Calibri"/>
            </a:endParaRPr>
          </a:p>
        </p:txBody>
      </p:sp>
      <p:sp>
        <p:nvSpPr>
          <p:cNvPr id="24" name="object 24"/>
          <p:cNvSpPr txBox="1"/>
          <p:nvPr/>
        </p:nvSpPr>
        <p:spPr>
          <a:xfrm>
            <a:off x="5407533" y="1728977"/>
            <a:ext cx="894715" cy="553085"/>
          </a:xfrm>
          <a:prstGeom prst="rect">
            <a:avLst/>
          </a:prstGeom>
        </p:spPr>
        <p:txBody>
          <a:bodyPr vert="horz" wrap="square" lIns="0" tIns="13335" rIns="0" bIns="0" rtlCol="0">
            <a:spAutoFit/>
          </a:bodyPr>
          <a:lstStyle/>
          <a:p>
            <a:pPr algn="ctr">
              <a:lnSpc>
                <a:spcPct val="100000"/>
              </a:lnSpc>
              <a:spcBef>
                <a:spcPts val="105"/>
              </a:spcBef>
            </a:pPr>
            <a:r>
              <a:rPr sz="1400" b="1" spc="105" dirty="0">
                <a:latin typeface="Calibri"/>
                <a:cs typeface="Calibri"/>
              </a:rPr>
              <a:t>Scheduler</a:t>
            </a:r>
            <a:endParaRPr sz="1400">
              <a:latin typeface="Calibri"/>
              <a:cs typeface="Calibri"/>
            </a:endParaRPr>
          </a:p>
          <a:p>
            <a:pPr marR="22860" algn="ctr">
              <a:lnSpc>
                <a:spcPct val="100000"/>
              </a:lnSpc>
              <a:spcBef>
                <a:spcPts val="1145"/>
              </a:spcBef>
            </a:pPr>
            <a:r>
              <a:rPr sz="1100" spc="50" dirty="0">
                <a:solidFill>
                  <a:srgbClr val="FFFFFF"/>
                </a:solidFill>
                <a:latin typeface="Calibri"/>
                <a:cs typeface="Calibri"/>
              </a:rPr>
              <a:t>Time</a:t>
            </a:r>
            <a:endParaRPr sz="1100">
              <a:latin typeface="Calibri"/>
              <a:cs typeface="Calibri"/>
            </a:endParaRPr>
          </a:p>
        </p:txBody>
      </p:sp>
      <p:sp>
        <p:nvSpPr>
          <p:cNvPr id="25" name="object 25"/>
          <p:cNvSpPr txBox="1"/>
          <p:nvPr/>
        </p:nvSpPr>
        <p:spPr>
          <a:xfrm>
            <a:off x="10837164" y="1793748"/>
            <a:ext cx="370840" cy="1106805"/>
          </a:xfrm>
          <a:prstGeom prst="rect">
            <a:avLst/>
          </a:prstGeom>
          <a:solidFill>
            <a:srgbClr val="5B525F"/>
          </a:solidFill>
          <a:ln w="12700">
            <a:solidFill>
              <a:srgbClr val="413944"/>
            </a:solidFill>
          </a:ln>
        </p:spPr>
        <p:txBody>
          <a:bodyPr vert="horz" wrap="square" lIns="0" tIns="0" rIns="0" bIns="0" rtlCol="0">
            <a:spAutoFit/>
          </a:bodyPr>
          <a:lstStyle/>
          <a:p>
            <a:pPr>
              <a:lnSpc>
                <a:spcPct val="100000"/>
              </a:lnSpc>
            </a:pPr>
            <a:endParaRPr sz="1400">
              <a:latin typeface="Times New Roman"/>
              <a:cs typeface="Times New Roman"/>
            </a:endParaRPr>
          </a:p>
          <a:p>
            <a:pPr>
              <a:lnSpc>
                <a:spcPct val="100000"/>
              </a:lnSpc>
              <a:spcBef>
                <a:spcPts val="229"/>
              </a:spcBef>
            </a:pPr>
            <a:endParaRPr sz="1400">
              <a:latin typeface="Times New Roman"/>
              <a:cs typeface="Times New Roman"/>
            </a:endParaRPr>
          </a:p>
          <a:p>
            <a:pPr marL="107314">
              <a:lnSpc>
                <a:spcPct val="100000"/>
              </a:lnSpc>
            </a:pPr>
            <a:r>
              <a:rPr sz="1400" spc="40" dirty="0">
                <a:solidFill>
                  <a:srgbClr val="FFFFFF"/>
                </a:solidFill>
                <a:latin typeface="Calibri"/>
                <a:cs typeface="Calibri"/>
              </a:rPr>
              <a:t>X’</a:t>
            </a:r>
            <a:endParaRPr sz="1400">
              <a:latin typeface="Calibri"/>
              <a:cs typeface="Calibri"/>
            </a:endParaRPr>
          </a:p>
        </p:txBody>
      </p:sp>
      <p:grpSp>
        <p:nvGrpSpPr>
          <p:cNvPr id="26" name="object 26"/>
          <p:cNvGrpSpPr/>
          <p:nvPr/>
        </p:nvGrpSpPr>
        <p:grpSpPr>
          <a:xfrm>
            <a:off x="9402826" y="1787398"/>
            <a:ext cx="1176020" cy="1119505"/>
            <a:chOff x="9402826" y="1787398"/>
            <a:chExt cx="1176020" cy="1119505"/>
          </a:xfrm>
        </p:grpSpPr>
        <p:sp>
          <p:nvSpPr>
            <p:cNvPr id="27" name="object 27"/>
            <p:cNvSpPr/>
            <p:nvPr/>
          </p:nvSpPr>
          <p:spPr>
            <a:xfrm>
              <a:off x="9409176" y="1793748"/>
              <a:ext cx="1163320" cy="1106805"/>
            </a:xfrm>
            <a:custGeom>
              <a:avLst/>
              <a:gdLst/>
              <a:ahLst/>
              <a:cxnLst/>
              <a:rect l="l" t="t" r="r" b="b"/>
              <a:pathLst>
                <a:path w="1163320" h="1106805">
                  <a:moveTo>
                    <a:pt x="1162812" y="0"/>
                  </a:moveTo>
                  <a:lnTo>
                    <a:pt x="0" y="276605"/>
                  </a:lnTo>
                  <a:lnTo>
                    <a:pt x="0" y="829817"/>
                  </a:lnTo>
                  <a:lnTo>
                    <a:pt x="1162812" y="1106424"/>
                  </a:lnTo>
                  <a:lnTo>
                    <a:pt x="1162812" y="0"/>
                  </a:lnTo>
                  <a:close/>
                </a:path>
              </a:pathLst>
            </a:custGeom>
            <a:solidFill>
              <a:srgbClr val="4E91EF"/>
            </a:solidFill>
          </p:spPr>
          <p:txBody>
            <a:bodyPr wrap="square" lIns="0" tIns="0" rIns="0" bIns="0" rtlCol="0"/>
            <a:lstStyle/>
            <a:p>
              <a:endParaRPr/>
            </a:p>
          </p:txBody>
        </p:sp>
        <p:sp>
          <p:nvSpPr>
            <p:cNvPr id="28" name="object 28"/>
            <p:cNvSpPr/>
            <p:nvPr/>
          </p:nvSpPr>
          <p:spPr>
            <a:xfrm>
              <a:off x="9409176" y="1793748"/>
              <a:ext cx="1163320" cy="1106805"/>
            </a:xfrm>
            <a:custGeom>
              <a:avLst/>
              <a:gdLst/>
              <a:ahLst/>
              <a:cxnLst/>
              <a:rect l="l" t="t" r="r" b="b"/>
              <a:pathLst>
                <a:path w="1163320" h="1106805">
                  <a:moveTo>
                    <a:pt x="1162812" y="1106424"/>
                  </a:moveTo>
                  <a:lnTo>
                    <a:pt x="0" y="829817"/>
                  </a:lnTo>
                  <a:lnTo>
                    <a:pt x="0" y="276605"/>
                  </a:lnTo>
                  <a:lnTo>
                    <a:pt x="1162812" y="0"/>
                  </a:lnTo>
                  <a:lnTo>
                    <a:pt x="1162812" y="1106424"/>
                  </a:lnTo>
                  <a:close/>
                </a:path>
              </a:pathLst>
            </a:custGeom>
            <a:ln w="12700">
              <a:solidFill>
                <a:srgbClr val="3769AF"/>
              </a:solidFill>
            </a:ln>
          </p:spPr>
          <p:txBody>
            <a:bodyPr wrap="square" lIns="0" tIns="0" rIns="0" bIns="0" rtlCol="0"/>
            <a:lstStyle/>
            <a:p>
              <a:endParaRPr/>
            </a:p>
          </p:txBody>
        </p:sp>
      </p:grpSp>
      <p:sp>
        <p:nvSpPr>
          <p:cNvPr id="29" name="object 29"/>
          <p:cNvSpPr txBox="1"/>
          <p:nvPr/>
        </p:nvSpPr>
        <p:spPr>
          <a:xfrm>
            <a:off x="9717785" y="2218689"/>
            <a:ext cx="741680" cy="239395"/>
          </a:xfrm>
          <a:prstGeom prst="rect">
            <a:avLst/>
          </a:prstGeom>
        </p:spPr>
        <p:txBody>
          <a:bodyPr vert="horz" wrap="square" lIns="0" tIns="13335" rIns="0" bIns="0" rtlCol="0">
            <a:spAutoFit/>
          </a:bodyPr>
          <a:lstStyle/>
          <a:p>
            <a:pPr marL="12700">
              <a:lnSpc>
                <a:spcPct val="100000"/>
              </a:lnSpc>
              <a:spcBef>
                <a:spcPts val="105"/>
              </a:spcBef>
            </a:pPr>
            <a:r>
              <a:rPr sz="1400" spc="100" dirty="0">
                <a:solidFill>
                  <a:srgbClr val="FFFFFF"/>
                </a:solidFill>
                <a:latin typeface="Calibri"/>
                <a:cs typeface="Calibri"/>
              </a:rPr>
              <a:t>Decoder</a:t>
            </a:r>
            <a:endParaRPr sz="1400">
              <a:latin typeface="Calibri"/>
              <a:cs typeface="Calibri"/>
            </a:endParaRPr>
          </a:p>
        </p:txBody>
      </p:sp>
      <p:sp>
        <p:nvSpPr>
          <p:cNvPr id="30" name="object 30"/>
          <p:cNvSpPr/>
          <p:nvPr/>
        </p:nvSpPr>
        <p:spPr>
          <a:xfrm>
            <a:off x="10571988" y="2308860"/>
            <a:ext cx="264795" cy="76200"/>
          </a:xfrm>
          <a:custGeom>
            <a:avLst/>
            <a:gdLst/>
            <a:ahLst/>
            <a:cxnLst/>
            <a:rect l="l" t="t" r="r" b="b"/>
            <a:pathLst>
              <a:path w="264795" h="76200">
                <a:moveTo>
                  <a:pt x="188086" y="0"/>
                </a:moveTo>
                <a:lnTo>
                  <a:pt x="188086" y="76200"/>
                </a:lnTo>
                <a:lnTo>
                  <a:pt x="251586" y="44450"/>
                </a:lnTo>
                <a:lnTo>
                  <a:pt x="200786" y="44450"/>
                </a:lnTo>
                <a:lnTo>
                  <a:pt x="200786" y="31750"/>
                </a:lnTo>
                <a:lnTo>
                  <a:pt x="251586" y="31750"/>
                </a:lnTo>
                <a:lnTo>
                  <a:pt x="188086" y="0"/>
                </a:lnTo>
                <a:close/>
              </a:path>
              <a:path w="264795" h="76200">
                <a:moveTo>
                  <a:pt x="188086" y="31750"/>
                </a:moveTo>
                <a:lnTo>
                  <a:pt x="0" y="31750"/>
                </a:lnTo>
                <a:lnTo>
                  <a:pt x="0" y="44450"/>
                </a:lnTo>
                <a:lnTo>
                  <a:pt x="188086" y="44450"/>
                </a:lnTo>
                <a:lnTo>
                  <a:pt x="188086" y="31750"/>
                </a:lnTo>
                <a:close/>
              </a:path>
              <a:path w="264795" h="76200">
                <a:moveTo>
                  <a:pt x="251586" y="31750"/>
                </a:moveTo>
                <a:lnTo>
                  <a:pt x="200786" y="31750"/>
                </a:lnTo>
                <a:lnTo>
                  <a:pt x="200786" y="44450"/>
                </a:lnTo>
                <a:lnTo>
                  <a:pt x="251586" y="44450"/>
                </a:lnTo>
                <a:lnTo>
                  <a:pt x="264286" y="38100"/>
                </a:lnTo>
                <a:lnTo>
                  <a:pt x="251586" y="31750"/>
                </a:lnTo>
                <a:close/>
              </a:path>
            </a:pathLst>
          </a:custGeom>
          <a:solidFill>
            <a:srgbClr val="ED7660"/>
          </a:solidFill>
        </p:spPr>
        <p:txBody>
          <a:bodyPr wrap="square" lIns="0" tIns="0" rIns="0" bIns="0" rtlCol="0"/>
          <a:lstStyle/>
          <a:p>
            <a:endParaRPr/>
          </a:p>
        </p:txBody>
      </p:sp>
      <p:sp>
        <p:nvSpPr>
          <p:cNvPr id="31" name="object 31"/>
          <p:cNvSpPr txBox="1"/>
          <p:nvPr/>
        </p:nvSpPr>
        <p:spPr>
          <a:xfrm>
            <a:off x="8444483" y="2205227"/>
            <a:ext cx="759460" cy="309880"/>
          </a:xfrm>
          <a:prstGeom prst="rect">
            <a:avLst/>
          </a:prstGeom>
          <a:solidFill>
            <a:srgbClr val="C096F8"/>
          </a:solidFill>
          <a:ln w="12700">
            <a:solidFill>
              <a:srgbClr val="8B6DB6"/>
            </a:solidFill>
          </a:ln>
        </p:spPr>
        <p:txBody>
          <a:bodyPr vert="horz" wrap="square" lIns="0" tIns="39370" rIns="0" bIns="0" rtlCol="0">
            <a:spAutoFit/>
          </a:bodyPr>
          <a:lstStyle/>
          <a:p>
            <a:pPr marL="1905" algn="ctr">
              <a:lnSpc>
                <a:spcPct val="100000"/>
              </a:lnSpc>
              <a:spcBef>
                <a:spcPts val="310"/>
              </a:spcBef>
            </a:pPr>
            <a:r>
              <a:rPr sz="1400" spc="30" dirty="0">
                <a:solidFill>
                  <a:srgbClr val="FFFFFF"/>
                </a:solidFill>
                <a:latin typeface="Calibri"/>
                <a:cs typeface="Calibri"/>
              </a:rPr>
              <a:t>Z’</a:t>
            </a:r>
            <a:endParaRPr sz="1400">
              <a:latin typeface="Calibri"/>
              <a:cs typeface="Calibri"/>
            </a:endParaRPr>
          </a:p>
        </p:txBody>
      </p:sp>
      <p:sp>
        <p:nvSpPr>
          <p:cNvPr id="32" name="object 32"/>
          <p:cNvSpPr txBox="1"/>
          <p:nvPr/>
        </p:nvSpPr>
        <p:spPr>
          <a:xfrm>
            <a:off x="110134" y="3891788"/>
            <a:ext cx="1100455" cy="177800"/>
          </a:xfrm>
          <a:prstGeom prst="rect">
            <a:avLst/>
          </a:prstGeom>
        </p:spPr>
        <p:txBody>
          <a:bodyPr vert="horz" wrap="square" lIns="0" tIns="12065" rIns="0" bIns="0" rtlCol="0">
            <a:spAutoFit/>
          </a:bodyPr>
          <a:lstStyle/>
          <a:p>
            <a:pPr marL="12700">
              <a:lnSpc>
                <a:spcPct val="100000"/>
              </a:lnSpc>
              <a:spcBef>
                <a:spcPts val="95"/>
              </a:spcBef>
            </a:pPr>
            <a:r>
              <a:rPr sz="1000" i="1" spc="114" dirty="0">
                <a:latin typeface="Calibri"/>
                <a:cs typeface="Calibri"/>
              </a:rPr>
              <a:t>A</a:t>
            </a:r>
            <a:r>
              <a:rPr sz="1000" i="1" spc="45" dirty="0">
                <a:latin typeface="Calibri"/>
                <a:cs typeface="Calibri"/>
              </a:rPr>
              <a:t> </a:t>
            </a:r>
            <a:r>
              <a:rPr sz="1000" i="1" spc="90" dirty="0">
                <a:latin typeface="Calibri"/>
                <a:cs typeface="Calibri"/>
              </a:rPr>
              <a:t>dog</a:t>
            </a:r>
            <a:r>
              <a:rPr sz="1000" i="1" spc="55" dirty="0">
                <a:latin typeface="Calibri"/>
                <a:cs typeface="Calibri"/>
              </a:rPr>
              <a:t> </a:t>
            </a:r>
            <a:r>
              <a:rPr sz="1000" i="1" dirty="0">
                <a:latin typeface="Calibri"/>
                <a:cs typeface="Calibri"/>
              </a:rPr>
              <a:t>with</a:t>
            </a:r>
            <a:r>
              <a:rPr sz="1000" i="1" spc="55" dirty="0">
                <a:latin typeface="Calibri"/>
                <a:cs typeface="Calibri"/>
              </a:rPr>
              <a:t> </a:t>
            </a:r>
            <a:r>
              <a:rPr sz="1000" i="1" spc="40" dirty="0">
                <a:latin typeface="Calibri"/>
                <a:cs typeface="Calibri"/>
              </a:rPr>
              <a:t>glasses</a:t>
            </a:r>
            <a:endParaRPr sz="1000">
              <a:latin typeface="Calibri"/>
              <a:cs typeface="Calibri"/>
            </a:endParaRPr>
          </a:p>
        </p:txBody>
      </p:sp>
      <p:grpSp>
        <p:nvGrpSpPr>
          <p:cNvPr id="33" name="object 33"/>
          <p:cNvGrpSpPr/>
          <p:nvPr/>
        </p:nvGrpSpPr>
        <p:grpSpPr>
          <a:xfrm>
            <a:off x="3108960" y="1906523"/>
            <a:ext cx="1327150" cy="2129155"/>
            <a:chOff x="3108960" y="1906523"/>
            <a:chExt cx="1327150" cy="2129155"/>
          </a:xfrm>
        </p:grpSpPr>
        <p:sp>
          <p:nvSpPr>
            <p:cNvPr id="34" name="object 34"/>
            <p:cNvSpPr/>
            <p:nvPr/>
          </p:nvSpPr>
          <p:spPr>
            <a:xfrm>
              <a:off x="3108960" y="2500756"/>
              <a:ext cx="1327150" cy="1534795"/>
            </a:xfrm>
            <a:custGeom>
              <a:avLst/>
              <a:gdLst/>
              <a:ahLst/>
              <a:cxnLst/>
              <a:rect l="l" t="t" r="r" b="b"/>
              <a:pathLst>
                <a:path w="1327150" h="1534795">
                  <a:moveTo>
                    <a:pt x="1327023" y="435483"/>
                  </a:moveTo>
                  <a:lnTo>
                    <a:pt x="1213866" y="376174"/>
                  </a:lnTo>
                  <a:lnTo>
                    <a:pt x="1213650" y="386651"/>
                  </a:lnTo>
                  <a:lnTo>
                    <a:pt x="1210056" y="385064"/>
                  </a:lnTo>
                  <a:lnTo>
                    <a:pt x="1211465" y="414172"/>
                  </a:lnTo>
                  <a:lnTo>
                    <a:pt x="1204976" y="414020"/>
                  </a:lnTo>
                  <a:lnTo>
                    <a:pt x="1205484" y="414020"/>
                  </a:lnTo>
                  <a:lnTo>
                    <a:pt x="1144651" y="410972"/>
                  </a:lnTo>
                  <a:lnTo>
                    <a:pt x="1145032" y="410972"/>
                  </a:lnTo>
                  <a:lnTo>
                    <a:pt x="1084453" y="406781"/>
                  </a:lnTo>
                  <a:lnTo>
                    <a:pt x="1084834" y="406781"/>
                  </a:lnTo>
                  <a:lnTo>
                    <a:pt x="1026058" y="401574"/>
                  </a:lnTo>
                  <a:lnTo>
                    <a:pt x="1024636" y="401447"/>
                  </a:lnTo>
                  <a:lnTo>
                    <a:pt x="1025017" y="401574"/>
                  </a:lnTo>
                  <a:lnTo>
                    <a:pt x="966609" y="395224"/>
                  </a:lnTo>
                  <a:lnTo>
                    <a:pt x="965454" y="395097"/>
                  </a:lnTo>
                  <a:lnTo>
                    <a:pt x="965835" y="395224"/>
                  </a:lnTo>
                  <a:lnTo>
                    <a:pt x="908024" y="387858"/>
                  </a:lnTo>
                  <a:lnTo>
                    <a:pt x="907034" y="387731"/>
                  </a:lnTo>
                  <a:lnTo>
                    <a:pt x="907415" y="387858"/>
                  </a:lnTo>
                  <a:lnTo>
                    <a:pt x="849503" y="379349"/>
                  </a:lnTo>
                  <a:lnTo>
                    <a:pt x="849884" y="379349"/>
                  </a:lnTo>
                  <a:lnTo>
                    <a:pt x="792861" y="370078"/>
                  </a:lnTo>
                  <a:lnTo>
                    <a:pt x="793242" y="370078"/>
                  </a:lnTo>
                  <a:lnTo>
                    <a:pt x="738047" y="359918"/>
                  </a:lnTo>
                  <a:lnTo>
                    <a:pt x="737362" y="359791"/>
                  </a:lnTo>
                  <a:lnTo>
                    <a:pt x="737743" y="359918"/>
                  </a:lnTo>
                  <a:lnTo>
                    <a:pt x="683615" y="348869"/>
                  </a:lnTo>
                  <a:lnTo>
                    <a:pt x="683006" y="348742"/>
                  </a:lnTo>
                  <a:lnTo>
                    <a:pt x="683387" y="348869"/>
                  </a:lnTo>
                  <a:lnTo>
                    <a:pt x="630593" y="336804"/>
                  </a:lnTo>
                  <a:lnTo>
                    <a:pt x="630047" y="336677"/>
                  </a:lnTo>
                  <a:lnTo>
                    <a:pt x="630301" y="336804"/>
                  </a:lnTo>
                  <a:lnTo>
                    <a:pt x="578485" y="324104"/>
                  </a:lnTo>
                  <a:lnTo>
                    <a:pt x="578866" y="324104"/>
                  </a:lnTo>
                  <a:lnTo>
                    <a:pt x="528916" y="310769"/>
                  </a:lnTo>
                  <a:lnTo>
                    <a:pt x="528447" y="310642"/>
                  </a:lnTo>
                  <a:lnTo>
                    <a:pt x="528828" y="310769"/>
                  </a:lnTo>
                  <a:lnTo>
                    <a:pt x="480060" y="296418"/>
                  </a:lnTo>
                  <a:lnTo>
                    <a:pt x="480568" y="296545"/>
                  </a:lnTo>
                  <a:lnTo>
                    <a:pt x="480161" y="296418"/>
                  </a:lnTo>
                  <a:lnTo>
                    <a:pt x="434098" y="281813"/>
                  </a:lnTo>
                  <a:lnTo>
                    <a:pt x="433870" y="281749"/>
                  </a:lnTo>
                  <a:lnTo>
                    <a:pt x="433717" y="281686"/>
                  </a:lnTo>
                  <a:lnTo>
                    <a:pt x="389001" y="266192"/>
                  </a:lnTo>
                  <a:lnTo>
                    <a:pt x="389509" y="266319"/>
                  </a:lnTo>
                  <a:lnTo>
                    <a:pt x="389166" y="266192"/>
                  </a:lnTo>
                  <a:lnTo>
                    <a:pt x="346583" y="250190"/>
                  </a:lnTo>
                  <a:lnTo>
                    <a:pt x="347091" y="250317"/>
                  </a:lnTo>
                  <a:lnTo>
                    <a:pt x="346773" y="250190"/>
                  </a:lnTo>
                  <a:lnTo>
                    <a:pt x="306806" y="233807"/>
                  </a:lnTo>
                  <a:lnTo>
                    <a:pt x="306197" y="233553"/>
                  </a:lnTo>
                  <a:lnTo>
                    <a:pt x="306705" y="233807"/>
                  </a:lnTo>
                  <a:lnTo>
                    <a:pt x="287426" y="225298"/>
                  </a:lnTo>
                  <a:lnTo>
                    <a:pt x="268744" y="216789"/>
                  </a:lnTo>
                  <a:lnTo>
                    <a:pt x="268478" y="216662"/>
                  </a:lnTo>
                  <a:lnTo>
                    <a:pt x="250698" y="208026"/>
                  </a:lnTo>
                  <a:lnTo>
                    <a:pt x="250444" y="207899"/>
                  </a:lnTo>
                  <a:lnTo>
                    <a:pt x="250571" y="208026"/>
                  </a:lnTo>
                  <a:lnTo>
                    <a:pt x="233299" y="199390"/>
                  </a:lnTo>
                  <a:lnTo>
                    <a:pt x="232791" y="199136"/>
                  </a:lnTo>
                  <a:lnTo>
                    <a:pt x="233172" y="199390"/>
                  </a:lnTo>
                  <a:lnTo>
                    <a:pt x="216027" y="190373"/>
                  </a:lnTo>
                  <a:lnTo>
                    <a:pt x="216395" y="190500"/>
                  </a:lnTo>
                  <a:lnTo>
                    <a:pt x="216166" y="190373"/>
                  </a:lnTo>
                  <a:lnTo>
                    <a:pt x="200355" y="181610"/>
                  </a:lnTo>
                  <a:lnTo>
                    <a:pt x="199898" y="181356"/>
                  </a:lnTo>
                  <a:lnTo>
                    <a:pt x="200279" y="181610"/>
                  </a:lnTo>
                  <a:lnTo>
                    <a:pt x="184950" y="172593"/>
                  </a:lnTo>
                  <a:lnTo>
                    <a:pt x="184518" y="172339"/>
                  </a:lnTo>
                  <a:lnTo>
                    <a:pt x="184912" y="172593"/>
                  </a:lnTo>
                  <a:lnTo>
                    <a:pt x="169672" y="163322"/>
                  </a:lnTo>
                  <a:lnTo>
                    <a:pt x="170180" y="163576"/>
                  </a:lnTo>
                  <a:lnTo>
                    <a:pt x="169786" y="163322"/>
                  </a:lnTo>
                  <a:lnTo>
                    <a:pt x="156273" y="154432"/>
                  </a:lnTo>
                  <a:lnTo>
                    <a:pt x="155702" y="154051"/>
                  </a:lnTo>
                  <a:lnTo>
                    <a:pt x="156070" y="154432"/>
                  </a:lnTo>
                  <a:lnTo>
                    <a:pt x="142240" y="144907"/>
                  </a:lnTo>
                  <a:lnTo>
                    <a:pt x="142748" y="145161"/>
                  </a:lnTo>
                  <a:lnTo>
                    <a:pt x="142392" y="144907"/>
                  </a:lnTo>
                  <a:lnTo>
                    <a:pt x="129667" y="135636"/>
                  </a:lnTo>
                  <a:lnTo>
                    <a:pt x="130175" y="135890"/>
                  </a:lnTo>
                  <a:lnTo>
                    <a:pt x="129844" y="135636"/>
                  </a:lnTo>
                  <a:lnTo>
                    <a:pt x="118503" y="126746"/>
                  </a:lnTo>
                  <a:lnTo>
                    <a:pt x="117856" y="126238"/>
                  </a:lnTo>
                  <a:lnTo>
                    <a:pt x="118364" y="126746"/>
                  </a:lnTo>
                  <a:lnTo>
                    <a:pt x="106807" y="116967"/>
                  </a:lnTo>
                  <a:lnTo>
                    <a:pt x="107315" y="117348"/>
                  </a:lnTo>
                  <a:lnTo>
                    <a:pt x="106883" y="116967"/>
                  </a:lnTo>
                  <a:lnTo>
                    <a:pt x="97218" y="108204"/>
                  </a:lnTo>
                  <a:lnTo>
                    <a:pt x="96520" y="107569"/>
                  </a:lnTo>
                  <a:lnTo>
                    <a:pt x="97155" y="108204"/>
                  </a:lnTo>
                  <a:lnTo>
                    <a:pt x="87630" y="98806"/>
                  </a:lnTo>
                  <a:lnTo>
                    <a:pt x="87376" y="98552"/>
                  </a:lnTo>
                  <a:lnTo>
                    <a:pt x="87147" y="98298"/>
                  </a:lnTo>
                  <a:lnTo>
                    <a:pt x="79070" y="89662"/>
                  </a:lnTo>
                  <a:lnTo>
                    <a:pt x="78359" y="88900"/>
                  </a:lnTo>
                  <a:lnTo>
                    <a:pt x="78994" y="89662"/>
                  </a:lnTo>
                  <a:lnTo>
                    <a:pt x="71120" y="80391"/>
                  </a:lnTo>
                  <a:lnTo>
                    <a:pt x="70891" y="80124"/>
                  </a:lnTo>
                  <a:lnTo>
                    <a:pt x="70535" y="79629"/>
                  </a:lnTo>
                  <a:lnTo>
                    <a:pt x="64173" y="71247"/>
                  </a:lnTo>
                  <a:lnTo>
                    <a:pt x="63830" y="70802"/>
                  </a:lnTo>
                  <a:lnTo>
                    <a:pt x="63538" y="70358"/>
                  </a:lnTo>
                  <a:lnTo>
                    <a:pt x="58166" y="62357"/>
                  </a:lnTo>
                  <a:lnTo>
                    <a:pt x="57404" y="61214"/>
                  </a:lnTo>
                  <a:lnTo>
                    <a:pt x="58039" y="62357"/>
                  </a:lnTo>
                  <a:lnTo>
                    <a:pt x="52844" y="53340"/>
                  </a:lnTo>
                  <a:lnTo>
                    <a:pt x="52197" y="52197"/>
                  </a:lnTo>
                  <a:lnTo>
                    <a:pt x="52705" y="53340"/>
                  </a:lnTo>
                  <a:lnTo>
                    <a:pt x="48488" y="44704"/>
                  </a:lnTo>
                  <a:lnTo>
                    <a:pt x="47879" y="43484"/>
                  </a:lnTo>
                  <a:lnTo>
                    <a:pt x="47828" y="43357"/>
                  </a:lnTo>
                  <a:lnTo>
                    <a:pt x="47764" y="43180"/>
                  </a:lnTo>
                  <a:lnTo>
                    <a:pt x="44704" y="35687"/>
                  </a:lnTo>
                  <a:lnTo>
                    <a:pt x="44640" y="35521"/>
                  </a:lnTo>
                  <a:lnTo>
                    <a:pt x="44297" y="34417"/>
                  </a:lnTo>
                  <a:lnTo>
                    <a:pt x="41998" y="27178"/>
                  </a:lnTo>
                  <a:lnTo>
                    <a:pt x="41617" y="25946"/>
                  </a:lnTo>
                  <a:lnTo>
                    <a:pt x="41554" y="25755"/>
                  </a:lnTo>
                  <a:lnTo>
                    <a:pt x="39903" y="18669"/>
                  </a:lnTo>
                  <a:lnTo>
                    <a:pt x="39814" y="18262"/>
                  </a:lnTo>
                  <a:lnTo>
                    <a:pt x="39611" y="16891"/>
                  </a:lnTo>
                  <a:lnTo>
                    <a:pt x="38608" y="10160"/>
                  </a:lnTo>
                  <a:lnTo>
                    <a:pt x="38582" y="9994"/>
                  </a:lnTo>
                  <a:lnTo>
                    <a:pt x="38519" y="8382"/>
                  </a:lnTo>
                  <a:lnTo>
                    <a:pt x="38100" y="0"/>
                  </a:lnTo>
                  <a:lnTo>
                    <a:pt x="0" y="1778"/>
                  </a:lnTo>
                  <a:lnTo>
                    <a:pt x="508" y="12827"/>
                  </a:lnTo>
                  <a:lnTo>
                    <a:pt x="13335" y="59563"/>
                  </a:lnTo>
                  <a:lnTo>
                    <a:pt x="32893" y="93091"/>
                  </a:lnTo>
                  <a:lnTo>
                    <a:pt x="60071" y="125095"/>
                  </a:lnTo>
                  <a:lnTo>
                    <a:pt x="94107" y="156083"/>
                  </a:lnTo>
                  <a:lnTo>
                    <a:pt x="134620" y="185928"/>
                  </a:lnTo>
                  <a:lnTo>
                    <a:pt x="181229" y="214630"/>
                  </a:lnTo>
                  <a:lnTo>
                    <a:pt x="215633" y="233172"/>
                  </a:lnTo>
                  <a:lnTo>
                    <a:pt x="252349" y="251206"/>
                  </a:lnTo>
                  <a:lnTo>
                    <a:pt x="291592" y="268732"/>
                  </a:lnTo>
                  <a:lnTo>
                    <a:pt x="332867" y="285750"/>
                  </a:lnTo>
                  <a:lnTo>
                    <a:pt x="376301" y="302133"/>
                  </a:lnTo>
                  <a:lnTo>
                    <a:pt x="421894" y="317881"/>
                  </a:lnTo>
                  <a:lnTo>
                    <a:pt x="469138" y="332994"/>
                  </a:lnTo>
                  <a:lnTo>
                    <a:pt x="518287" y="347345"/>
                  </a:lnTo>
                  <a:lnTo>
                    <a:pt x="569087" y="361061"/>
                  </a:lnTo>
                  <a:lnTo>
                    <a:pt x="621411" y="373888"/>
                  </a:lnTo>
                  <a:lnTo>
                    <a:pt x="675259" y="386080"/>
                  </a:lnTo>
                  <a:lnTo>
                    <a:pt x="730250" y="397256"/>
                  </a:lnTo>
                  <a:lnTo>
                    <a:pt x="786511" y="407670"/>
                  </a:lnTo>
                  <a:lnTo>
                    <a:pt x="843915" y="416941"/>
                  </a:lnTo>
                  <a:lnTo>
                    <a:pt x="902081" y="425577"/>
                  </a:lnTo>
                  <a:lnTo>
                    <a:pt x="961263" y="432943"/>
                  </a:lnTo>
                  <a:lnTo>
                    <a:pt x="1021080" y="439420"/>
                  </a:lnTo>
                  <a:lnTo>
                    <a:pt x="1072819" y="443992"/>
                  </a:lnTo>
                  <a:lnTo>
                    <a:pt x="1048893" y="449072"/>
                  </a:lnTo>
                  <a:lnTo>
                    <a:pt x="988187" y="464185"/>
                  </a:lnTo>
                  <a:lnTo>
                    <a:pt x="928243" y="481838"/>
                  </a:lnTo>
                  <a:lnTo>
                    <a:pt x="869061" y="502158"/>
                  </a:lnTo>
                  <a:lnTo>
                    <a:pt x="810895" y="525018"/>
                  </a:lnTo>
                  <a:lnTo>
                    <a:pt x="753618" y="550164"/>
                  </a:lnTo>
                  <a:lnTo>
                    <a:pt x="670179" y="592201"/>
                  </a:lnTo>
                  <a:lnTo>
                    <a:pt x="616077" y="622935"/>
                  </a:lnTo>
                  <a:lnTo>
                    <a:pt x="563499" y="655701"/>
                  </a:lnTo>
                  <a:lnTo>
                    <a:pt x="512445" y="690245"/>
                  </a:lnTo>
                  <a:lnTo>
                    <a:pt x="463042" y="726821"/>
                  </a:lnTo>
                  <a:lnTo>
                    <a:pt x="415671" y="765048"/>
                  </a:lnTo>
                  <a:lnTo>
                    <a:pt x="369951" y="805053"/>
                  </a:lnTo>
                  <a:lnTo>
                    <a:pt x="326390" y="846455"/>
                  </a:lnTo>
                  <a:lnTo>
                    <a:pt x="285115" y="889254"/>
                  </a:lnTo>
                  <a:lnTo>
                    <a:pt x="245999" y="933577"/>
                  </a:lnTo>
                  <a:lnTo>
                    <a:pt x="209156" y="979043"/>
                  </a:lnTo>
                  <a:lnTo>
                    <a:pt x="174993" y="1025652"/>
                  </a:lnTo>
                  <a:lnTo>
                    <a:pt x="143637" y="1073289"/>
                  </a:lnTo>
                  <a:lnTo>
                    <a:pt x="114808" y="1121918"/>
                  </a:lnTo>
                  <a:lnTo>
                    <a:pt x="89027" y="1171575"/>
                  </a:lnTo>
                  <a:lnTo>
                    <a:pt x="66167" y="1221740"/>
                  </a:lnTo>
                  <a:lnTo>
                    <a:pt x="46482" y="1272667"/>
                  </a:lnTo>
                  <a:lnTo>
                    <a:pt x="30099" y="1324356"/>
                  </a:lnTo>
                  <a:lnTo>
                    <a:pt x="17145" y="1376299"/>
                  </a:lnTo>
                  <a:lnTo>
                    <a:pt x="7747" y="1428750"/>
                  </a:lnTo>
                  <a:lnTo>
                    <a:pt x="1905" y="1481328"/>
                  </a:lnTo>
                  <a:lnTo>
                    <a:pt x="0" y="1533906"/>
                  </a:lnTo>
                  <a:lnTo>
                    <a:pt x="38100" y="1534541"/>
                  </a:lnTo>
                  <a:lnTo>
                    <a:pt x="38595" y="1509522"/>
                  </a:lnTo>
                  <a:lnTo>
                    <a:pt x="38608" y="1509293"/>
                  </a:lnTo>
                  <a:lnTo>
                    <a:pt x="38633" y="1508887"/>
                  </a:lnTo>
                  <a:lnTo>
                    <a:pt x="39966" y="1484503"/>
                  </a:lnTo>
                  <a:lnTo>
                    <a:pt x="40005" y="1483868"/>
                  </a:lnTo>
                  <a:lnTo>
                    <a:pt x="39878" y="1484503"/>
                  </a:lnTo>
                  <a:lnTo>
                    <a:pt x="42291" y="1458849"/>
                  </a:lnTo>
                  <a:lnTo>
                    <a:pt x="42291" y="1459484"/>
                  </a:lnTo>
                  <a:lnTo>
                    <a:pt x="42367" y="1458849"/>
                  </a:lnTo>
                  <a:lnTo>
                    <a:pt x="45377" y="1434465"/>
                  </a:lnTo>
                  <a:lnTo>
                    <a:pt x="45466" y="1433830"/>
                  </a:lnTo>
                  <a:lnTo>
                    <a:pt x="45339" y="1434465"/>
                  </a:lnTo>
                  <a:lnTo>
                    <a:pt x="49415" y="1409573"/>
                  </a:lnTo>
                  <a:lnTo>
                    <a:pt x="49530" y="1408938"/>
                  </a:lnTo>
                  <a:lnTo>
                    <a:pt x="49403" y="1409573"/>
                  </a:lnTo>
                  <a:lnTo>
                    <a:pt x="54254" y="1384554"/>
                  </a:lnTo>
                  <a:lnTo>
                    <a:pt x="54356" y="1384046"/>
                  </a:lnTo>
                  <a:lnTo>
                    <a:pt x="54229" y="1384554"/>
                  </a:lnTo>
                  <a:lnTo>
                    <a:pt x="60198" y="1359154"/>
                  </a:lnTo>
                  <a:lnTo>
                    <a:pt x="60071" y="1359789"/>
                  </a:lnTo>
                  <a:lnTo>
                    <a:pt x="60236" y="1359154"/>
                  </a:lnTo>
                  <a:lnTo>
                    <a:pt x="66802" y="1334389"/>
                  </a:lnTo>
                  <a:lnTo>
                    <a:pt x="66675" y="1335024"/>
                  </a:lnTo>
                  <a:lnTo>
                    <a:pt x="66865" y="1334389"/>
                  </a:lnTo>
                  <a:lnTo>
                    <a:pt x="74091" y="1310386"/>
                  </a:lnTo>
                  <a:lnTo>
                    <a:pt x="74295" y="1309751"/>
                  </a:lnTo>
                  <a:lnTo>
                    <a:pt x="74041" y="1310386"/>
                  </a:lnTo>
                  <a:lnTo>
                    <a:pt x="82372" y="1285621"/>
                  </a:lnTo>
                  <a:lnTo>
                    <a:pt x="82550" y="1285113"/>
                  </a:lnTo>
                  <a:lnTo>
                    <a:pt x="82296" y="1285621"/>
                  </a:lnTo>
                  <a:lnTo>
                    <a:pt x="91567" y="1260729"/>
                  </a:lnTo>
                  <a:lnTo>
                    <a:pt x="91440" y="1261237"/>
                  </a:lnTo>
                  <a:lnTo>
                    <a:pt x="91630" y="1260729"/>
                  </a:lnTo>
                  <a:lnTo>
                    <a:pt x="101346" y="1236218"/>
                  </a:lnTo>
                  <a:lnTo>
                    <a:pt x="101219" y="1236726"/>
                  </a:lnTo>
                  <a:lnTo>
                    <a:pt x="101434" y="1236218"/>
                  </a:lnTo>
                  <a:lnTo>
                    <a:pt x="111887" y="1212088"/>
                  </a:lnTo>
                  <a:lnTo>
                    <a:pt x="111760" y="1212596"/>
                  </a:lnTo>
                  <a:lnTo>
                    <a:pt x="111988" y="1212088"/>
                  </a:lnTo>
                  <a:lnTo>
                    <a:pt x="123317" y="1188085"/>
                  </a:lnTo>
                  <a:lnTo>
                    <a:pt x="123190" y="1188466"/>
                  </a:lnTo>
                  <a:lnTo>
                    <a:pt x="123367" y="1188085"/>
                  </a:lnTo>
                  <a:lnTo>
                    <a:pt x="135128" y="1164463"/>
                  </a:lnTo>
                  <a:lnTo>
                    <a:pt x="135394" y="1163955"/>
                  </a:lnTo>
                  <a:lnTo>
                    <a:pt x="148209" y="1140206"/>
                  </a:lnTo>
                  <a:lnTo>
                    <a:pt x="147955" y="1140714"/>
                  </a:lnTo>
                  <a:lnTo>
                    <a:pt x="148247" y="1140206"/>
                  </a:lnTo>
                  <a:lnTo>
                    <a:pt x="161569" y="1117092"/>
                  </a:lnTo>
                  <a:lnTo>
                    <a:pt x="161798" y="1116711"/>
                  </a:lnTo>
                  <a:lnTo>
                    <a:pt x="161531" y="1117092"/>
                  </a:lnTo>
                  <a:lnTo>
                    <a:pt x="175780" y="1093724"/>
                  </a:lnTo>
                  <a:lnTo>
                    <a:pt x="176022" y="1093343"/>
                  </a:lnTo>
                  <a:lnTo>
                    <a:pt x="175768" y="1093724"/>
                  </a:lnTo>
                  <a:lnTo>
                    <a:pt x="190627" y="1070610"/>
                  </a:lnTo>
                  <a:lnTo>
                    <a:pt x="206248" y="1047623"/>
                  </a:lnTo>
                  <a:lnTo>
                    <a:pt x="206514" y="1047242"/>
                  </a:lnTo>
                  <a:lnTo>
                    <a:pt x="222631" y="1024509"/>
                  </a:lnTo>
                  <a:lnTo>
                    <a:pt x="222377" y="1024890"/>
                  </a:lnTo>
                  <a:lnTo>
                    <a:pt x="222656" y="1024509"/>
                  </a:lnTo>
                  <a:lnTo>
                    <a:pt x="239522" y="1002030"/>
                  </a:lnTo>
                  <a:lnTo>
                    <a:pt x="239268" y="1002411"/>
                  </a:lnTo>
                  <a:lnTo>
                    <a:pt x="239560" y="1002030"/>
                  </a:lnTo>
                  <a:lnTo>
                    <a:pt x="257048" y="979805"/>
                  </a:lnTo>
                  <a:lnTo>
                    <a:pt x="256794" y="980186"/>
                  </a:lnTo>
                  <a:lnTo>
                    <a:pt x="257098" y="979805"/>
                  </a:lnTo>
                  <a:lnTo>
                    <a:pt x="275209" y="957961"/>
                  </a:lnTo>
                  <a:lnTo>
                    <a:pt x="274955" y="958342"/>
                  </a:lnTo>
                  <a:lnTo>
                    <a:pt x="275272" y="957961"/>
                  </a:lnTo>
                  <a:lnTo>
                    <a:pt x="293878" y="936244"/>
                  </a:lnTo>
                  <a:lnTo>
                    <a:pt x="293624" y="936625"/>
                  </a:lnTo>
                  <a:lnTo>
                    <a:pt x="293966" y="936244"/>
                  </a:lnTo>
                  <a:lnTo>
                    <a:pt x="312826" y="915416"/>
                  </a:lnTo>
                  <a:lnTo>
                    <a:pt x="313182" y="915035"/>
                  </a:lnTo>
                  <a:lnTo>
                    <a:pt x="312674" y="915416"/>
                  </a:lnTo>
                  <a:lnTo>
                    <a:pt x="352945" y="873760"/>
                  </a:lnTo>
                  <a:lnTo>
                    <a:pt x="353568" y="873125"/>
                  </a:lnTo>
                  <a:lnTo>
                    <a:pt x="353187" y="873518"/>
                  </a:lnTo>
                  <a:lnTo>
                    <a:pt x="353593" y="873125"/>
                  </a:lnTo>
                  <a:lnTo>
                    <a:pt x="395439" y="833374"/>
                  </a:lnTo>
                  <a:lnTo>
                    <a:pt x="395986" y="832866"/>
                  </a:lnTo>
                  <a:lnTo>
                    <a:pt x="395351" y="833374"/>
                  </a:lnTo>
                  <a:lnTo>
                    <a:pt x="439851" y="794512"/>
                  </a:lnTo>
                  <a:lnTo>
                    <a:pt x="440436" y="794004"/>
                  </a:lnTo>
                  <a:lnTo>
                    <a:pt x="486029" y="757301"/>
                  </a:lnTo>
                  <a:lnTo>
                    <a:pt x="486702" y="756793"/>
                  </a:lnTo>
                  <a:lnTo>
                    <a:pt x="534797" y="721106"/>
                  </a:lnTo>
                  <a:lnTo>
                    <a:pt x="534162" y="721614"/>
                  </a:lnTo>
                  <a:lnTo>
                    <a:pt x="534911" y="721106"/>
                  </a:lnTo>
                  <a:lnTo>
                    <a:pt x="584009" y="687832"/>
                  </a:lnTo>
                  <a:lnTo>
                    <a:pt x="584581" y="687451"/>
                  </a:lnTo>
                  <a:lnTo>
                    <a:pt x="583946" y="687832"/>
                  </a:lnTo>
                  <a:lnTo>
                    <a:pt x="635266" y="655828"/>
                  </a:lnTo>
                  <a:lnTo>
                    <a:pt x="635889" y="655447"/>
                  </a:lnTo>
                  <a:lnTo>
                    <a:pt x="635127" y="655828"/>
                  </a:lnTo>
                  <a:lnTo>
                    <a:pt x="688594" y="625475"/>
                  </a:lnTo>
                  <a:lnTo>
                    <a:pt x="687959" y="625856"/>
                  </a:lnTo>
                  <a:lnTo>
                    <a:pt x="688695" y="625475"/>
                  </a:lnTo>
                  <a:lnTo>
                    <a:pt x="742569" y="597662"/>
                  </a:lnTo>
                  <a:lnTo>
                    <a:pt x="742188" y="597916"/>
                  </a:lnTo>
                  <a:lnTo>
                    <a:pt x="742708" y="597662"/>
                  </a:lnTo>
                  <a:lnTo>
                    <a:pt x="769493" y="584835"/>
                  </a:lnTo>
                  <a:lnTo>
                    <a:pt x="770051" y="584581"/>
                  </a:lnTo>
                  <a:lnTo>
                    <a:pt x="797394" y="572262"/>
                  </a:lnTo>
                  <a:lnTo>
                    <a:pt x="797687" y="572135"/>
                  </a:lnTo>
                  <a:lnTo>
                    <a:pt x="797306" y="572262"/>
                  </a:lnTo>
                  <a:lnTo>
                    <a:pt x="825449" y="560197"/>
                  </a:lnTo>
                  <a:lnTo>
                    <a:pt x="825754" y="560070"/>
                  </a:lnTo>
                  <a:lnTo>
                    <a:pt x="825373" y="560197"/>
                  </a:lnTo>
                  <a:lnTo>
                    <a:pt x="853630" y="548894"/>
                  </a:lnTo>
                  <a:lnTo>
                    <a:pt x="853948" y="548767"/>
                  </a:lnTo>
                  <a:lnTo>
                    <a:pt x="853567" y="548894"/>
                  </a:lnTo>
                  <a:lnTo>
                    <a:pt x="882396" y="537845"/>
                  </a:lnTo>
                  <a:lnTo>
                    <a:pt x="882015" y="538099"/>
                  </a:lnTo>
                  <a:lnTo>
                    <a:pt x="882713" y="537845"/>
                  </a:lnTo>
                  <a:lnTo>
                    <a:pt x="940054" y="518033"/>
                  </a:lnTo>
                  <a:lnTo>
                    <a:pt x="998347" y="500888"/>
                  </a:lnTo>
                  <a:lnTo>
                    <a:pt x="997966" y="501015"/>
                  </a:lnTo>
                  <a:lnTo>
                    <a:pt x="998435" y="500888"/>
                  </a:lnTo>
                  <a:lnTo>
                    <a:pt x="1027328" y="493268"/>
                  </a:lnTo>
                  <a:lnTo>
                    <a:pt x="1057402" y="486283"/>
                  </a:lnTo>
                  <a:lnTo>
                    <a:pt x="1056894" y="486283"/>
                  </a:lnTo>
                  <a:lnTo>
                    <a:pt x="1086993" y="479933"/>
                  </a:lnTo>
                  <a:lnTo>
                    <a:pt x="1086612" y="480060"/>
                  </a:lnTo>
                  <a:lnTo>
                    <a:pt x="1087272" y="479933"/>
                  </a:lnTo>
                  <a:lnTo>
                    <a:pt x="1116838" y="474345"/>
                  </a:lnTo>
                  <a:lnTo>
                    <a:pt x="1116330" y="474472"/>
                  </a:lnTo>
                  <a:lnTo>
                    <a:pt x="1117104" y="474345"/>
                  </a:lnTo>
                  <a:lnTo>
                    <a:pt x="1146683" y="469519"/>
                  </a:lnTo>
                  <a:lnTo>
                    <a:pt x="1146302" y="469519"/>
                  </a:lnTo>
                  <a:lnTo>
                    <a:pt x="1176655" y="465328"/>
                  </a:lnTo>
                  <a:lnTo>
                    <a:pt x="1176274" y="465455"/>
                  </a:lnTo>
                  <a:lnTo>
                    <a:pt x="1177353" y="465328"/>
                  </a:lnTo>
                  <a:lnTo>
                    <a:pt x="1206754" y="461899"/>
                  </a:lnTo>
                  <a:lnTo>
                    <a:pt x="1205738" y="461899"/>
                  </a:lnTo>
                  <a:lnTo>
                    <a:pt x="1212151" y="461518"/>
                  </a:lnTo>
                  <a:lnTo>
                    <a:pt x="1211580" y="490474"/>
                  </a:lnTo>
                  <a:lnTo>
                    <a:pt x="1215123" y="488784"/>
                  </a:lnTo>
                  <a:lnTo>
                    <a:pt x="1215644" y="499237"/>
                  </a:lnTo>
                  <a:lnTo>
                    <a:pt x="1327023" y="436626"/>
                  </a:lnTo>
                  <a:lnTo>
                    <a:pt x="1325765" y="436079"/>
                  </a:lnTo>
                  <a:lnTo>
                    <a:pt x="1327023" y="435483"/>
                  </a:lnTo>
                  <a:close/>
                </a:path>
              </a:pathLst>
            </a:custGeom>
            <a:solidFill>
              <a:srgbClr val="FF9413"/>
            </a:solidFill>
          </p:spPr>
          <p:txBody>
            <a:bodyPr wrap="square" lIns="0" tIns="0" rIns="0" bIns="0" rtlCol="0"/>
            <a:lstStyle/>
            <a:p>
              <a:endParaRPr/>
            </a:p>
          </p:txBody>
        </p:sp>
        <p:sp>
          <p:nvSpPr>
            <p:cNvPr id="35" name="object 35"/>
            <p:cNvSpPr/>
            <p:nvPr/>
          </p:nvSpPr>
          <p:spPr>
            <a:xfrm>
              <a:off x="3653028" y="1906523"/>
              <a:ext cx="76200" cy="311785"/>
            </a:xfrm>
            <a:custGeom>
              <a:avLst/>
              <a:gdLst/>
              <a:ahLst/>
              <a:cxnLst/>
              <a:rect l="l" t="t" r="r" b="b"/>
              <a:pathLst>
                <a:path w="76200" h="311785">
                  <a:moveTo>
                    <a:pt x="31750" y="235585"/>
                  </a:moveTo>
                  <a:lnTo>
                    <a:pt x="0" y="235585"/>
                  </a:lnTo>
                  <a:lnTo>
                    <a:pt x="38100" y="311785"/>
                  </a:lnTo>
                  <a:lnTo>
                    <a:pt x="69850" y="248285"/>
                  </a:lnTo>
                  <a:lnTo>
                    <a:pt x="31750" y="248285"/>
                  </a:lnTo>
                  <a:lnTo>
                    <a:pt x="31750" y="235585"/>
                  </a:lnTo>
                  <a:close/>
                </a:path>
                <a:path w="76200" h="311785">
                  <a:moveTo>
                    <a:pt x="44450" y="0"/>
                  </a:moveTo>
                  <a:lnTo>
                    <a:pt x="31750" y="0"/>
                  </a:lnTo>
                  <a:lnTo>
                    <a:pt x="31750" y="248285"/>
                  </a:lnTo>
                  <a:lnTo>
                    <a:pt x="44450" y="248285"/>
                  </a:lnTo>
                  <a:lnTo>
                    <a:pt x="44450" y="0"/>
                  </a:lnTo>
                  <a:close/>
                </a:path>
                <a:path w="76200" h="311785">
                  <a:moveTo>
                    <a:pt x="76200" y="235585"/>
                  </a:moveTo>
                  <a:lnTo>
                    <a:pt x="44450" y="235585"/>
                  </a:lnTo>
                  <a:lnTo>
                    <a:pt x="44450" y="248285"/>
                  </a:lnTo>
                  <a:lnTo>
                    <a:pt x="69850" y="248285"/>
                  </a:lnTo>
                  <a:lnTo>
                    <a:pt x="76200" y="235585"/>
                  </a:lnTo>
                  <a:close/>
                </a:path>
              </a:pathLst>
            </a:custGeom>
            <a:solidFill>
              <a:srgbClr val="ED7660"/>
            </a:solidFill>
          </p:spPr>
          <p:txBody>
            <a:bodyPr wrap="square" lIns="0" tIns="0" rIns="0" bIns="0" rtlCol="0"/>
            <a:lstStyle/>
            <a:p>
              <a:endParaRPr/>
            </a:p>
          </p:txBody>
        </p:sp>
        <p:pic>
          <p:nvPicPr>
            <p:cNvPr id="36" name="object 36"/>
            <p:cNvPicPr/>
            <p:nvPr/>
          </p:nvPicPr>
          <p:blipFill>
            <a:blip r:embed="rId8" cstate="print"/>
            <a:stretch>
              <a:fillRect/>
            </a:stretch>
          </p:blipFill>
          <p:spPr>
            <a:xfrm>
              <a:off x="3601212" y="2234183"/>
              <a:ext cx="225551" cy="225551"/>
            </a:xfrm>
            <a:prstGeom prst="rect">
              <a:avLst/>
            </a:prstGeom>
          </p:spPr>
        </p:pic>
      </p:grpSp>
      <p:pic>
        <p:nvPicPr>
          <p:cNvPr id="37" name="object 37"/>
          <p:cNvPicPr/>
          <p:nvPr/>
        </p:nvPicPr>
        <p:blipFill>
          <a:blip r:embed="rId9" cstate="print"/>
          <a:stretch>
            <a:fillRect/>
          </a:stretch>
        </p:blipFill>
        <p:spPr>
          <a:xfrm>
            <a:off x="11297411" y="1932432"/>
            <a:ext cx="827531" cy="827532"/>
          </a:xfrm>
          <a:prstGeom prst="rect">
            <a:avLst/>
          </a:prstGeom>
        </p:spPr>
      </p:pic>
      <p:pic>
        <p:nvPicPr>
          <p:cNvPr id="38" name="object 38"/>
          <p:cNvPicPr/>
          <p:nvPr/>
        </p:nvPicPr>
        <p:blipFill>
          <a:blip r:embed="rId10" cstate="print"/>
          <a:stretch>
            <a:fillRect/>
          </a:stretch>
        </p:blipFill>
        <p:spPr>
          <a:xfrm>
            <a:off x="27432" y="1932432"/>
            <a:ext cx="827532" cy="827532"/>
          </a:xfrm>
          <a:prstGeom prst="rect">
            <a:avLst/>
          </a:prstGeom>
        </p:spPr>
      </p:pic>
      <p:sp>
        <p:nvSpPr>
          <p:cNvPr id="39" name="object 39"/>
          <p:cNvSpPr txBox="1"/>
          <p:nvPr/>
        </p:nvSpPr>
        <p:spPr>
          <a:xfrm>
            <a:off x="3173095" y="1694179"/>
            <a:ext cx="1124585" cy="177800"/>
          </a:xfrm>
          <a:prstGeom prst="rect">
            <a:avLst/>
          </a:prstGeom>
        </p:spPr>
        <p:txBody>
          <a:bodyPr vert="horz" wrap="square" lIns="0" tIns="12065" rIns="0" bIns="0" rtlCol="0">
            <a:spAutoFit/>
          </a:bodyPr>
          <a:lstStyle/>
          <a:p>
            <a:pPr marL="12700">
              <a:lnSpc>
                <a:spcPct val="100000"/>
              </a:lnSpc>
              <a:spcBef>
                <a:spcPts val="95"/>
              </a:spcBef>
            </a:pPr>
            <a:r>
              <a:rPr sz="1000" spc="110" dirty="0">
                <a:latin typeface="Calibri"/>
                <a:cs typeface="Calibri"/>
              </a:rPr>
              <a:t>Add</a:t>
            </a:r>
            <a:r>
              <a:rPr sz="1000" spc="45" dirty="0">
                <a:latin typeface="Calibri"/>
                <a:cs typeface="Calibri"/>
              </a:rPr>
              <a:t> </a:t>
            </a:r>
            <a:r>
              <a:rPr sz="1000" spc="50" dirty="0">
                <a:latin typeface="Calibri"/>
                <a:cs typeface="Calibri"/>
              </a:rPr>
              <a:t>noise</a:t>
            </a:r>
            <a:r>
              <a:rPr sz="1000" spc="55" dirty="0">
                <a:latin typeface="Calibri"/>
                <a:cs typeface="Calibri"/>
              </a:rPr>
              <a:t> </a:t>
            </a:r>
            <a:r>
              <a:rPr sz="1000" dirty="0">
                <a:latin typeface="Calibri"/>
                <a:cs typeface="Calibri"/>
              </a:rPr>
              <a:t>to</a:t>
            </a:r>
            <a:r>
              <a:rPr sz="1000" spc="45" dirty="0">
                <a:latin typeface="Calibri"/>
                <a:cs typeface="Calibri"/>
              </a:rPr>
              <a:t> </a:t>
            </a:r>
            <a:r>
              <a:rPr sz="1000" spc="-10" dirty="0">
                <a:latin typeface="Calibri"/>
                <a:cs typeface="Calibri"/>
              </a:rPr>
              <a:t>latent</a:t>
            </a:r>
            <a:endParaRPr sz="1000">
              <a:latin typeface="Calibri"/>
              <a:cs typeface="Calibri"/>
            </a:endParaRPr>
          </a:p>
        </p:txBody>
      </p:sp>
      <p:sp>
        <p:nvSpPr>
          <p:cNvPr id="43" name="Date Placeholder 42">
            <a:extLst>
              <a:ext uri="{FF2B5EF4-FFF2-40B4-BE49-F238E27FC236}">
                <a16:creationId xmlns:a16="http://schemas.microsoft.com/office/drawing/2014/main" id="{9130350A-7822-1041-8594-C25DDDC9CB7E}"/>
              </a:ext>
            </a:extLst>
          </p:cNvPr>
          <p:cNvSpPr>
            <a:spLocks noGrp="1"/>
          </p:cNvSpPr>
          <p:nvPr>
            <p:ph type="dt" sz="half" idx="6"/>
          </p:nvPr>
        </p:nvSpPr>
        <p:spPr/>
        <p:txBody>
          <a:bodyPr/>
          <a:lstStyle/>
          <a:p>
            <a:r>
              <a:rPr lang="en-US"/>
              <a:t>Monday, April 15, 2024</a:t>
            </a:r>
          </a:p>
        </p:txBody>
      </p:sp>
      <p:sp>
        <p:nvSpPr>
          <p:cNvPr id="44" name="Footer Placeholder 43">
            <a:extLst>
              <a:ext uri="{FF2B5EF4-FFF2-40B4-BE49-F238E27FC236}">
                <a16:creationId xmlns:a16="http://schemas.microsoft.com/office/drawing/2014/main" id="{9E507F6E-E86C-6172-4A1C-393587A59CC4}"/>
              </a:ext>
            </a:extLst>
          </p:cNvPr>
          <p:cNvSpPr>
            <a:spLocks noGrp="1"/>
          </p:cNvSpPr>
          <p:nvPr>
            <p:ph type="ftr" sz="quarter" idx="5"/>
          </p:nvPr>
        </p:nvSpPr>
        <p:spPr/>
        <p:txBody>
          <a:bodyPr/>
          <a:lstStyle/>
          <a:p>
            <a:r>
              <a:rPr lang="en-IN"/>
              <a:t>Diffusion Models - Raunak Sarbajna</a:t>
            </a:r>
          </a:p>
        </p:txBody>
      </p:sp>
      <p:sp>
        <p:nvSpPr>
          <p:cNvPr id="45" name="Slide Number Placeholder 44">
            <a:extLst>
              <a:ext uri="{FF2B5EF4-FFF2-40B4-BE49-F238E27FC236}">
                <a16:creationId xmlns:a16="http://schemas.microsoft.com/office/drawing/2014/main" id="{A519AA56-B3D6-07A5-F165-6BAAC60138ED}"/>
              </a:ext>
            </a:extLst>
          </p:cNvPr>
          <p:cNvSpPr>
            <a:spLocks noGrp="1"/>
          </p:cNvSpPr>
          <p:nvPr>
            <p:ph type="sldNum" sz="quarter" idx="7"/>
          </p:nvPr>
        </p:nvSpPr>
        <p:spPr/>
        <p:txBody>
          <a:bodyPr/>
          <a:lstStyle/>
          <a:p>
            <a:fld id="{B6F15528-21DE-4FAA-801E-634DDDAF4B2B}" type="slidenum">
              <a:rPr lang="en-IN" smtClean="0"/>
              <a:t>47</a:t>
            </a:fld>
            <a:endParaRPr lang="en-IN"/>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864108" y="2923032"/>
            <a:ext cx="370840" cy="1104900"/>
          </a:xfrm>
          <a:prstGeom prst="rect">
            <a:avLst/>
          </a:prstGeom>
          <a:solidFill>
            <a:srgbClr val="5B525F"/>
          </a:solidFill>
          <a:ln w="12700">
            <a:solidFill>
              <a:srgbClr val="413944"/>
            </a:solidFill>
          </a:ln>
        </p:spPr>
        <p:txBody>
          <a:bodyPr vert="horz" wrap="square" lIns="0" tIns="0" rIns="0" bIns="0" rtlCol="0">
            <a:spAutoFit/>
          </a:bodyPr>
          <a:lstStyle/>
          <a:p>
            <a:pPr>
              <a:lnSpc>
                <a:spcPct val="100000"/>
              </a:lnSpc>
            </a:pPr>
            <a:endParaRPr sz="1100">
              <a:latin typeface="Times New Roman"/>
              <a:cs typeface="Times New Roman"/>
            </a:endParaRPr>
          </a:p>
          <a:p>
            <a:pPr>
              <a:lnSpc>
                <a:spcPct val="100000"/>
              </a:lnSpc>
              <a:spcBef>
                <a:spcPts val="1105"/>
              </a:spcBef>
            </a:pPr>
            <a:endParaRPr sz="1100">
              <a:latin typeface="Times New Roman"/>
              <a:cs typeface="Times New Roman"/>
            </a:endParaRPr>
          </a:p>
          <a:p>
            <a:pPr algn="ctr">
              <a:lnSpc>
                <a:spcPct val="100000"/>
              </a:lnSpc>
            </a:pPr>
            <a:r>
              <a:rPr sz="1100" spc="85" dirty="0">
                <a:solidFill>
                  <a:srgbClr val="FFFFFF"/>
                </a:solidFill>
                <a:latin typeface="Calibri"/>
                <a:cs typeface="Calibri"/>
              </a:rPr>
              <a:t>X</a:t>
            </a:r>
            <a:endParaRPr sz="1100">
              <a:latin typeface="Calibri"/>
              <a:cs typeface="Calibri"/>
            </a:endParaRPr>
          </a:p>
        </p:txBody>
      </p:sp>
      <p:sp>
        <p:nvSpPr>
          <p:cNvPr id="3" name="object 3"/>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240" dirty="0"/>
              <a:t>Architecture</a:t>
            </a:r>
            <a:r>
              <a:rPr spc="-70" dirty="0"/>
              <a:t> </a:t>
            </a:r>
            <a:r>
              <a:rPr spc="-275" dirty="0"/>
              <a:t>(In-</a:t>
            </a:r>
            <a:r>
              <a:rPr spc="-285" dirty="0"/>
              <a:t>Painting):</a:t>
            </a:r>
            <a:r>
              <a:rPr spc="-30" dirty="0"/>
              <a:t> </a:t>
            </a:r>
            <a:r>
              <a:rPr spc="-400" dirty="0"/>
              <a:t>how</a:t>
            </a:r>
            <a:r>
              <a:rPr spc="-35" dirty="0"/>
              <a:t> </a:t>
            </a:r>
            <a:r>
              <a:rPr dirty="0"/>
              <a:t>to</a:t>
            </a:r>
            <a:r>
              <a:rPr spc="-305" dirty="0"/>
              <a:t> </a:t>
            </a:r>
            <a:r>
              <a:rPr spc="-45" dirty="0"/>
              <a:t>fool</a:t>
            </a:r>
            <a:r>
              <a:rPr spc="-145" dirty="0"/>
              <a:t> </a:t>
            </a:r>
            <a:r>
              <a:rPr spc="-345" dirty="0"/>
              <a:t>models</a:t>
            </a:r>
          </a:p>
        </p:txBody>
      </p:sp>
      <p:grpSp>
        <p:nvGrpSpPr>
          <p:cNvPr id="4" name="object 4"/>
          <p:cNvGrpSpPr/>
          <p:nvPr/>
        </p:nvGrpSpPr>
        <p:grpSpPr>
          <a:xfrm>
            <a:off x="1406397" y="2916682"/>
            <a:ext cx="1176020" cy="1117600"/>
            <a:chOff x="1406397" y="2916682"/>
            <a:chExt cx="1176020" cy="1117600"/>
          </a:xfrm>
        </p:grpSpPr>
        <p:sp>
          <p:nvSpPr>
            <p:cNvPr id="5" name="object 5"/>
            <p:cNvSpPr/>
            <p:nvPr/>
          </p:nvSpPr>
          <p:spPr>
            <a:xfrm>
              <a:off x="1412747" y="2923032"/>
              <a:ext cx="1163320" cy="1104900"/>
            </a:xfrm>
            <a:custGeom>
              <a:avLst/>
              <a:gdLst/>
              <a:ahLst/>
              <a:cxnLst/>
              <a:rect l="l" t="t" r="r" b="b"/>
              <a:pathLst>
                <a:path w="1163320" h="1104900">
                  <a:moveTo>
                    <a:pt x="0" y="0"/>
                  </a:moveTo>
                  <a:lnTo>
                    <a:pt x="0" y="1104899"/>
                  </a:lnTo>
                  <a:lnTo>
                    <a:pt x="1162812" y="828674"/>
                  </a:lnTo>
                  <a:lnTo>
                    <a:pt x="1162812" y="276225"/>
                  </a:lnTo>
                  <a:lnTo>
                    <a:pt x="0" y="0"/>
                  </a:lnTo>
                  <a:close/>
                </a:path>
              </a:pathLst>
            </a:custGeom>
            <a:solidFill>
              <a:srgbClr val="ED7660"/>
            </a:solidFill>
          </p:spPr>
          <p:txBody>
            <a:bodyPr wrap="square" lIns="0" tIns="0" rIns="0" bIns="0" rtlCol="0"/>
            <a:lstStyle/>
            <a:p>
              <a:endParaRPr/>
            </a:p>
          </p:txBody>
        </p:sp>
        <p:sp>
          <p:nvSpPr>
            <p:cNvPr id="6" name="object 6"/>
            <p:cNvSpPr/>
            <p:nvPr/>
          </p:nvSpPr>
          <p:spPr>
            <a:xfrm>
              <a:off x="1412747" y="2923032"/>
              <a:ext cx="1163320" cy="1104900"/>
            </a:xfrm>
            <a:custGeom>
              <a:avLst/>
              <a:gdLst/>
              <a:ahLst/>
              <a:cxnLst/>
              <a:rect l="l" t="t" r="r" b="b"/>
              <a:pathLst>
                <a:path w="1163320" h="1104900">
                  <a:moveTo>
                    <a:pt x="0" y="0"/>
                  </a:moveTo>
                  <a:lnTo>
                    <a:pt x="1162812" y="276225"/>
                  </a:lnTo>
                  <a:lnTo>
                    <a:pt x="1162812" y="828674"/>
                  </a:lnTo>
                  <a:lnTo>
                    <a:pt x="0" y="1104899"/>
                  </a:lnTo>
                  <a:lnTo>
                    <a:pt x="0" y="0"/>
                  </a:lnTo>
                  <a:close/>
                </a:path>
              </a:pathLst>
            </a:custGeom>
            <a:ln w="12700">
              <a:solidFill>
                <a:srgbClr val="AE5445"/>
              </a:solidFill>
            </a:ln>
          </p:spPr>
          <p:txBody>
            <a:bodyPr wrap="square" lIns="0" tIns="0" rIns="0" bIns="0" rtlCol="0"/>
            <a:lstStyle/>
            <a:p>
              <a:endParaRPr/>
            </a:p>
          </p:txBody>
        </p:sp>
      </p:grpSp>
      <p:sp>
        <p:nvSpPr>
          <p:cNvPr id="7" name="object 7"/>
          <p:cNvSpPr txBox="1"/>
          <p:nvPr/>
        </p:nvSpPr>
        <p:spPr>
          <a:xfrm>
            <a:off x="1541144" y="3347465"/>
            <a:ext cx="713105" cy="239395"/>
          </a:xfrm>
          <a:prstGeom prst="rect">
            <a:avLst/>
          </a:prstGeom>
        </p:spPr>
        <p:txBody>
          <a:bodyPr vert="horz" wrap="square" lIns="0" tIns="13335" rIns="0" bIns="0" rtlCol="0">
            <a:spAutoFit/>
          </a:bodyPr>
          <a:lstStyle/>
          <a:p>
            <a:pPr marL="12700">
              <a:lnSpc>
                <a:spcPct val="100000"/>
              </a:lnSpc>
              <a:spcBef>
                <a:spcPts val="105"/>
              </a:spcBef>
            </a:pPr>
            <a:r>
              <a:rPr sz="1400" spc="90" dirty="0">
                <a:solidFill>
                  <a:srgbClr val="FFFFFF"/>
                </a:solidFill>
                <a:latin typeface="Calibri"/>
                <a:cs typeface="Calibri"/>
              </a:rPr>
              <a:t>Encoder</a:t>
            </a:r>
            <a:endParaRPr sz="1400">
              <a:latin typeface="Calibri"/>
              <a:cs typeface="Calibri"/>
            </a:endParaRPr>
          </a:p>
        </p:txBody>
      </p:sp>
      <p:sp>
        <p:nvSpPr>
          <p:cNvPr id="8" name="object 8"/>
          <p:cNvSpPr txBox="1"/>
          <p:nvPr/>
        </p:nvSpPr>
        <p:spPr>
          <a:xfrm>
            <a:off x="2747772" y="3320796"/>
            <a:ext cx="759460" cy="309880"/>
          </a:xfrm>
          <a:prstGeom prst="rect">
            <a:avLst/>
          </a:prstGeom>
          <a:solidFill>
            <a:srgbClr val="C096F8"/>
          </a:solidFill>
          <a:ln w="12700">
            <a:solidFill>
              <a:srgbClr val="8B6DB6"/>
            </a:solidFill>
          </a:ln>
        </p:spPr>
        <p:txBody>
          <a:bodyPr vert="horz" wrap="square" lIns="0" tIns="39370" rIns="0" bIns="0" rtlCol="0">
            <a:spAutoFit/>
          </a:bodyPr>
          <a:lstStyle/>
          <a:p>
            <a:pPr algn="ctr">
              <a:lnSpc>
                <a:spcPct val="100000"/>
              </a:lnSpc>
              <a:spcBef>
                <a:spcPts val="310"/>
              </a:spcBef>
            </a:pPr>
            <a:r>
              <a:rPr sz="1400" spc="95" dirty="0">
                <a:solidFill>
                  <a:srgbClr val="FFFFFF"/>
                </a:solidFill>
                <a:latin typeface="Calibri"/>
                <a:cs typeface="Calibri"/>
              </a:rPr>
              <a:t>Z</a:t>
            </a:r>
            <a:endParaRPr sz="1400">
              <a:latin typeface="Calibri"/>
              <a:cs typeface="Calibri"/>
            </a:endParaRPr>
          </a:p>
        </p:txBody>
      </p:sp>
      <p:pic>
        <p:nvPicPr>
          <p:cNvPr id="9" name="object 9"/>
          <p:cNvPicPr/>
          <p:nvPr/>
        </p:nvPicPr>
        <p:blipFill>
          <a:blip r:embed="rId2" cstate="print"/>
          <a:stretch>
            <a:fillRect/>
          </a:stretch>
        </p:blipFill>
        <p:spPr>
          <a:xfrm>
            <a:off x="4139029" y="4177135"/>
            <a:ext cx="3783932" cy="2515650"/>
          </a:xfrm>
          <a:prstGeom prst="rect">
            <a:avLst/>
          </a:prstGeom>
        </p:spPr>
      </p:pic>
      <p:sp>
        <p:nvSpPr>
          <p:cNvPr id="10" name="object 10"/>
          <p:cNvSpPr txBox="1"/>
          <p:nvPr/>
        </p:nvSpPr>
        <p:spPr>
          <a:xfrm>
            <a:off x="167639" y="5303520"/>
            <a:ext cx="1004569" cy="260985"/>
          </a:xfrm>
          <a:prstGeom prst="rect">
            <a:avLst/>
          </a:prstGeom>
          <a:solidFill>
            <a:srgbClr val="5B525F"/>
          </a:solidFill>
          <a:ln w="12700">
            <a:solidFill>
              <a:srgbClr val="413944"/>
            </a:solidFill>
          </a:ln>
        </p:spPr>
        <p:txBody>
          <a:bodyPr vert="horz" wrap="square" lIns="0" tIns="40640" rIns="0" bIns="0" rtlCol="0">
            <a:spAutoFit/>
          </a:bodyPr>
          <a:lstStyle/>
          <a:p>
            <a:pPr marL="113030">
              <a:lnSpc>
                <a:spcPct val="100000"/>
              </a:lnSpc>
              <a:spcBef>
                <a:spcPts val="320"/>
              </a:spcBef>
            </a:pPr>
            <a:r>
              <a:rPr sz="1100" spc="50" dirty="0">
                <a:solidFill>
                  <a:srgbClr val="FFFFFF"/>
                </a:solidFill>
                <a:latin typeface="Calibri"/>
                <a:cs typeface="Calibri"/>
              </a:rPr>
              <a:t>Text</a:t>
            </a:r>
            <a:r>
              <a:rPr sz="1100" spc="10" dirty="0">
                <a:solidFill>
                  <a:srgbClr val="FFFFFF"/>
                </a:solidFill>
                <a:latin typeface="Calibri"/>
                <a:cs typeface="Calibri"/>
              </a:rPr>
              <a:t> </a:t>
            </a:r>
            <a:r>
              <a:rPr sz="1100" spc="50" dirty="0">
                <a:solidFill>
                  <a:srgbClr val="FFFFFF"/>
                </a:solidFill>
                <a:latin typeface="Calibri"/>
                <a:cs typeface="Calibri"/>
              </a:rPr>
              <a:t>Prompt</a:t>
            </a:r>
            <a:endParaRPr sz="1100">
              <a:latin typeface="Calibri"/>
              <a:cs typeface="Calibri"/>
            </a:endParaRPr>
          </a:p>
        </p:txBody>
      </p:sp>
      <p:grpSp>
        <p:nvGrpSpPr>
          <p:cNvPr id="11" name="object 11"/>
          <p:cNvGrpSpPr/>
          <p:nvPr/>
        </p:nvGrpSpPr>
        <p:grpSpPr>
          <a:xfrm>
            <a:off x="1371346" y="4875021"/>
            <a:ext cx="1176020" cy="1117600"/>
            <a:chOff x="1371346" y="4875021"/>
            <a:chExt cx="1176020" cy="1117600"/>
          </a:xfrm>
        </p:grpSpPr>
        <p:sp>
          <p:nvSpPr>
            <p:cNvPr id="12" name="object 12"/>
            <p:cNvSpPr/>
            <p:nvPr/>
          </p:nvSpPr>
          <p:spPr>
            <a:xfrm>
              <a:off x="1377696" y="4881371"/>
              <a:ext cx="1163320" cy="1104900"/>
            </a:xfrm>
            <a:custGeom>
              <a:avLst/>
              <a:gdLst/>
              <a:ahLst/>
              <a:cxnLst/>
              <a:rect l="l" t="t" r="r" b="b"/>
              <a:pathLst>
                <a:path w="1163320" h="1104900">
                  <a:moveTo>
                    <a:pt x="0" y="0"/>
                  </a:moveTo>
                  <a:lnTo>
                    <a:pt x="0" y="1104899"/>
                  </a:lnTo>
                  <a:lnTo>
                    <a:pt x="1162811" y="828674"/>
                  </a:lnTo>
                  <a:lnTo>
                    <a:pt x="1162811" y="276225"/>
                  </a:lnTo>
                  <a:lnTo>
                    <a:pt x="0" y="0"/>
                  </a:lnTo>
                  <a:close/>
                </a:path>
              </a:pathLst>
            </a:custGeom>
            <a:solidFill>
              <a:srgbClr val="ED7660"/>
            </a:solidFill>
          </p:spPr>
          <p:txBody>
            <a:bodyPr wrap="square" lIns="0" tIns="0" rIns="0" bIns="0" rtlCol="0"/>
            <a:lstStyle/>
            <a:p>
              <a:endParaRPr/>
            </a:p>
          </p:txBody>
        </p:sp>
        <p:sp>
          <p:nvSpPr>
            <p:cNvPr id="13" name="object 13"/>
            <p:cNvSpPr/>
            <p:nvPr/>
          </p:nvSpPr>
          <p:spPr>
            <a:xfrm>
              <a:off x="1377696" y="4881371"/>
              <a:ext cx="1163320" cy="1104900"/>
            </a:xfrm>
            <a:custGeom>
              <a:avLst/>
              <a:gdLst/>
              <a:ahLst/>
              <a:cxnLst/>
              <a:rect l="l" t="t" r="r" b="b"/>
              <a:pathLst>
                <a:path w="1163320" h="1104900">
                  <a:moveTo>
                    <a:pt x="0" y="0"/>
                  </a:moveTo>
                  <a:lnTo>
                    <a:pt x="1162811" y="276225"/>
                  </a:lnTo>
                  <a:lnTo>
                    <a:pt x="1162811" y="828674"/>
                  </a:lnTo>
                  <a:lnTo>
                    <a:pt x="0" y="1104899"/>
                  </a:lnTo>
                  <a:lnTo>
                    <a:pt x="0" y="0"/>
                  </a:lnTo>
                  <a:close/>
                </a:path>
              </a:pathLst>
            </a:custGeom>
            <a:ln w="12700">
              <a:solidFill>
                <a:srgbClr val="AE5445"/>
              </a:solidFill>
            </a:ln>
          </p:spPr>
          <p:txBody>
            <a:bodyPr wrap="square" lIns="0" tIns="0" rIns="0" bIns="0" rtlCol="0"/>
            <a:lstStyle/>
            <a:p>
              <a:endParaRPr/>
            </a:p>
          </p:txBody>
        </p:sp>
      </p:grpSp>
      <p:sp>
        <p:nvSpPr>
          <p:cNvPr id="14" name="object 14"/>
          <p:cNvSpPr txBox="1"/>
          <p:nvPr/>
        </p:nvSpPr>
        <p:spPr>
          <a:xfrm>
            <a:off x="1506474" y="5200015"/>
            <a:ext cx="713105" cy="452755"/>
          </a:xfrm>
          <a:prstGeom prst="rect">
            <a:avLst/>
          </a:prstGeom>
        </p:spPr>
        <p:txBody>
          <a:bodyPr vert="horz" wrap="square" lIns="0" tIns="12700" rIns="0" bIns="0" rtlCol="0">
            <a:spAutoFit/>
          </a:bodyPr>
          <a:lstStyle/>
          <a:p>
            <a:pPr algn="ctr">
              <a:lnSpc>
                <a:spcPct val="100000"/>
              </a:lnSpc>
              <a:spcBef>
                <a:spcPts val="100"/>
              </a:spcBef>
            </a:pPr>
            <a:r>
              <a:rPr sz="1400" spc="95" dirty="0">
                <a:solidFill>
                  <a:srgbClr val="FFFFFF"/>
                </a:solidFill>
                <a:latin typeface="Calibri"/>
                <a:cs typeface="Calibri"/>
              </a:rPr>
              <a:t>CLIP</a:t>
            </a:r>
            <a:endParaRPr sz="1400">
              <a:latin typeface="Calibri"/>
              <a:cs typeface="Calibri"/>
            </a:endParaRPr>
          </a:p>
          <a:p>
            <a:pPr algn="ctr">
              <a:lnSpc>
                <a:spcPct val="100000"/>
              </a:lnSpc>
            </a:pPr>
            <a:r>
              <a:rPr sz="1400" spc="90" dirty="0">
                <a:solidFill>
                  <a:srgbClr val="FFFFFF"/>
                </a:solidFill>
                <a:latin typeface="Calibri"/>
                <a:cs typeface="Calibri"/>
              </a:rPr>
              <a:t>Encoder</a:t>
            </a:r>
            <a:endParaRPr sz="1400">
              <a:latin typeface="Calibri"/>
              <a:cs typeface="Calibri"/>
            </a:endParaRPr>
          </a:p>
        </p:txBody>
      </p:sp>
      <p:sp>
        <p:nvSpPr>
          <p:cNvPr id="15" name="object 15"/>
          <p:cNvSpPr txBox="1"/>
          <p:nvPr/>
        </p:nvSpPr>
        <p:spPr>
          <a:xfrm>
            <a:off x="2747772" y="5161788"/>
            <a:ext cx="759460" cy="544195"/>
          </a:xfrm>
          <a:prstGeom prst="rect">
            <a:avLst/>
          </a:prstGeom>
          <a:ln w="12700">
            <a:solidFill>
              <a:srgbClr val="C096F8"/>
            </a:solidFill>
          </a:ln>
        </p:spPr>
        <p:txBody>
          <a:bodyPr vert="horz" wrap="square" lIns="0" tIns="60960" rIns="0" bIns="0" rtlCol="0">
            <a:spAutoFit/>
          </a:bodyPr>
          <a:lstStyle/>
          <a:p>
            <a:pPr>
              <a:lnSpc>
                <a:spcPct val="100000"/>
              </a:lnSpc>
              <a:spcBef>
                <a:spcPts val="480"/>
              </a:spcBef>
            </a:pPr>
            <a:endParaRPr sz="700">
              <a:latin typeface="Times New Roman"/>
              <a:cs typeface="Times New Roman"/>
            </a:endParaRPr>
          </a:p>
          <a:p>
            <a:pPr marL="119380" marR="112395" indent="109220">
              <a:lnSpc>
                <a:spcPct val="100000"/>
              </a:lnSpc>
            </a:pPr>
            <a:r>
              <a:rPr sz="700" spc="-10" dirty="0">
                <a:latin typeface="Calibri"/>
                <a:cs typeface="Calibri"/>
              </a:rPr>
              <a:t>Prompt</a:t>
            </a:r>
            <a:r>
              <a:rPr sz="700" spc="45" dirty="0">
                <a:latin typeface="Calibri"/>
                <a:cs typeface="Calibri"/>
              </a:rPr>
              <a:t> Embeddings</a:t>
            </a:r>
            <a:endParaRPr sz="700">
              <a:latin typeface="Calibri"/>
              <a:cs typeface="Calibri"/>
            </a:endParaRPr>
          </a:p>
        </p:txBody>
      </p:sp>
      <p:pic>
        <p:nvPicPr>
          <p:cNvPr id="16" name="object 16"/>
          <p:cNvPicPr/>
          <p:nvPr/>
        </p:nvPicPr>
        <p:blipFill>
          <a:blip r:embed="rId3" cstate="print"/>
          <a:stretch>
            <a:fillRect/>
          </a:stretch>
        </p:blipFill>
        <p:spPr>
          <a:xfrm>
            <a:off x="4483608" y="2868548"/>
            <a:ext cx="3820667" cy="1324609"/>
          </a:xfrm>
          <a:prstGeom prst="rect">
            <a:avLst/>
          </a:prstGeom>
        </p:spPr>
      </p:pic>
      <p:grpSp>
        <p:nvGrpSpPr>
          <p:cNvPr id="17" name="object 17"/>
          <p:cNvGrpSpPr/>
          <p:nvPr/>
        </p:nvGrpSpPr>
        <p:grpSpPr>
          <a:xfrm>
            <a:off x="1234439" y="3436620"/>
            <a:ext cx="1513205" cy="76200"/>
            <a:chOff x="1234439" y="3436620"/>
            <a:chExt cx="1513205" cy="76200"/>
          </a:xfrm>
        </p:grpSpPr>
        <p:pic>
          <p:nvPicPr>
            <p:cNvPr id="18" name="object 18"/>
            <p:cNvPicPr/>
            <p:nvPr/>
          </p:nvPicPr>
          <p:blipFill>
            <a:blip r:embed="rId4" cstate="print"/>
            <a:stretch>
              <a:fillRect/>
            </a:stretch>
          </p:blipFill>
          <p:spPr>
            <a:xfrm>
              <a:off x="1234439" y="3436620"/>
              <a:ext cx="177800" cy="76200"/>
            </a:xfrm>
            <a:prstGeom prst="rect">
              <a:avLst/>
            </a:prstGeom>
          </p:spPr>
        </p:pic>
        <p:pic>
          <p:nvPicPr>
            <p:cNvPr id="19" name="object 19"/>
            <p:cNvPicPr/>
            <p:nvPr/>
          </p:nvPicPr>
          <p:blipFill>
            <a:blip r:embed="rId5" cstate="print"/>
            <a:stretch>
              <a:fillRect/>
            </a:stretch>
          </p:blipFill>
          <p:spPr>
            <a:xfrm>
              <a:off x="2575559" y="3436620"/>
              <a:ext cx="171957" cy="76200"/>
            </a:xfrm>
            <a:prstGeom prst="rect">
              <a:avLst/>
            </a:prstGeom>
          </p:spPr>
        </p:pic>
      </p:grpSp>
      <p:grpSp>
        <p:nvGrpSpPr>
          <p:cNvPr id="20" name="object 20"/>
          <p:cNvGrpSpPr/>
          <p:nvPr/>
        </p:nvGrpSpPr>
        <p:grpSpPr>
          <a:xfrm>
            <a:off x="1171955" y="5396484"/>
            <a:ext cx="1575435" cy="76200"/>
            <a:chOff x="1171955" y="5396484"/>
            <a:chExt cx="1575435" cy="76200"/>
          </a:xfrm>
        </p:grpSpPr>
        <p:pic>
          <p:nvPicPr>
            <p:cNvPr id="21" name="object 21"/>
            <p:cNvPicPr/>
            <p:nvPr/>
          </p:nvPicPr>
          <p:blipFill>
            <a:blip r:embed="rId6" cstate="print"/>
            <a:stretch>
              <a:fillRect/>
            </a:stretch>
          </p:blipFill>
          <p:spPr>
            <a:xfrm>
              <a:off x="1171955" y="5396484"/>
              <a:ext cx="206756" cy="76200"/>
            </a:xfrm>
            <a:prstGeom prst="rect">
              <a:avLst/>
            </a:prstGeom>
          </p:spPr>
        </p:pic>
        <p:pic>
          <p:nvPicPr>
            <p:cNvPr id="22" name="object 22"/>
            <p:cNvPicPr/>
            <p:nvPr/>
          </p:nvPicPr>
          <p:blipFill>
            <a:blip r:embed="rId7" cstate="print"/>
            <a:stretch>
              <a:fillRect/>
            </a:stretch>
          </p:blipFill>
          <p:spPr>
            <a:xfrm>
              <a:off x="2540508" y="5396484"/>
              <a:ext cx="206756" cy="76200"/>
            </a:xfrm>
            <a:prstGeom prst="rect">
              <a:avLst/>
            </a:prstGeom>
          </p:spPr>
        </p:pic>
      </p:grpSp>
      <p:sp>
        <p:nvSpPr>
          <p:cNvPr id="23" name="object 23"/>
          <p:cNvSpPr txBox="1"/>
          <p:nvPr/>
        </p:nvSpPr>
        <p:spPr>
          <a:xfrm>
            <a:off x="5560314" y="3812794"/>
            <a:ext cx="544830" cy="238760"/>
          </a:xfrm>
          <a:prstGeom prst="rect">
            <a:avLst/>
          </a:prstGeom>
        </p:spPr>
        <p:txBody>
          <a:bodyPr vert="horz" wrap="square" lIns="0" tIns="12065" rIns="0" bIns="0" rtlCol="0">
            <a:spAutoFit/>
          </a:bodyPr>
          <a:lstStyle/>
          <a:p>
            <a:pPr marL="12700" marR="5080" indent="158115">
              <a:lnSpc>
                <a:spcPct val="100000"/>
              </a:lnSpc>
              <a:spcBef>
                <a:spcPts val="95"/>
              </a:spcBef>
            </a:pPr>
            <a:r>
              <a:rPr sz="700" spc="-20" dirty="0">
                <a:latin typeface="Calibri"/>
                <a:cs typeface="Calibri"/>
              </a:rPr>
              <a:t>Time</a:t>
            </a:r>
            <a:r>
              <a:rPr sz="700" spc="45" dirty="0">
                <a:latin typeface="Calibri"/>
                <a:cs typeface="Calibri"/>
              </a:rPr>
              <a:t> Embeddings</a:t>
            </a:r>
            <a:endParaRPr sz="700">
              <a:latin typeface="Calibri"/>
              <a:cs typeface="Calibri"/>
            </a:endParaRPr>
          </a:p>
        </p:txBody>
      </p:sp>
      <p:sp>
        <p:nvSpPr>
          <p:cNvPr id="24" name="object 24"/>
          <p:cNvSpPr txBox="1"/>
          <p:nvPr/>
        </p:nvSpPr>
        <p:spPr>
          <a:xfrm>
            <a:off x="5407533" y="2857626"/>
            <a:ext cx="894715" cy="553085"/>
          </a:xfrm>
          <a:prstGeom prst="rect">
            <a:avLst/>
          </a:prstGeom>
        </p:spPr>
        <p:txBody>
          <a:bodyPr vert="horz" wrap="square" lIns="0" tIns="13335" rIns="0" bIns="0" rtlCol="0">
            <a:spAutoFit/>
          </a:bodyPr>
          <a:lstStyle/>
          <a:p>
            <a:pPr algn="ctr">
              <a:lnSpc>
                <a:spcPct val="100000"/>
              </a:lnSpc>
              <a:spcBef>
                <a:spcPts val="105"/>
              </a:spcBef>
            </a:pPr>
            <a:r>
              <a:rPr sz="1400" b="1" spc="105" dirty="0">
                <a:latin typeface="Calibri"/>
                <a:cs typeface="Calibri"/>
              </a:rPr>
              <a:t>Scheduler</a:t>
            </a:r>
            <a:endParaRPr sz="1400">
              <a:latin typeface="Calibri"/>
              <a:cs typeface="Calibri"/>
            </a:endParaRPr>
          </a:p>
          <a:p>
            <a:pPr marR="22860" algn="ctr">
              <a:lnSpc>
                <a:spcPct val="100000"/>
              </a:lnSpc>
              <a:spcBef>
                <a:spcPts val="1145"/>
              </a:spcBef>
            </a:pPr>
            <a:r>
              <a:rPr sz="1100" spc="50" dirty="0">
                <a:solidFill>
                  <a:srgbClr val="FFFFFF"/>
                </a:solidFill>
                <a:latin typeface="Calibri"/>
                <a:cs typeface="Calibri"/>
              </a:rPr>
              <a:t>Time</a:t>
            </a:r>
            <a:endParaRPr sz="1100">
              <a:latin typeface="Calibri"/>
              <a:cs typeface="Calibri"/>
            </a:endParaRPr>
          </a:p>
        </p:txBody>
      </p:sp>
      <p:sp>
        <p:nvSpPr>
          <p:cNvPr id="25" name="object 25"/>
          <p:cNvSpPr txBox="1"/>
          <p:nvPr/>
        </p:nvSpPr>
        <p:spPr>
          <a:xfrm>
            <a:off x="10837164" y="2923032"/>
            <a:ext cx="370840" cy="1104900"/>
          </a:xfrm>
          <a:prstGeom prst="rect">
            <a:avLst/>
          </a:prstGeom>
          <a:solidFill>
            <a:srgbClr val="5B525F"/>
          </a:solidFill>
          <a:ln w="12700">
            <a:solidFill>
              <a:srgbClr val="413944"/>
            </a:solidFill>
          </a:ln>
        </p:spPr>
        <p:txBody>
          <a:bodyPr vert="horz" wrap="square" lIns="0" tIns="0" rIns="0" bIns="0" rtlCol="0">
            <a:spAutoFit/>
          </a:bodyPr>
          <a:lstStyle/>
          <a:p>
            <a:pPr>
              <a:lnSpc>
                <a:spcPct val="100000"/>
              </a:lnSpc>
            </a:pPr>
            <a:endParaRPr sz="1400">
              <a:latin typeface="Times New Roman"/>
              <a:cs typeface="Times New Roman"/>
            </a:endParaRPr>
          </a:p>
          <a:p>
            <a:pPr>
              <a:lnSpc>
                <a:spcPct val="100000"/>
              </a:lnSpc>
              <a:spcBef>
                <a:spcPts val="225"/>
              </a:spcBef>
            </a:pPr>
            <a:endParaRPr sz="1400">
              <a:latin typeface="Times New Roman"/>
              <a:cs typeface="Times New Roman"/>
            </a:endParaRPr>
          </a:p>
          <a:p>
            <a:pPr marL="107314">
              <a:lnSpc>
                <a:spcPct val="100000"/>
              </a:lnSpc>
            </a:pPr>
            <a:r>
              <a:rPr sz="1400" spc="40" dirty="0">
                <a:solidFill>
                  <a:srgbClr val="FFFFFF"/>
                </a:solidFill>
                <a:latin typeface="Calibri"/>
                <a:cs typeface="Calibri"/>
              </a:rPr>
              <a:t>X’</a:t>
            </a:r>
            <a:endParaRPr sz="1400">
              <a:latin typeface="Calibri"/>
              <a:cs typeface="Calibri"/>
            </a:endParaRPr>
          </a:p>
        </p:txBody>
      </p:sp>
      <p:grpSp>
        <p:nvGrpSpPr>
          <p:cNvPr id="26" name="object 26"/>
          <p:cNvGrpSpPr/>
          <p:nvPr/>
        </p:nvGrpSpPr>
        <p:grpSpPr>
          <a:xfrm>
            <a:off x="9402826" y="2916682"/>
            <a:ext cx="1176020" cy="1117600"/>
            <a:chOff x="9402826" y="2916682"/>
            <a:chExt cx="1176020" cy="1117600"/>
          </a:xfrm>
        </p:grpSpPr>
        <p:sp>
          <p:nvSpPr>
            <p:cNvPr id="27" name="object 27"/>
            <p:cNvSpPr/>
            <p:nvPr/>
          </p:nvSpPr>
          <p:spPr>
            <a:xfrm>
              <a:off x="9409176" y="2923032"/>
              <a:ext cx="1163320" cy="1104900"/>
            </a:xfrm>
            <a:custGeom>
              <a:avLst/>
              <a:gdLst/>
              <a:ahLst/>
              <a:cxnLst/>
              <a:rect l="l" t="t" r="r" b="b"/>
              <a:pathLst>
                <a:path w="1163320" h="1104900">
                  <a:moveTo>
                    <a:pt x="1162812" y="0"/>
                  </a:moveTo>
                  <a:lnTo>
                    <a:pt x="0" y="276225"/>
                  </a:lnTo>
                  <a:lnTo>
                    <a:pt x="0" y="828674"/>
                  </a:lnTo>
                  <a:lnTo>
                    <a:pt x="1162812" y="1104899"/>
                  </a:lnTo>
                  <a:lnTo>
                    <a:pt x="1162812" y="0"/>
                  </a:lnTo>
                  <a:close/>
                </a:path>
              </a:pathLst>
            </a:custGeom>
            <a:solidFill>
              <a:srgbClr val="4E91EF"/>
            </a:solidFill>
          </p:spPr>
          <p:txBody>
            <a:bodyPr wrap="square" lIns="0" tIns="0" rIns="0" bIns="0" rtlCol="0"/>
            <a:lstStyle/>
            <a:p>
              <a:endParaRPr/>
            </a:p>
          </p:txBody>
        </p:sp>
        <p:sp>
          <p:nvSpPr>
            <p:cNvPr id="28" name="object 28"/>
            <p:cNvSpPr/>
            <p:nvPr/>
          </p:nvSpPr>
          <p:spPr>
            <a:xfrm>
              <a:off x="9409176" y="2923032"/>
              <a:ext cx="1163320" cy="1104900"/>
            </a:xfrm>
            <a:custGeom>
              <a:avLst/>
              <a:gdLst/>
              <a:ahLst/>
              <a:cxnLst/>
              <a:rect l="l" t="t" r="r" b="b"/>
              <a:pathLst>
                <a:path w="1163320" h="1104900">
                  <a:moveTo>
                    <a:pt x="1162812" y="1104899"/>
                  </a:moveTo>
                  <a:lnTo>
                    <a:pt x="0" y="828674"/>
                  </a:lnTo>
                  <a:lnTo>
                    <a:pt x="0" y="276225"/>
                  </a:lnTo>
                  <a:lnTo>
                    <a:pt x="1162812" y="0"/>
                  </a:lnTo>
                  <a:lnTo>
                    <a:pt x="1162812" y="1104899"/>
                  </a:lnTo>
                  <a:close/>
                </a:path>
              </a:pathLst>
            </a:custGeom>
            <a:ln w="12700">
              <a:solidFill>
                <a:srgbClr val="3769AF"/>
              </a:solidFill>
            </a:ln>
          </p:spPr>
          <p:txBody>
            <a:bodyPr wrap="square" lIns="0" tIns="0" rIns="0" bIns="0" rtlCol="0"/>
            <a:lstStyle/>
            <a:p>
              <a:endParaRPr/>
            </a:p>
          </p:txBody>
        </p:sp>
      </p:grpSp>
      <p:sp>
        <p:nvSpPr>
          <p:cNvPr id="29" name="object 29"/>
          <p:cNvSpPr txBox="1"/>
          <p:nvPr/>
        </p:nvSpPr>
        <p:spPr>
          <a:xfrm>
            <a:off x="9717785" y="3347465"/>
            <a:ext cx="741680" cy="239395"/>
          </a:xfrm>
          <a:prstGeom prst="rect">
            <a:avLst/>
          </a:prstGeom>
        </p:spPr>
        <p:txBody>
          <a:bodyPr vert="horz" wrap="square" lIns="0" tIns="13335" rIns="0" bIns="0" rtlCol="0">
            <a:spAutoFit/>
          </a:bodyPr>
          <a:lstStyle/>
          <a:p>
            <a:pPr marL="12700">
              <a:lnSpc>
                <a:spcPct val="100000"/>
              </a:lnSpc>
              <a:spcBef>
                <a:spcPts val="105"/>
              </a:spcBef>
            </a:pPr>
            <a:r>
              <a:rPr sz="1400" spc="100" dirty="0">
                <a:solidFill>
                  <a:srgbClr val="FFFFFF"/>
                </a:solidFill>
                <a:latin typeface="Calibri"/>
                <a:cs typeface="Calibri"/>
              </a:rPr>
              <a:t>Decoder</a:t>
            </a:r>
            <a:endParaRPr sz="1400">
              <a:latin typeface="Calibri"/>
              <a:cs typeface="Calibri"/>
            </a:endParaRPr>
          </a:p>
        </p:txBody>
      </p:sp>
      <p:sp>
        <p:nvSpPr>
          <p:cNvPr id="30" name="object 30"/>
          <p:cNvSpPr/>
          <p:nvPr/>
        </p:nvSpPr>
        <p:spPr>
          <a:xfrm>
            <a:off x="10571988" y="3436620"/>
            <a:ext cx="264795" cy="76200"/>
          </a:xfrm>
          <a:custGeom>
            <a:avLst/>
            <a:gdLst/>
            <a:ahLst/>
            <a:cxnLst/>
            <a:rect l="l" t="t" r="r" b="b"/>
            <a:pathLst>
              <a:path w="264795" h="76200">
                <a:moveTo>
                  <a:pt x="188086" y="0"/>
                </a:moveTo>
                <a:lnTo>
                  <a:pt x="188086" y="76200"/>
                </a:lnTo>
                <a:lnTo>
                  <a:pt x="251586" y="44450"/>
                </a:lnTo>
                <a:lnTo>
                  <a:pt x="200786" y="44450"/>
                </a:lnTo>
                <a:lnTo>
                  <a:pt x="200786" y="31750"/>
                </a:lnTo>
                <a:lnTo>
                  <a:pt x="251586" y="31750"/>
                </a:lnTo>
                <a:lnTo>
                  <a:pt x="188086" y="0"/>
                </a:lnTo>
                <a:close/>
              </a:path>
              <a:path w="264795" h="76200">
                <a:moveTo>
                  <a:pt x="188086" y="31750"/>
                </a:moveTo>
                <a:lnTo>
                  <a:pt x="0" y="31750"/>
                </a:lnTo>
                <a:lnTo>
                  <a:pt x="0" y="44450"/>
                </a:lnTo>
                <a:lnTo>
                  <a:pt x="188086" y="44450"/>
                </a:lnTo>
                <a:lnTo>
                  <a:pt x="188086" y="31750"/>
                </a:lnTo>
                <a:close/>
              </a:path>
              <a:path w="264795" h="76200">
                <a:moveTo>
                  <a:pt x="251586" y="31750"/>
                </a:moveTo>
                <a:lnTo>
                  <a:pt x="200786" y="31750"/>
                </a:lnTo>
                <a:lnTo>
                  <a:pt x="200786" y="44450"/>
                </a:lnTo>
                <a:lnTo>
                  <a:pt x="251586" y="44450"/>
                </a:lnTo>
                <a:lnTo>
                  <a:pt x="264286" y="38100"/>
                </a:lnTo>
                <a:lnTo>
                  <a:pt x="251586" y="31750"/>
                </a:lnTo>
                <a:close/>
              </a:path>
            </a:pathLst>
          </a:custGeom>
          <a:solidFill>
            <a:srgbClr val="ED7660"/>
          </a:solidFill>
        </p:spPr>
        <p:txBody>
          <a:bodyPr wrap="square" lIns="0" tIns="0" rIns="0" bIns="0" rtlCol="0"/>
          <a:lstStyle/>
          <a:p>
            <a:endParaRPr/>
          </a:p>
        </p:txBody>
      </p:sp>
      <p:sp>
        <p:nvSpPr>
          <p:cNvPr id="31" name="object 31"/>
          <p:cNvSpPr txBox="1"/>
          <p:nvPr/>
        </p:nvSpPr>
        <p:spPr>
          <a:xfrm>
            <a:off x="8444483" y="3332988"/>
            <a:ext cx="759460" cy="311150"/>
          </a:xfrm>
          <a:prstGeom prst="rect">
            <a:avLst/>
          </a:prstGeom>
          <a:solidFill>
            <a:srgbClr val="C096F8"/>
          </a:solidFill>
          <a:ln w="12700">
            <a:solidFill>
              <a:srgbClr val="8B6DB6"/>
            </a:solidFill>
          </a:ln>
        </p:spPr>
        <p:txBody>
          <a:bodyPr vert="horz" wrap="square" lIns="0" tIns="40640" rIns="0" bIns="0" rtlCol="0">
            <a:spAutoFit/>
          </a:bodyPr>
          <a:lstStyle/>
          <a:p>
            <a:pPr marL="1905" algn="ctr">
              <a:lnSpc>
                <a:spcPct val="100000"/>
              </a:lnSpc>
              <a:spcBef>
                <a:spcPts val="320"/>
              </a:spcBef>
            </a:pPr>
            <a:r>
              <a:rPr sz="1400" spc="30" dirty="0">
                <a:solidFill>
                  <a:srgbClr val="FFFFFF"/>
                </a:solidFill>
                <a:latin typeface="Calibri"/>
                <a:cs typeface="Calibri"/>
              </a:rPr>
              <a:t>Z’</a:t>
            </a:r>
            <a:endParaRPr sz="1400">
              <a:latin typeface="Calibri"/>
              <a:cs typeface="Calibri"/>
            </a:endParaRPr>
          </a:p>
        </p:txBody>
      </p:sp>
      <p:sp>
        <p:nvSpPr>
          <p:cNvPr id="32" name="object 32"/>
          <p:cNvSpPr txBox="1"/>
          <p:nvPr/>
        </p:nvSpPr>
        <p:spPr>
          <a:xfrm>
            <a:off x="110134" y="5020436"/>
            <a:ext cx="859790" cy="177800"/>
          </a:xfrm>
          <a:prstGeom prst="rect">
            <a:avLst/>
          </a:prstGeom>
        </p:spPr>
        <p:txBody>
          <a:bodyPr vert="horz" wrap="square" lIns="0" tIns="12065" rIns="0" bIns="0" rtlCol="0">
            <a:spAutoFit/>
          </a:bodyPr>
          <a:lstStyle/>
          <a:p>
            <a:pPr marL="12700">
              <a:lnSpc>
                <a:spcPct val="100000"/>
              </a:lnSpc>
              <a:spcBef>
                <a:spcPts val="95"/>
              </a:spcBef>
            </a:pPr>
            <a:r>
              <a:rPr sz="1000" i="1" spc="114" dirty="0">
                <a:latin typeface="Calibri"/>
                <a:cs typeface="Calibri"/>
              </a:rPr>
              <a:t>A</a:t>
            </a:r>
            <a:r>
              <a:rPr sz="1000" i="1" spc="25" dirty="0">
                <a:latin typeface="Calibri"/>
                <a:cs typeface="Calibri"/>
              </a:rPr>
              <a:t> </a:t>
            </a:r>
            <a:r>
              <a:rPr sz="1000" i="1" spc="90" dirty="0">
                <a:latin typeface="Calibri"/>
                <a:cs typeface="Calibri"/>
              </a:rPr>
              <a:t>dog</a:t>
            </a:r>
            <a:r>
              <a:rPr sz="1000" i="1" spc="40" dirty="0">
                <a:latin typeface="Calibri"/>
                <a:cs typeface="Calibri"/>
              </a:rPr>
              <a:t> running</a:t>
            </a:r>
            <a:endParaRPr sz="1000">
              <a:latin typeface="Calibri"/>
              <a:cs typeface="Calibri"/>
            </a:endParaRPr>
          </a:p>
        </p:txBody>
      </p:sp>
      <p:grpSp>
        <p:nvGrpSpPr>
          <p:cNvPr id="33" name="object 33"/>
          <p:cNvGrpSpPr/>
          <p:nvPr/>
        </p:nvGrpSpPr>
        <p:grpSpPr>
          <a:xfrm>
            <a:off x="3108960" y="1264919"/>
            <a:ext cx="3168650" cy="3898265"/>
            <a:chOff x="3108960" y="1264919"/>
            <a:chExt cx="3168650" cy="3898265"/>
          </a:xfrm>
        </p:grpSpPr>
        <p:sp>
          <p:nvSpPr>
            <p:cNvPr id="34" name="object 34"/>
            <p:cNvSpPr/>
            <p:nvPr/>
          </p:nvSpPr>
          <p:spPr>
            <a:xfrm>
              <a:off x="3108960" y="3630040"/>
              <a:ext cx="1327150" cy="1533525"/>
            </a:xfrm>
            <a:custGeom>
              <a:avLst/>
              <a:gdLst/>
              <a:ahLst/>
              <a:cxnLst/>
              <a:rect l="l" t="t" r="r" b="b"/>
              <a:pathLst>
                <a:path w="1327150" h="1533525">
                  <a:moveTo>
                    <a:pt x="1327023" y="435102"/>
                  </a:moveTo>
                  <a:lnTo>
                    <a:pt x="1322451" y="433095"/>
                  </a:lnTo>
                  <a:lnTo>
                    <a:pt x="1213866" y="376174"/>
                  </a:lnTo>
                  <a:lnTo>
                    <a:pt x="1213675" y="385152"/>
                  </a:lnTo>
                  <a:lnTo>
                    <a:pt x="1210056" y="383540"/>
                  </a:lnTo>
                  <a:lnTo>
                    <a:pt x="1211541" y="414185"/>
                  </a:lnTo>
                  <a:lnTo>
                    <a:pt x="1204976" y="414020"/>
                  </a:lnTo>
                  <a:lnTo>
                    <a:pt x="1205484" y="414020"/>
                  </a:lnTo>
                  <a:lnTo>
                    <a:pt x="1144651" y="410972"/>
                  </a:lnTo>
                  <a:lnTo>
                    <a:pt x="1145032" y="410972"/>
                  </a:lnTo>
                  <a:lnTo>
                    <a:pt x="1084453" y="406781"/>
                  </a:lnTo>
                  <a:lnTo>
                    <a:pt x="1084834" y="406781"/>
                  </a:lnTo>
                  <a:lnTo>
                    <a:pt x="1026058" y="401574"/>
                  </a:lnTo>
                  <a:lnTo>
                    <a:pt x="1024636" y="401447"/>
                  </a:lnTo>
                  <a:lnTo>
                    <a:pt x="1025017" y="401574"/>
                  </a:lnTo>
                  <a:lnTo>
                    <a:pt x="966609" y="395224"/>
                  </a:lnTo>
                  <a:lnTo>
                    <a:pt x="965454" y="395097"/>
                  </a:lnTo>
                  <a:lnTo>
                    <a:pt x="965835" y="395224"/>
                  </a:lnTo>
                  <a:lnTo>
                    <a:pt x="908024" y="387858"/>
                  </a:lnTo>
                  <a:lnTo>
                    <a:pt x="907034" y="387731"/>
                  </a:lnTo>
                  <a:lnTo>
                    <a:pt x="907415" y="387858"/>
                  </a:lnTo>
                  <a:lnTo>
                    <a:pt x="849503" y="379349"/>
                  </a:lnTo>
                  <a:lnTo>
                    <a:pt x="849884" y="379349"/>
                  </a:lnTo>
                  <a:lnTo>
                    <a:pt x="792861" y="370078"/>
                  </a:lnTo>
                  <a:lnTo>
                    <a:pt x="793242" y="370078"/>
                  </a:lnTo>
                  <a:lnTo>
                    <a:pt x="738047" y="359918"/>
                  </a:lnTo>
                  <a:lnTo>
                    <a:pt x="737362" y="359791"/>
                  </a:lnTo>
                  <a:lnTo>
                    <a:pt x="737743" y="359918"/>
                  </a:lnTo>
                  <a:lnTo>
                    <a:pt x="683615" y="348869"/>
                  </a:lnTo>
                  <a:lnTo>
                    <a:pt x="683006" y="348742"/>
                  </a:lnTo>
                  <a:lnTo>
                    <a:pt x="683387" y="348869"/>
                  </a:lnTo>
                  <a:lnTo>
                    <a:pt x="630593" y="336804"/>
                  </a:lnTo>
                  <a:lnTo>
                    <a:pt x="630047" y="336677"/>
                  </a:lnTo>
                  <a:lnTo>
                    <a:pt x="630301" y="336804"/>
                  </a:lnTo>
                  <a:lnTo>
                    <a:pt x="578485" y="324104"/>
                  </a:lnTo>
                  <a:lnTo>
                    <a:pt x="578866" y="324104"/>
                  </a:lnTo>
                  <a:lnTo>
                    <a:pt x="528916" y="310769"/>
                  </a:lnTo>
                  <a:lnTo>
                    <a:pt x="528447" y="310642"/>
                  </a:lnTo>
                  <a:lnTo>
                    <a:pt x="528828" y="310769"/>
                  </a:lnTo>
                  <a:lnTo>
                    <a:pt x="480060" y="296418"/>
                  </a:lnTo>
                  <a:lnTo>
                    <a:pt x="480568" y="296545"/>
                  </a:lnTo>
                  <a:lnTo>
                    <a:pt x="480161" y="296418"/>
                  </a:lnTo>
                  <a:lnTo>
                    <a:pt x="434098" y="281813"/>
                  </a:lnTo>
                  <a:lnTo>
                    <a:pt x="433870" y="281749"/>
                  </a:lnTo>
                  <a:lnTo>
                    <a:pt x="433717" y="281686"/>
                  </a:lnTo>
                  <a:lnTo>
                    <a:pt x="389001" y="266192"/>
                  </a:lnTo>
                  <a:lnTo>
                    <a:pt x="389509" y="266319"/>
                  </a:lnTo>
                  <a:lnTo>
                    <a:pt x="389166" y="266192"/>
                  </a:lnTo>
                  <a:lnTo>
                    <a:pt x="346583" y="250190"/>
                  </a:lnTo>
                  <a:lnTo>
                    <a:pt x="347091" y="250317"/>
                  </a:lnTo>
                  <a:lnTo>
                    <a:pt x="346773" y="250190"/>
                  </a:lnTo>
                  <a:lnTo>
                    <a:pt x="306806" y="233807"/>
                  </a:lnTo>
                  <a:lnTo>
                    <a:pt x="306197" y="233553"/>
                  </a:lnTo>
                  <a:lnTo>
                    <a:pt x="306705" y="233807"/>
                  </a:lnTo>
                  <a:lnTo>
                    <a:pt x="287426" y="225298"/>
                  </a:lnTo>
                  <a:lnTo>
                    <a:pt x="268744" y="216789"/>
                  </a:lnTo>
                  <a:lnTo>
                    <a:pt x="268478" y="216662"/>
                  </a:lnTo>
                  <a:lnTo>
                    <a:pt x="250698" y="208026"/>
                  </a:lnTo>
                  <a:lnTo>
                    <a:pt x="250444" y="207899"/>
                  </a:lnTo>
                  <a:lnTo>
                    <a:pt x="250571" y="208026"/>
                  </a:lnTo>
                  <a:lnTo>
                    <a:pt x="233299" y="199390"/>
                  </a:lnTo>
                  <a:lnTo>
                    <a:pt x="232791" y="199136"/>
                  </a:lnTo>
                  <a:lnTo>
                    <a:pt x="233172" y="199390"/>
                  </a:lnTo>
                  <a:lnTo>
                    <a:pt x="216027" y="190373"/>
                  </a:lnTo>
                  <a:lnTo>
                    <a:pt x="216395" y="190500"/>
                  </a:lnTo>
                  <a:lnTo>
                    <a:pt x="216166" y="190373"/>
                  </a:lnTo>
                  <a:lnTo>
                    <a:pt x="200355" y="181610"/>
                  </a:lnTo>
                  <a:lnTo>
                    <a:pt x="199898" y="181356"/>
                  </a:lnTo>
                  <a:lnTo>
                    <a:pt x="200279" y="181610"/>
                  </a:lnTo>
                  <a:lnTo>
                    <a:pt x="184950" y="172593"/>
                  </a:lnTo>
                  <a:lnTo>
                    <a:pt x="184518" y="172339"/>
                  </a:lnTo>
                  <a:lnTo>
                    <a:pt x="184912" y="172593"/>
                  </a:lnTo>
                  <a:lnTo>
                    <a:pt x="169672" y="163322"/>
                  </a:lnTo>
                  <a:lnTo>
                    <a:pt x="170180" y="163576"/>
                  </a:lnTo>
                  <a:lnTo>
                    <a:pt x="169786" y="163322"/>
                  </a:lnTo>
                  <a:lnTo>
                    <a:pt x="156273" y="154432"/>
                  </a:lnTo>
                  <a:lnTo>
                    <a:pt x="155702" y="154051"/>
                  </a:lnTo>
                  <a:lnTo>
                    <a:pt x="156070" y="154432"/>
                  </a:lnTo>
                  <a:lnTo>
                    <a:pt x="142240" y="144907"/>
                  </a:lnTo>
                  <a:lnTo>
                    <a:pt x="142748" y="145161"/>
                  </a:lnTo>
                  <a:lnTo>
                    <a:pt x="142392" y="144907"/>
                  </a:lnTo>
                  <a:lnTo>
                    <a:pt x="129667" y="135636"/>
                  </a:lnTo>
                  <a:lnTo>
                    <a:pt x="130175" y="135890"/>
                  </a:lnTo>
                  <a:lnTo>
                    <a:pt x="129844" y="135636"/>
                  </a:lnTo>
                  <a:lnTo>
                    <a:pt x="118503" y="126746"/>
                  </a:lnTo>
                  <a:lnTo>
                    <a:pt x="117856" y="126238"/>
                  </a:lnTo>
                  <a:lnTo>
                    <a:pt x="118364" y="126746"/>
                  </a:lnTo>
                  <a:lnTo>
                    <a:pt x="106807" y="116967"/>
                  </a:lnTo>
                  <a:lnTo>
                    <a:pt x="107315" y="117348"/>
                  </a:lnTo>
                  <a:lnTo>
                    <a:pt x="106883" y="116967"/>
                  </a:lnTo>
                  <a:lnTo>
                    <a:pt x="97218" y="108204"/>
                  </a:lnTo>
                  <a:lnTo>
                    <a:pt x="96520" y="107569"/>
                  </a:lnTo>
                  <a:lnTo>
                    <a:pt x="97155" y="108204"/>
                  </a:lnTo>
                  <a:lnTo>
                    <a:pt x="87630" y="98806"/>
                  </a:lnTo>
                  <a:lnTo>
                    <a:pt x="87376" y="98552"/>
                  </a:lnTo>
                  <a:lnTo>
                    <a:pt x="87147" y="98298"/>
                  </a:lnTo>
                  <a:lnTo>
                    <a:pt x="79070" y="89662"/>
                  </a:lnTo>
                  <a:lnTo>
                    <a:pt x="78359" y="88900"/>
                  </a:lnTo>
                  <a:lnTo>
                    <a:pt x="78994" y="89662"/>
                  </a:lnTo>
                  <a:lnTo>
                    <a:pt x="71120" y="80391"/>
                  </a:lnTo>
                  <a:lnTo>
                    <a:pt x="70891" y="80124"/>
                  </a:lnTo>
                  <a:lnTo>
                    <a:pt x="70535" y="79629"/>
                  </a:lnTo>
                  <a:lnTo>
                    <a:pt x="64173" y="71247"/>
                  </a:lnTo>
                  <a:lnTo>
                    <a:pt x="63830" y="70802"/>
                  </a:lnTo>
                  <a:lnTo>
                    <a:pt x="63538" y="70358"/>
                  </a:lnTo>
                  <a:lnTo>
                    <a:pt x="58166" y="62357"/>
                  </a:lnTo>
                  <a:lnTo>
                    <a:pt x="57404" y="61214"/>
                  </a:lnTo>
                  <a:lnTo>
                    <a:pt x="58039" y="62357"/>
                  </a:lnTo>
                  <a:lnTo>
                    <a:pt x="52844" y="53340"/>
                  </a:lnTo>
                  <a:lnTo>
                    <a:pt x="52197" y="52197"/>
                  </a:lnTo>
                  <a:lnTo>
                    <a:pt x="52705" y="53340"/>
                  </a:lnTo>
                  <a:lnTo>
                    <a:pt x="48488" y="44704"/>
                  </a:lnTo>
                  <a:lnTo>
                    <a:pt x="47879" y="43484"/>
                  </a:lnTo>
                  <a:lnTo>
                    <a:pt x="47828" y="43357"/>
                  </a:lnTo>
                  <a:lnTo>
                    <a:pt x="47764" y="43180"/>
                  </a:lnTo>
                  <a:lnTo>
                    <a:pt x="44704" y="35687"/>
                  </a:lnTo>
                  <a:lnTo>
                    <a:pt x="44640" y="35521"/>
                  </a:lnTo>
                  <a:lnTo>
                    <a:pt x="44297" y="34417"/>
                  </a:lnTo>
                  <a:lnTo>
                    <a:pt x="41998" y="27178"/>
                  </a:lnTo>
                  <a:lnTo>
                    <a:pt x="41617" y="25946"/>
                  </a:lnTo>
                  <a:lnTo>
                    <a:pt x="41554" y="25755"/>
                  </a:lnTo>
                  <a:lnTo>
                    <a:pt x="39903" y="18669"/>
                  </a:lnTo>
                  <a:lnTo>
                    <a:pt x="39814" y="18262"/>
                  </a:lnTo>
                  <a:lnTo>
                    <a:pt x="39611" y="16891"/>
                  </a:lnTo>
                  <a:lnTo>
                    <a:pt x="38608" y="10160"/>
                  </a:lnTo>
                  <a:lnTo>
                    <a:pt x="38582" y="9994"/>
                  </a:lnTo>
                  <a:lnTo>
                    <a:pt x="38519" y="8382"/>
                  </a:lnTo>
                  <a:lnTo>
                    <a:pt x="38100" y="0"/>
                  </a:lnTo>
                  <a:lnTo>
                    <a:pt x="0" y="1778"/>
                  </a:lnTo>
                  <a:lnTo>
                    <a:pt x="508" y="12827"/>
                  </a:lnTo>
                  <a:lnTo>
                    <a:pt x="13335" y="59563"/>
                  </a:lnTo>
                  <a:lnTo>
                    <a:pt x="32893" y="93091"/>
                  </a:lnTo>
                  <a:lnTo>
                    <a:pt x="60071" y="125095"/>
                  </a:lnTo>
                  <a:lnTo>
                    <a:pt x="94107" y="156083"/>
                  </a:lnTo>
                  <a:lnTo>
                    <a:pt x="134620" y="185928"/>
                  </a:lnTo>
                  <a:lnTo>
                    <a:pt x="181229" y="214630"/>
                  </a:lnTo>
                  <a:lnTo>
                    <a:pt x="215633" y="233172"/>
                  </a:lnTo>
                  <a:lnTo>
                    <a:pt x="252349" y="251206"/>
                  </a:lnTo>
                  <a:lnTo>
                    <a:pt x="291592" y="268732"/>
                  </a:lnTo>
                  <a:lnTo>
                    <a:pt x="332867" y="285750"/>
                  </a:lnTo>
                  <a:lnTo>
                    <a:pt x="376301" y="302133"/>
                  </a:lnTo>
                  <a:lnTo>
                    <a:pt x="421894" y="317881"/>
                  </a:lnTo>
                  <a:lnTo>
                    <a:pt x="469138" y="332994"/>
                  </a:lnTo>
                  <a:lnTo>
                    <a:pt x="518287" y="347345"/>
                  </a:lnTo>
                  <a:lnTo>
                    <a:pt x="569087" y="361061"/>
                  </a:lnTo>
                  <a:lnTo>
                    <a:pt x="621411" y="373888"/>
                  </a:lnTo>
                  <a:lnTo>
                    <a:pt x="675259" y="386080"/>
                  </a:lnTo>
                  <a:lnTo>
                    <a:pt x="730250" y="397256"/>
                  </a:lnTo>
                  <a:lnTo>
                    <a:pt x="786511" y="407670"/>
                  </a:lnTo>
                  <a:lnTo>
                    <a:pt x="843915" y="416941"/>
                  </a:lnTo>
                  <a:lnTo>
                    <a:pt x="902081" y="425577"/>
                  </a:lnTo>
                  <a:lnTo>
                    <a:pt x="961263" y="432943"/>
                  </a:lnTo>
                  <a:lnTo>
                    <a:pt x="1021080" y="439420"/>
                  </a:lnTo>
                  <a:lnTo>
                    <a:pt x="1067752" y="443547"/>
                  </a:lnTo>
                  <a:lnTo>
                    <a:pt x="1048893" y="447548"/>
                  </a:lnTo>
                  <a:lnTo>
                    <a:pt x="988187" y="462661"/>
                  </a:lnTo>
                  <a:lnTo>
                    <a:pt x="928243" y="480314"/>
                  </a:lnTo>
                  <a:lnTo>
                    <a:pt x="869061" y="500634"/>
                  </a:lnTo>
                  <a:lnTo>
                    <a:pt x="810895" y="523494"/>
                  </a:lnTo>
                  <a:lnTo>
                    <a:pt x="753618" y="548640"/>
                  </a:lnTo>
                  <a:lnTo>
                    <a:pt x="670179" y="590677"/>
                  </a:lnTo>
                  <a:lnTo>
                    <a:pt x="616077" y="621411"/>
                  </a:lnTo>
                  <a:lnTo>
                    <a:pt x="563499" y="654177"/>
                  </a:lnTo>
                  <a:lnTo>
                    <a:pt x="512445" y="688721"/>
                  </a:lnTo>
                  <a:lnTo>
                    <a:pt x="463042" y="725297"/>
                  </a:lnTo>
                  <a:lnTo>
                    <a:pt x="415671" y="763524"/>
                  </a:lnTo>
                  <a:lnTo>
                    <a:pt x="369951" y="803529"/>
                  </a:lnTo>
                  <a:lnTo>
                    <a:pt x="326390" y="844931"/>
                  </a:lnTo>
                  <a:lnTo>
                    <a:pt x="285115" y="887730"/>
                  </a:lnTo>
                  <a:lnTo>
                    <a:pt x="245999" y="932053"/>
                  </a:lnTo>
                  <a:lnTo>
                    <a:pt x="209156" y="977519"/>
                  </a:lnTo>
                  <a:lnTo>
                    <a:pt x="174993" y="1024128"/>
                  </a:lnTo>
                  <a:lnTo>
                    <a:pt x="143637" y="1071753"/>
                  </a:lnTo>
                  <a:lnTo>
                    <a:pt x="114808" y="1120394"/>
                  </a:lnTo>
                  <a:lnTo>
                    <a:pt x="89027" y="1170051"/>
                  </a:lnTo>
                  <a:lnTo>
                    <a:pt x="66167" y="1220216"/>
                  </a:lnTo>
                  <a:lnTo>
                    <a:pt x="46482" y="1271143"/>
                  </a:lnTo>
                  <a:lnTo>
                    <a:pt x="30099" y="1322832"/>
                  </a:lnTo>
                  <a:lnTo>
                    <a:pt x="17145" y="1374775"/>
                  </a:lnTo>
                  <a:lnTo>
                    <a:pt x="7747" y="1427226"/>
                  </a:lnTo>
                  <a:lnTo>
                    <a:pt x="1905" y="1479804"/>
                  </a:lnTo>
                  <a:lnTo>
                    <a:pt x="0" y="1532382"/>
                  </a:lnTo>
                  <a:lnTo>
                    <a:pt x="38100" y="1533017"/>
                  </a:lnTo>
                  <a:lnTo>
                    <a:pt x="38595" y="1507998"/>
                  </a:lnTo>
                  <a:lnTo>
                    <a:pt x="38608" y="1507769"/>
                  </a:lnTo>
                  <a:lnTo>
                    <a:pt x="38633" y="1507363"/>
                  </a:lnTo>
                  <a:lnTo>
                    <a:pt x="39966" y="1482979"/>
                  </a:lnTo>
                  <a:lnTo>
                    <a:pt x="40005" y="1482344"/>
                  </a:lnTo>
                  <a:lnTo>
                    <a:pt x="39878" y="1482979"/>
                  </a:lnTo>
                  <a:lnTo>
                    <a:pt x="42291" y="1457325"/>
                  </a:lnTo>
                  <a:lnTo>
                    <a:pt x="42291" y="1457960"/>
                  </a:lnTo>
                  <a:lnTo>
                    <a:pt x="42367" y="1457325"/>
                  </a:lnTo>
                  <a:lnTo>
                    <a:pt x="45377" y="1432941"/>
                  </a:lnTo>
                  <a:lnTo>
                    <a:pt x="45466" y="1432306"/>
                  </a:lnTo>
                  <a:lnTo>
                    <a:pt x="45339" y="1432941"/>
                  </a:lnTo>
                  <a:lnTo>
                    <a:pt x="49415" y="1408049"/>
                  </a:lnTo>
                  <a:lnTo>
                    <a:pt x="49530" y="1407414"/>
                  </a:lnTo>
                  <a:lnTo>
                    <a:pt x="49403" y="1408049"/>
                  </a:lnTo>
                  <a:lnTo>
                    <a:pt x="54254" y="1383030"/>
                  </a:lnTo>
                  <a:lnTo>
                    <a:pt x="54356" y="1382522"/>
                  </a:lnTo>
                  <a:lnTo>
                    <a:pt x="54229" y="1383030"/>
                  </a:lnTo>
                  <a:lnTo>
                    <a:pt x="60198" y="1357630"/>
                  </a:lnTo>
                  <a:lnTo>
                    <a:pt x="60071" y="1358265"/>
                  </a:lnTo>
                  <a:lnTo>
                    <a:pt x="60236" y="1357630"/>
                  </a:lnTo>
                  <a:lnTo>
                    <a:pt x="66802" y="1332865"/>
                  </a:lnTo>
                  <a:lnTo>
                    <a:pt x="66675" y="1333500"/>
                  </a:lnTo>
                  <a:lnTo>
                    <a:pt x="66865" y="1332865"/>
                  </a:lnTo>
                  <a:lnTo>
                    <a:pt x="74091" y="1308862"/>
                  </a:lnTo>
                  <a:lnTo>
                    <a:pt x="74295" y="1308227"/>
                  </a:lnTo>
                  <a:lnTo>
                    <a:pt x="74041" y="1308862"/>
                  </a:lnTo>
                  <a:lnTo>
                    <a:pt x="82372" y="1284097"/>
                  </a:lnTo>
                  <a:lnTo>
                    <a:pt x="82550" y="1283589"/>
                  </a:lnTo>
                  <a:lnTo>
                    <a:pt x="82296" y="1284097"/>
                  </a:lnTo>
                  <a:lnTo>
                    <a:pt x="91567" y="1259205"/>
                  </a:lnTo>
                  <a:lnTo>
                    <a:pt x="91440" y="1259713"/>
                  </a:lnTo>
                  <a:lnTo>
                    <a:pt x="91630" y="1259205"/>
                  </a:lnTo>
                  <a:lnTo>
                    <a:pt x="101346" y="1234694"/>
                  </a:lnTo>
                  <a:lnTo>
                    <a:pt x="101219" y="1235202"/>
                  </a:lnTo>
                  <a:lnTo>
                    <a:pt x="101434" y="1234694"/>
                  </a:lnTo>
                  <a:lnTo>
                    <a:pt x="111887" y="1210564"/>
                  </a:lnTo>
                  <a:lnTo>
                    <a:pt x="111760" y="1211072"/>
                  </a:lnTo>
                  <a:lnTo>
                    <a:pt x="111988" y="1210564"/>
                  </a:lnTo>
                  <a:lnTo>
                    <a:pt x="123317" y="1186561"/>
                  </a:lnTo>
                  <a:lnTo>
                    <a:pt x="123190" y="1186942"/>
                  </a:lnTo>
                  <a:lnTo>
                    <a:pt x="123367" y="1186561"/>
                  </a:lnTo>
                  <a:lnTo>
                    <a:pt x="135128" y="1162939"/>
                  </a:lnTo>
                  <a:lnTo>
                    <a:pt x="135394" y="1162431"/>
                  </a:lnTo>
                  <a:lnTo>
                    <a:pt x="148209" y="1138682"/>
                  </a:lnTo>
                  <a:lnTo>
                    <a:pt x="147955" y="1139190"/>
                  </a:lnTo>
                  <a:lnTo>
                    <a:pt x="148247" y="1138682"/>
                  </a:lnTo>
                  <a:lnTo>
                    <a:pt x="161569" y="1115568"/>
                  </a:lnTo>
                  <a:lnTo>
                    <a:pt x="161798" y="1115187"/>
                  </a:lnTo>
                  <a:lnTo>
                    <a:pt x="161531" y="1115568"/>
                  </a:lnTo>
                  <a:lnTo>
                    <a:pt x="175780" y="1092200"/>
                  </a:lnTo>
                  <a:lnTo>
                    <a:pt x="176022" y="1091819"/>
                  </a:lnTo>
                  <a:lnTo>
                    <a:pt x="175768" y="1092200"/>
                  </a:lnTo>
                  <a:lnTo>
                    <a:pt x="190627" y="1069086"/>
                  </a:lnTo>
                  <a:lnTo>
                    <a:pt x="206248" y="1046099"/>
                  </a:lnTo>
                  <a:lnTo>
                    <a:pt x="206514" y="1045718"/>
                  </a:lnTo>
                  <a:lnTo>
                    <a:pt x="222631" y="1022985"/>
                  </a:lnTo>
                  <a:lnTo>
                    <a:pt x="222377" y="1023366"/>
                  </a:lnTo>
                  <a:lnTo>
                    <a:pt x="222656" y="1022985"/>
                  </a:lnTo>
                  <a:lnTo>
                    <a:pt x="239318" y="1000887"/>
                  </a:lnTo>
                  <a:lnTo>
                    <a:pt x="239522" y="1000633"/>
                  </a:lnTo>
                  <a:lnTo>
                    <a:pt x="239268" y="1000887"/>
                  </a:lnTo>
                  <a:lnTo>
                    <a:pt x="257048" y="978281"/>
                  </a:lnTo>
                  <a:lnTo>
                    <a:pt x="256794" y="978662"/>
                  </a:lnTo>
                  <a:lnTo>
                    <a:pt x="257098" y="978281"/>
                  </a:lnTo>
                  <a:lnTo>
                    <a:pt x="275209" y="956437"/>
                  </a:lnTo>
                  <a:lnTo>
                    <a:pt x="274955" y="956818"/>
                  </a:lnTo>
                  <a:lnTo>
                    <a:pt x="275272" y="956437"/>
                  </a:lnTo>
                  <a:lnTo>
                    <a:pt x="293878" y="934720"/>
                  </a:lnTo>
                  <a:lnTo>
                    <a:pt x="293624" y="935101"/>
                  </a:lnTo>
                  <a:lnTo>
                    <a:pt x="293966" y="934720"/>
                  </a:lnTo>
                  <a:lnTo>
                    <a:pt x="312826" y="913892"/>
                  </a:lnTo>
                  <a:lnTo>
                    <a:pt x="313182" y="913511"/>
                  </a:lnTo>
                  <a:lnTo>
                    <a:pt x="312674" y="913892"/>
                  </a:lnTo>
                  <a:lnTo>
                    <a:pt x="352945" y="872236"/>
                  </a:lnTo>
                  <a:lnTo>
                    <a:pt x="353568" y="871601"/>
                  </a:lnTo>
                  <a:lnTo>
                    <a:pt x="353187" y="871994"/>
                  </a:lnTo>
                  <a:lnTo>
                    <a:pt x="353593" y="871601"/>
                  </a:lnTo>
                  <a:lnTo>
                    <a:pt x="395439" y="831850"/>
                  </a:lnTo>
                  <a:lnTo>
                    <a:pt x="395986" y="831342"/>
                  </a:lnTo>
                  <a:lnTo>
                    <a:pt x="395351" y="831850"/>
                  </a:lnTo>
                  <a:lnTo>
                    <a:pt x="439851" y="792988"/>
                  </a:lnTo>
                  <a:lnTo>
                    <a:pt x="440436" y="792480"/>
                  </a:lnTo>
                  <a:lnTo>
                    <a:pt x="486029" y="755777"/>
                  </a:lnTo>
                  <a:lnTo>
                    <a:pt x="486702" y="755269"/>
                  </a:lnTo>
                  <a:lnTo>
                    <a:pt x="534797" y="719582"/>
                  </a:lnTo>
                  <a:lnTo>
                    <a:pt x="534162" y="720090"/>
                  </a:lnTo>
                  <a:lnTo>
                    <a:pt x="534911" y="719582"/>
                  </a:lnTo>
                  <a:lnTo>
                    <a:pt x="584009" y="686308"/>
                  </a:lnTo>
                  <a:lnTo>
                    <a:pt x="584581" y="685927"/>
                  </a:lnTo>
                  <a:lnTo>
                    <a:pt x="583946" y="686308"/>
                  </a:lnTo>
                  <a:lnTo>
                    <a:pt x="635266" y="654304"/>
                  </a:lnTo>
                  <a:lnTo>
                    <a:pt x="635889" y="653923"/>
                  </a:lnTo>
                  <a:lnTo>
                    <a:pt x="635127" y="654304"/>
                  </a:lnTo>
                  <a:lnTo>
                    <a:pt x="688136" y="624332"/>
                  </a:lnTo>
                  <a:lnTo>
                    <a:pt x="688594" y="624078"/>
                  </a:lnTo>
                  <a:lnTo>
                    <a:pt x="687959" y="624332"/>
                  </a:lnTo>
                  <a:lnTo>
                    <a:pt x="742569" y="596138"/>
                  </a:lnTo>
                  <a:lnTo>
                    <a:pt x="742188" y="596392"/>
                  </a:lnTo>
                  <a:lnTo>
                    <a:pt x="742708" y="596138"/>
                  </a:lnTo>
                  <a:lnTo>
                    <a:pt x="769493" y="583311"/>
                  </a:lnTo>
                  <a:lnTo>
                    <a:pt x="770051" y="583057"/>
                  </a:lnTo>
                  <a:lnTo>
                    <a:pt x="797394" y="570738"/>
                  </a:lnTo>
                  <a:lnTo>
                    <a:pt x="797687" y="570611"/>
                  </a:lnTo>
                  <a:lnTo>
                    <a:pt x="797306" y="570738"/>
                  </a:lnTo>
                  <a:lnTo>
                    <a:pt x="825449" y="558673"/>
                  </a:lnTo>
                  <a:lnTo>
                    <a:pt x="825754" y="558546"/>
                  </a:lnTo>
                  <a:lnTo>
                    <a:pt x="825373" y="558673"/>
                  </a:lnTo>
                  <a:lnTo>
                    <a:pt x="853630" y="547370"/>
                  </a:lnTo>
                  <a:lnTo>
                    <a:pt x="853948" y="547243"/>
                  </a:lnTo>
                  <a:lnTo>
                    <a:pt x="853567" y="547370"/>
                  </a:lnTo>
                  <a:lnTo>
                    <a:pt x="882396" y="536321"/>
                  </a:lnTo>
                  <a:lnTo>
                    <a:pt x="882015" y="536575"/>
                  </a:lnTo>
                  <a:lnTo>
                    <a:pt x="882713" y="536321"/>
                  </a:lnTo>
                  <a:lnTo>
                    <a:pt x="940054" y="516509"/>
                  </a:lnTo>
                  <a:lnTo>
                    <a:pt x="998347" y="499364"/>
                  </a:lnTo>
                  <a:lnTo>
                    <a:pt x="997966" y="499491"/>
                  </a:lnTo>
                  <a:lnTo>
                    <a:pt x="998435" y="499364"/>
                  </a:lnTo>
                  <a:lnTo>
                    <a:pt x="1027328" y="491744"/>
                  </a:lnTo>
                  <a:lnTo>
                    <a:pt x="1057402" y="484759"/>
                  </a:lnTo>
                  <a:lnTo>
                    <a:pt x="1056894" y="484759"/>
                  </a:lnTo>
                  <a:lnTo>
                    <a:pt x="1086993" y="478409"/>
                  </a:lnTo>
                  <a:lnTo>
                    <a:pt x="1086612" y="478536"/>
                  </a:lnTo>
                  <a:lnTo>
                    <a:pt x="1087272" y="478409"/>
                  </a:lnTo>
                  <a:lnTo>
                    <a:pt x="1116838" y="472821"/>
                  </a:lnTo>
                  <a:lnTo>
                    <a:pt x="1116330" y="472948"/>
                  </a:lnTo>
                  <a:lnTo>
                    <a:pt x="1117104" y="472821"/>
                  </a:lnTo>
                  <a:lnTo>
                    <a:pt x="1146683" y="467995"/>
                  </a:lnTo>
                  <a:lnTo>
                    <a:pt x="1146302" y="467995"/>
                  </a:lnTo>
                  <a:lnTo>
                    <a:pt x="1176655" y="463804"/>
                  </a:lnTo>
                  <a:lnTo>
                    <a:pt x="1176274" y="463931"/>
                  </a:lnTo>
                  <a:lnTo>
                    <a:pt x="1177353" y="463804"/>
                  </a:lnTo>
                  <a:lnTo>
                    <a:pt x="1206754" y="460375"/>
                  </a:lnTo>
                  <a:lnTo>
                    <a:pt x="1205738" y="460375"/>
                  </a:lnTo>
                  <a:lnTo>
                    <a:pt x="1212176" y="459994"/>
                  </a:lnTo>
                  <a:lnTo>
                    <a:pt x="1211580" y="490474"/>
                  </a:lnTo>
                  <a:lnTo>
                    <a:pt x="1215199" y="488759"/>
                  </a:lnTo>
                  <a:lnTo>
                    <a:pt x="1215644" y="497713"/>
                  </a:lnTo>
                  <a:lnTo>
                    <a:pt x="1322565" y="437603"/>
                  </a:lnTo>
                  <a:lnTo>
                    <a:pt x="1327023" y="435483"/>
                  </a:lnTo>
                  <a:lnTo>
                    <a:pt x="1326667" y="435305"/>
                  </a:lnTo>
                  <a:lnTo>
                    <a:pt x="1327023" y="435102"/>
                  </a:lnTo>
                  <a:close/>
                </a:path>
              </a:pathLst>
            </a:custGeom>
            <a:solidFill>
              <a:srgbClr val="FF9413"/>
            </a:solidFill>
          </p:spPr>
          <p:txBody>
            <a:bodyPr wrap="square" lIns="0" tIns="0" rIns="0" bIns="0" rtlCol="0"/>
            <a:lstStyle/>
            <a:p>
              <a:endParaRPr/>
            </a:p>
          </p:txBody>
        </p:sp>
        <p:pic>
          <p:nvPicPr>
            <p:cNvPr id="35" name="object 35"/>
            <p:cNvPicPr/>
            <p:nvPr/>
          </p:nvPicPr>
          <p:blipFill>
            <a:blip r:embed="rId8" cstate="print"/>
            <a:stretch>
              <a:fillRect/>
            </a:stretch>
          </p:blipFill>
          <p:spPr>
            <a:xfrm>
              <a:off x="3244596" y="1277111"/>
              <a:ext cx="826007" cy="827531"/>
            </a:xfrm>
            <a:prstGeom prst="rect">
              <a:avLst/>
            </a:prstGeom>
          </p:spPr>
        </p:pic>
        <p:sp>
          <p:nvSpPr>
            <p:cNvPr id="36" name="object 36"/>
            <p:cNvSpPr/>
            <p:nvPr/>
          </p:nvSpPr>
          <p:spPr>
            <a:xfrm>
              <a:off x="4070604" y="1647824"/>
              <a:ext cx="1366520" cy="76200"/>
            </a:xfrm>
            <a:custGeom>
              <a:avLst/>
              <a:gdLst/>
              <a:ahLst/>
              <a:cxnLst/>
              <a:rect l="l" t="t" r="r" b="b"/>
              <a:pathLst>
                <a:path w="1366520" h="76200">
                  <a:moveTo>
                    <a:pt x="1354057" y="31623"/>
                  </a:moveTo>
                  <a:lnTo>
                    <a:pt x="1302893" y="31623"/>
                  </a:lnTo>
                  <a:lnTo>
                    <a:pt x="1302893" y="44323"/>
                  </a:lnTo>
                  <a:lnTo>
                    <a:pt x="1290213" y="44377"/>
                  </a:lnTo>
                  <a:lnTo>
                    <a:pt x="1290320" y="76200"/>
                  </a:lnTo>
                  <a:lnTo>
                    <a:pt x="1366393" y="37719"/>
                  </a:lnTo>
                  <a:lnTo>
                    <a:pt x="1354057" y="31623"/>
                  </a:lnTo>
                  <a:close/>
                </a:path>
                <a:path w="1366520" h="76200">
                  <a:moveTo>
                    <a:pt x="1290171" y="31677"/>
                  </a:moveTo>
                  <a:lnTo>
                    <a:pt x="0" y="37211"/>
                  </a:lnTo>
                  <a:lnTo>
                    <a:pt x="0" y="49911"/>
                  </a:lnTo>
                  <a:lnTo>
                    <a:pt x="1290213" y="44377"/>
                  </a:lnTo>
                  <a:lnTo>
                    <a:pt x="1290171" y="31677"/>
                  </a:lnTo>
                  <a:close/>
                </a:path>
                <a:path w="1366520" h="76200">
                  <a:moveTo>
                    <a:pt x="1302893" y="31623"/>
                  </a:moveTo>
                  <a:lnTo>
                    <a:pt x="1290171" y="31677"/>
                  </a:lnTo>
                  <a:lnTo>
                    <a:pt x="1290213" y="44377"/>
                  </a:lnTo>
                  <a:lnTo>
                    <a:pt x="1302893" y="44323"/>
                  </a:lnTo>
                  <a:lnTo>
                    <a:pt x="1302893" y="31623"/>
                  </a:lnTo>
                  <a:close/>
                </a:path>
                <a:path w="1366520" h="76200">
                  <a:moveTo>
                    <a:pt x="1290066" y="0"/>
                  </a:moveTo>
                  <a:lnTo>
                    <a:pt x="1290171" y="31677"/>
                  </a:lnTo>
                  <a:lnTo>
                    <a:pt x="1354057" y="31623"/>
                  </a:lnTo>
                  <a:lnTo>
                    <a:pt x="1290066" y="0"/>
                  </a:lnTo>
                  <a:close/>
                </a:path>
              </a:pathLst>
            </a:custGeom>
            <a:solidFill>
              <a:srgbClr val="ED7660"/>
            </a:solidFill>
          </p:spPr>
          <p:txBody>
            <a:bodyPr wrap="square" lIns="0" tIns="0" rIns="0" bIns="0" rtlCol="0"/>
            <a:lstStyle/>
            <a:p>
              <a:endParaRPr/>
            </a:p>
          </p:txBody>
        </p:sp>
        <p:pic>
          <p:nvPicPr>
            <p:cNvPr id="37" name="object 37"/>
            <p:cNvPicPr/>
            <p:nvPr/>
          </p:nvPicPr>
          <p:blipFill>
            <a:blip r:embed="rId9" cstate="print"/>
            <a:stretch>
              <a:fillRect/>
            </a:stretch>
          </p:blipFill>
          <p:spPr>
            <a:xfrm>
              <a:off x="5437632" y="1264919"/>
              <a:ext cx="839724" cy="839724"/>
            </a:xfrm>
            <a:prstGeom prst="rect">
              <a:avLst/>
            </a:prstGeom>
          </p:spPr>
        </p:pic>
        <p:sp>
          <p:nvSpPr>
            <p:cNvPr id="38" name="object 38"/>
            <p:cNvSpPr/>
            <p:nvPr/>
          </p:nvSpPr>
          <p:spPr>
            <a:xfrm>
              <a:off x="5818632" y="2104644"/>
              <a:ext cx="76200" cy="728980"/>
            </a:xfrm>
            <a:custGeom>
              <a:avLst/>
              <a:gdLst/>
              <a:ahLst/>
              <a:cxnLst/>
              <a:rect l="l" t="t" r="r" b="b"/>
              <a:pathLst>
                <a:path w="76200" h="728980">
                  <a:moveTo>
                    <a:pt x="31750" y="652652"/>
                  </a:moveTo>
                  <a:lnTo>
                    <a:pt x="0" y="652652"/>
                  </a:lnTo>
                  <a:lnTo>
                    <a:pt x="38100" y="728852"/>
                  </a:lnTo>
                  <a:lnTo>
                    <a:pt x="69850" y="665352"/>
                  </a:lnTo>
                  <a:lnTo>
                    <a:pt x="31750" y="665352"/>
                  </a:lnTo>
                  <a:lnTo>
                    <a:pt x="31750" y="652652"/>
                  </a:lnTo>
                  <a:close/>
                </a:path>
                <a:path w="76200" h="728980">
                  <a:moveTo>
                    <a:pt x="44450" y="0"/>
                  </a:moveTo>
                  <a:lnTo>
                    <a:pt x="31750" y="0"/>
                  </a:lnTo>
                  <a:lnTo>
                    <a:pt x="31750" y="665352"/>
                  </a:lnTo>
                  <a:lnTo>
                    <a:pt x="44450" y="665352"/>
                  </a:lnTo>
                  <a:lnTo>
                    <a:pt x="44450" y="0"/>
                  </a:lnTo>
                  <a:close/>
                </a:path>
                <a:path w="76200" h="728980">
                  <a:moveTo>
                    <a:pt x="76200" y="652652"/>
                  </a:moveTo>
                  <a:lnTo>
                    <a:pt x="44450" y="652652"/>
                  </a:lnTo>
                  <a:lnTo>
                    <a:pt x="44450" y="665352"/>
                  </a:lnTo>
                  <a:lnTo>
                    <a:pt x="69850" y="665352"/>
                  </a:lnTo>
                  <a:lnTo>
                    <a:pt x="76200" y="652652"/>
                  </a:lnTo>
                  <a:close/>
                </a:path>
              </a:pathLst>
            </a:custGeom>
            <a:solidFill>
              <a:srgbClr val="ED7660"/>
            </a:solidFill>
          </p:spPr>
          <p:txBody>
            <a:bodyPr wrap="square" lIns="0" tIns="0" rIns="0" bIns="0" rtlCol="0"/>
            <a:lstStyle/>
            <a:p>
              <a:endParaRPr/>
            </a:p>
          </p:txBody>
        </p:sp>
        <p:pic>
          <p:nvPicPr>
            <p:cNvPr id="39" name="object 39"/>
            <p:cNvPicPr/>
            <p:nvPr/>
          </p:nvPicPr>
          <p:blipFill>
            <a:blip r:embed="rId10" cstate="print"/>
            <a:stretch>
              <a:fillRect/>
            </a:stretch>
          </p:blipFill>
          <p:spPr>
            <a:xfrm>
              <a:off x="3611880" y="3361943"/>
              <a:ext cx="225551" cy="225551"/>
            </a:xfrm>
            <a:prstGeom prst="rect">
              <a:avLst/>
            </a:prstGeom>
          </p:spPr>
        </p:pic>
      </p:grpSp>
      <p:pic>
        <p:nvPicPr>
          <p:cNvPr id="40" name="object 40"/>
          <p:cNvPicPr/>
          <p:nvPr/>
        </p:nvPicPr>
        <p:blipFill>
          <a:blip r:embed="rId11" cstate="print"/>
          <a:stretch>
            <a:fillRect/>
          </a:stretch>
        </p:blipFill>
        <p:spPr>
          <a:xfrm>
            <a:off x="16764" y="3073907"/>
            <a:ext cx="827532" cy="827532"/>
          </a:xfrm>
          <a:prstGeom prst="rect">
            <a:avLst/>
          </a:prstGeom>
        </p:spPr>
      </p:pic>
      <p:sp>
        <p:nvSpPr>
          <p:cNvPr id="41" name="object 41"/>
          <p:cNvSpPr txBox="1"/>
          <p:nvPr/>
        </p:nvSpPr>
        <p:spPr>
          <a:xfrm>
            <a:off x="6000115" y="2318384"/>
            <a:ext cx="2474595" cy="186690"/>
          </a:xfrm>
          <a:prstGeom prst="rect">
            <a:avLst/>
          </a:prstGeom>
        </p:spPr>
        <p:txBody>
          <a:bodyPr vert="horz" wrap="square" lIns="0" tIns="13335" rIns="0" bIns="0" rtlCol="0">
            <a:spAutoFit/>
          </a:bodyPr>
          <a:lstStyle/>
          <a:p>
            <a:pPr marL="12700">
              <a:lnSpc>
                <a:spcPct val="100000"/>
              </a:lnSpc>
              <a:spcBef>
                <a:spcPts val="105"/>
              </a:spcBef>
            </a:pPr>
            <a:r>
              <a:rPr sz="1050" spc="90" dirty="0">
                <a:latin typeface="Calibri"/>
                <a:cs typeface="Calibri"/>
              </a:rPr>
              <a:t>Combine</a:t>
            </a:r>
            <a:r>
              <a:rPr sz="1050" spc="85" dirty="0">
                <a:latin typeface="Calibri"/>
                <a:cs typeface="Calibri"/>
              </a:rPr>
              <a:t> </a:t>
            </a:r>
            <a:r>
              <a:rPr sz="1050" spc="10" dirty="0">
                <a:latin typeface="Calibri"/>
                <a:cs typeface="Calibri"/>
              </a:rPr>
              <a:t>with</a:t>
            </a:r>
            <a:r>
              <a:rPr sz="1050" spc="110" dirty="0">
                <a:latin typeface="Calibri"/>
                <a:cs typeface="Calibri"/>
              </a:rPr>
              <a:t> </a:t>
            </a:r>
            <a:r>
              <a:rPr sz="1050" spc="10" dirty="0">
                <a:latin typeface="Calibri"/>
                <a:cs typeface="Calibri"/>
              </a:rPr>
              <a:t>latent</a:t>
            </a:r>
            <a:r>
              <a:rPr sz="1050" spc="125" dirty="0">
                <a:latin typeface="Calibri"/>
                <a:cs typeface="Calibri"/>
              </a:rPr>
              <a:t> </a:t>
            </a:r>
            <a:r>
              <a:rPr sz="1050" spc="10" dirty="0">
                <a:latin typeface="Calibri"/>
                <a:cs typeface="Calibri"/>
              </a:rPr>
              <a:t>at</a:t>
            </a:r>
            <a:r>
              <a:rPr sz="1050" spc="130" dirty="0">
                <a:latin typeface="Calibri"/>
                <a:cs typeface="Calibri"/>
              </a:rPr>
              <a:t> </a:t>
            </a:r>
            <a:r>
              <a:rPr sz="1050" spc="10" dirty="0">
                <a:latin typeface="Calibri"/>
                <a:cs typeface="Calibri"/>
              </a:rPr>
              <a:t>current</a:t>
            </a:r>
            <a:r>
              <a:rPr sz="1050" spc="95" dirty="0">
                <a:latin typeface="Calibri"/>
                <a:cs typeface="Calibri"/>
              </a:rPr>
              <a:t> </a:t>
            </a:r>
            <a:r>
              <a:rPr sz="1050" spc="10" dirty="0">
                <a:latin typeface="Calibri"/>
                <a:cs typeface="Calibri"/>
              </a:rPr>
              <a:t>time</a:t>
            </a:r>
            <a:r>
              <a:rPr sz="1050" spc="110" dirty="0">
                <a:latin typeface="Calibri"/>
                <a:cs typeface="Calibri"/>
              </a:rPr>
              <a:t> </a:t>
            </a:r>
            <a:r>
              <a:rPr sz="1050" spc="35" dirty="0">
                <a:latin typeface="Calibri"/>
                <a:cs typeface="Calibri"/>
              </a:rPr>
              <a:t>step</a:t>
            </a:r>
            <a:endParaRPr sz="1050">
              <a:latin typeface="Calibri"/>
              <a:cs typeface="Calibri"/>
            </a:endParaRPr>
          </a:p>
        </p:txBody>
      </p:sp>
      <p:pic>
        <p:nvPicPr>
          <p:cNvPr id="42" name="object 42"/>
          <p:cNvPicPr/>
          <p:nvPr/>
        </p:nvPicPr>
        <p:blipFill>
          <a:blip r:embed="rId12" cstate="print"/>
          <a:stretch>
            <a:fillRect/>
          </a:stretch>
        </p:blipFill>
        <p:spPr>
          <a:xfrm>
            <a:off x="11314176" y="3073907"/>
            <a:ext cx="832103" cy="832103"/>
          </a:xfrm>
          <a:prstGeom prst="rect">
            <a:avLst/>
          </a:prstGeom>
        </p:spPr>
      </p:pic>
      <p:sp>
        <p:nvSpPr>
          <p:cNvPr id="43" name="object 43"/>
          <p:cNvSpPr txBox="1"/>
          <p:nvPr/>
        </p:nvSpPr>
        <p:spPr>
          <a:xfrm>
            <a:off x="4411217" y="1478991"/>
            <a:ext cx="655955" cy="187325"/>
          </a:xfrm>
          <a:prstGeom prst="rect">
            <a:avLst/>
          </a:prstGeom>
        </p:spPr>
        <p:txBody>
          <a:bodyPr vert="horz" wrap="square" lIns="0" tIns="13335" rIns="0" bIns="0" rtlCol="0">
            <a:spAutoFit/>
          </a:bodyPr>
          <a:lstStyle/>
          <a:p>
            <a:pPr marL="12700">
              <a:lnSpc>
                <a:spcPct val="100000"/>
              </a:lnSpc>
              <a:spcBef>
                <a:spcPts val="105"/>
              </a:spcBef>
            </a:pPr>
            <a:r>
              <a:rPr sz="1050" spc="114" dirty="0">
                <a:latin typeface="Calibri"/>
                <a:cs typeface="Calibri"/>
              </a:rPr>
              <a:t>Add</a:t>
            </a:r>
            <a:r>
              <a:rPr sz="1050" spc="35" dirty="0">
                <a:latin typeface="Calibri"/>
                <a:cs typeface="Calibri"/>
              </a:rPr>
              <a:t> </a:t>
            </a:r>
            <a:r>
              <a:rPr sz="1050" spc="50" dirty="0">
                <a:latin typeface="Calibri"/>
                <a:cs typeface="Calibri"/>
              </a:rPr>
              <a:t>noise</a:t>
            </a:r>
            <a:endParaRPr sz="1050">
              <a:latin typeface="Calibri"/>
              <a:cs typeface="Calibri"/>
            </a:endParaRPr>
          </a:p>
        </p:txBody>
      </p:sp>
      <p:sp>
        <p:nvSpPr>
          <p:cNvPr id="47" name="Date Placeholder 46">
            <a:extLst>
              <a:ext uri="{FF2B5EF4-FFF2-40B4-BE49-F238E27FC236}">
                <a16:creationId xmlns:a16="http://schemas.microsoft.com/office/drawing/2014/main" id="{9975F868-0ACB-0465-04E2-ED6316246634}"/>
              </a:ext>
            </a:extLst>
          </p:cNvPr>
          <p:cNvSpPr>
            <a:spLocks noGrp="1"/>
          </p:cNvSpPr>
          <p:nvPr>
            <p:ph type="dt" sz="half" idx="6"/>
          </p:nvPr>
        </p:nvSpPr>
        <p:spPr/>
        <p:txBody>
          <a:bodyPr/>
          <a:lstStyle/>
          <a:p>
            <a:r>
              <a:rPr lang="en-US"/>
              <a:t>Monday, April 15, 2024</a:t>
            </a:r>
          </a:p>
        </p:txBody>
      </p:sp>
      <p:sp>
        <p:nvSpPr>
          <p:cNvPr id="48" name="Footer Placeholder 47">
            <a:extLst>
              <a:ext uri="{FF2B5EF4-FFF2-40B4-BE49-F238E27FC236}">
                <a16:creationId xmlns:a16="http://schemas.microsoft.com/office/drawing/2014/main" id="{35894F9E-FDC2-6F75-6829-5C12D7B2F285}"/>
              </a:ext>
            </a:extLst>
          </p:cNvPr>
          <p:cNvSpPr>
            <a:spLocks noGrp="1"/>
          </p:cNvSpPr>
          <p:nvPr>
            <p:ph type="ftr" sz="quarter" idx="5"/>
          </p:nvPr>
        </p:nvSpPr>
        <p:spPr/>
        <p:txBody>
          <a:bodyPr/>
          <a:lstStyle/>
          <a:p>
            <a:r>
              <a:rPr lang="en-IN"/>
              <a:t>Diffusion Models - Raunak Sarbajna</a:t>
            </a:r>
          </a:p>
        </p:txBody>
      </p:sp>
      <p:sp>
        <p:nvSpPr>
          <p:cNvPr id="49" name="Slide Number Placeholder 48">
            <a:extLst>
              <a:ext uri="{FF2B5EF4-FFF2-40B4-BE49-F238E27FC236}">
                <a16:creationId xmlns:a16="http://schemas.microsoft.com/office/drawing/2014/main" id="{F299A137-7E69-C953-1B4B-C0E622EB661A}"/>
              </a:ext>
            </a:extLst>
          </p:cNvPr>
          <p:cNvSpPr>
            <a:spLocks noGrp="1"/>
          </p:cNvSpPr>
          <p:nvPr>
            <p:ph type="sldNum" sz="quarter" idx="7"/>
          </p:nvPr>
        </p:nvSpPr>
        <p:spPr/>
        <p:txBody>
          <a:bodyPr/>
          <a:lstStyle/>
          <a:p>
            <a:fld id="{B6F15528-21DE-4FAA-801E-634DDDAF4B2B}" type="slidenum">
              <a:rPr lang="en-IN" smtClean="0"/>
              <a:t>48</a:t>
            </a:fld>
            <a:endParaRPr lang="en-IN"/>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245" dirty="0"/>
              <a:t>Layer</a:t>
            </a:r>
            <a:r>
              <a:rPr spc="-40" dirty="0"/>
              <a:t> </a:t>
            </a:r>
            <a:r>
              <a:rPr spc="-175" dirty="0"/>
              <a:t>Normalization</a:t>
            </a:r>
          </a:p>
        </p:txBody>
      </p:sp>
      <p:pic>
        <p:nvPicPr>
          <p:cNvPr id="3" name="object 3"/>
          <p:cNvPicPr/>
          <p:nvPr/>
        </p:nvPicPr>
        <p:blipFill>
          <a:blip r:embed="rId2" cstate="print"/>
          <a:stretch>
            <a:fillRect/>
          </a:stretch>
        </p:blipFill>
        <p:spPr>
          <a:xfrm>
            <a:off x="1331722" y="2878340"/>
            <a:ext cx="1059180" cy="3621024"/>
          </a:xfrm>
          <a:prstGeom prst="rect">
            <a:avLst/>
          </a:prstGeom>
        </p:spPr>
      </p:pic>
      <p:graphicFrame>
        <p:nvGraphicFramePr>
          <p:cNvPr id="4" name="object 4"/>
          <p:cNvGraphicFramePr>
            <a:graphicFrameLocks noGrp="1"/>
          </p:cNvGraphicFramePr>
          <p:nvPr/>
        </p:nvGraphicFramePr>
        <p:xfrm>
          <a:off x="1328547" y="2875152"/>
          <a:ext cx="1059180" cy="3618865"/>
        </p:xfrm>
        <a:graphic>
          <a:graphicData uri="http://schemas.openxmlformats.org/drawingml/2006/table">
            <a:tbl>
              <a:tblPr firstRow="1" bandRow="1">
                <a:tableStyleId>{2D5ABB26-0587-4C30-8999-92F81FD0307C}</a:tableStyleId>
              </a:tblPr>
              <a:tblGrid>
                <a:gridCol w="353060">
                  <a:extLst>
                    <a:ext uri="{9D8B030D-6E8A-4147-A177-3AD203B41FA5}">
                      <a16:colId xmlns:a16="http://schemas.microsoft.com/office/drawing/2014/main" val="20000"/>
                    </a:ext>
                  </a:extLst>
                </a:gridCol>
                <a:gridCol w="353060">
                  <a:extLst>
                    <a:ext uri="{9D8B030D-6E8A-4147-A177-3AD203B41FA5}">
                      <a16:colId xmlns:a16="http://schemas.microsoft.com/office/drawing/2014/main" val="20001"/>
                    </a:ext>
                  </a:extLst>
                </a:gridCol>
                <a:gridCol w="353060">
                  <a:extLst>
                    <a:ext uri="{9D8B030D-6E8A-4147-A177-3AD203B41FA5}">
                      <a16:colId xmlns:a16="http://schemas.microsoft.com/office/drawing/2014/main" val="20002"/>
                    </a:ext>
                  </a:extLst>
                </a:gridCol>
              </a:tblGrid>
              <a:tr h="328930">
                <a:tc>
                  <a:txBody>
                    <a:bodyPr/>
                    <a:lstStyle/>
                    <a:p>
                      <a:pPr marL="91440">
                        <a:lnSpc>
                          <a:spcPct val="100000"/>
                        </a:lnSpc>
                        <a:spcBef>
                          <a:spcPts val="310"/>
                        </a:spcBef>
                      </a:pPr>
                      <a:r>
                        <a:rPr sz="1000" spc="30" dirty="0">
                          <a:latin typeface="Calibri"/>
                          <a:cs typeface="Calibri"/>
                        </a:rPr>
                        <a:t>a</a:t>
                      </a:r>
                      <a:r>
                        <a:rPr sz="975" spc="44" baseline="-21367" dirty="0">
                          <a:latin typeface="Calibri"/>
                          <a:cs typeface="Calibri"/>
                        </a:rPr>
                        <a:t>1</a:t>
                      </a:r>
                      <a:endParaRPr sz="975" baseline="-21367">
                        <a:latin typeface="Calibri"/>
                        <a:cs typeface="Calibri"/>
                      </a:endParaRPr>
                    </a:p>
                  </a:txBody>
                  <a:tcPr marL="0" marR="0" marT="39370" marB="0">
                    <a:lnL w="6350">
                      <a:solidFill>
                        <a:srgbClr val="ED7660"/>
                      </a:solidFill>
                      <a:prstDash val="solid"/>
                    </a:lnL>
                    <a:lnR w="6350">
                      <a:solidFill>
                        <a:srgbClr val="ED7660"/>
                      </a:solidFill>
                      <a:prstDash val="solid"/>
                    </a:lnR>
                    <a:lnT w="6350">
                      <a:solidFill>
                        <a:srgbClr val="ED7660"/>
                      </a:solidFill>
                      <a:prstDash val="solid"/>
                    </a:lnT>
                    <a:lnB w="6350">
                      <a:solidFill>
                        <a:srgbClr val="ED7660"/>
                      </a:solidFill>
                      <a:prstDash val="solid"/>
                    </a:lnB>
                  </a:tcPr>
                </a:tc>
                <a:tc>
                  <a:txBody>
                    <a:bodyPr/>
                    <a:lstStyle/>
                    <a:p>
                      <a:pPr marL="91440">
                        <a:lnSpc>
                          <a:spcPct val="100000"/>
                        </a:lnSpc>
                        <a:spcBef>
                          <a:spcPts val="310"/>
                        </a:spcBef>
                      </a:pPr>
                      <a:r>
                        <a:rPr sz="1000" spc="30" dirty="0">
                          <a:latin typeface="Calibri"/>
                          <a:cs typeface="Calibri"/>
                        </a:rPr>
                        <a:t>a</a:t>
                      </a:r>
                      <a:r>
                        <a:rPr sz="975" spc="44" baseline="-21367" dirty="0">
                          <a:latin typeface="Calibri"/>
                          <a:cs typeface="Calibri"/>
                        </a:rPr>
                        <a:t>2</a:t>
                      </a:r>
                      <a:endParaRPr sz="975" baseline="-21367">
                        <a:latin typeface="Calibri"/>
                        <a:cs typeface="Calibri"/>
                      </a:endParaRPr>
                    </a:p>
                  </a:txBody>
                  <a:tcPr marL="0" marR="0" marT="39370" marB="0">
                    <a:lnL w="6350">
                      <a:solidFill>
                        <a:srgbClr val="ED7660"/>
                      </a:solidFill>
                      <a:prstDash val="solid"/>
                    </a:lnL>
                    <a:lnR w="6350">
                      <a:solidFill>
                        <a:srgbClr val="ED7660"/>
                      </a:solidFill>
                      <a:prstDash val="solid"/>
                    </a:lnR>
                    <a:lnT w="6350">
                      <a:solidFill>
                        <a:srgbClr val="ED7660"/>
                      </a:solidFill>
                      <a:prstDash val="solid"/>
                    </a:lnT>
                    <a:lnB w="6350">
                      <a:solidFill>
                        <a:srgbClr val="ED7660"/>
                      </a:solidFill>
                      <a:prstDash val="solid"/>
                    </a:lnB>
                  </a:tcPr>
                </a:tc>
                <a:tc>
                  <a:txBody>
                    <a:bodyPr/>
                    <a:lstStyle/>
                    <a:p>
                      <a:pPr marL="91440">
                        <a:lnSpc>
                          <a:spcPct val="100000"/>
                        </a:lnSpc>
                        <a:spcBef>
                          <a:spcPts val="310"/>
                        </a:spcBef>
                      </a:pPr>
                      <a:r>
                        <a:rPr sz="1000" spc="30" dirty="0">
                          <a:latin typeface="Calibri"/>
                          <a:cs typeface="Calibri"/>
                        </a:rPr>
                        <a:t>a</a:t>
                      </a:r>
                      <a:r>
                        <a:rPr sz="975" spc="44" baseline="-21367" dirty="0">
                          <a:latin typeface="Calibri"/>
                          <a:cs typeface="Calibri"/>
                        </a:rPr>
                        <a:t>3</a:t>
                      </a:r>
                      <a:endParaRPr sz="975" baseline="-21367">
                        <a:latin typeface="Calibri"/>
                        <a:cs typeface="Calibri"/>
                      </a:endParaRPr>
                    </a:p>
                  </a:txBody>
                  <a:tcPr marL="0" marR="0" marT="39370" marB="0">
                    <a:lnL w="6350">
                      <a:solidFill>
                        <a:srgbClr val="ED7660"/>
                      </a:solidFill>
                      <a:prstDash val="solid"/>
                    </a:lnL>
                    <a:lnR w="6350">
                      <a:solidFill>
                        <a:srgbClr val="ED7660"/>
                      </a:solidFill>
                      <a:prstDash val="solid"/>
                    </a:lnR>
                    <a:lnT w="6350">
                      <a:solidFill>
                        <a:srgbClr val="ED7660"/>
                      </a:solidFill>
                      <a:prstDash val="solid"/>
                    </a:lnT>
                    <a:lnB w="6350">
                      <a:solidFill>
                        <a:srgbClr val="ED7660"/>
                      </a:solidFill>
                      <a:prstDash val="solid"/>
                    </a:lnB>
                  </a:tcPr>
                </a:tc>
                <a:extLst>
                  <a:ext uri="{0D108BD9-81ED-4DB2-BD59-A6C34878D82A}">
                    <a16:rowId xmlns:a16="http://schemas.microsoft.com/office/drawing/2014/main" val="10000"/>
                  </a:ext>
                </a:extLst>
              </a:tr>
              <a:tr h="365760">
                <a:tc>
                  <a:txBody>
                    <a:bodyPr/>
                    <a:lstStyle/>
                    <a:p>
                      <a:pPr>
                        <a:lnSpc>
                          <a:spcPct val="100000"/>
                        </a:lnSpc>
                      </a:pPr>
                      <a:endParaRPr sz="1200">
                        <a:latin typeface="Times New Roman"/>
                        <a:cs typeface="Times New Roman"/>
                      </a:endParaRPr>
                    </a:p>
                  </a:txBody>
                  <a:tcPr marL="0" marR="0" marT="0" marB="0">
                    <a:lnL w="6350">
                      <a:solidFill>
                        <a:srgbClr val="ED7660"/>
                      </a:solidFill>
                      <a:prstDash val="solid"/>
                    </a:lnL>
                    <a:lnR w="6350">
                      <a:solidFill>
                        <a:srgbClr val="ED7660"/>
                      </a:solidFill>
                      <a:prstDash val="solid"/>
                    </a:lnR>
                    <a:lnT w="6350">
                      <a:solidFill>
                        <a:srgbClr val="ED7660"/>
                      </a:solidFill>
                      <a:prstDash val="solid"/>
                    </a:lnT>
                    <a:lnB w="6350">
                      <a:solidFill>
                        <a:srgbClr val="ED7660"/>
                      </a:solidFill>
                      <a:prstDash val="solid"/>
                    </a:lnB>
                  </a:tcPr>
                </a:tc>
                <a:tc>
                  <a:txBody>
                    <a:bodyPr/>
                    <a:lstStyle/>
                    <a:p>
                      <a:pPr>
                        <a:lnSpc>
                          <a:spcPct val="100000"/>
                        </a:lnSpc>
                      </a:pPr>
                      <a:endParaRPr sz="1200">
                        <a:latin typeface="Times New Roman"/>
                        <a:cs typeface="Times New Roman"/>
                      </a:endParaRPr>
                    </a:p>
                  </a:txBody>
                  <a:tcPr marL="0" marR="0" marT="0" marB="0">
                    <a:lnL w="6350">
                      <a:solidFill>
                        <a:srgbClr val="ED7660"/>
                      </a:solidFill>
                      <a:prstDash val="solid"/>
                    </a:lnL>
                    <a:lnR w="6350">
                      <a:solidFill>
                        <a:srgbClr val="ED7660"/>
                      </a:solidFill>
                      <a:prstDash val="solid"/>
                    </a:lnR>
                    <a:lnT w="6350">
                      <a:solidFill>
                        <a:srgbClr val="ED7660"/>
                      </a:solidFill>
                      <a:prstDash val="solid"/>
                    </a:lnT>
                    <a:lnB w="6350">
                      <a:solidFill>
                        <a:srgbClr val="ED7660"/>
                      </a:solidFill>
                      <a:prstDash val="solid"/>
                    </a:lnB>
                  </a:tcPr>
                </a:tc>
                <a:tc>
                  <a:txBody>
                    <a:bodyPr/>
                    <a:lstStyle/>
                    <a:p>
                      <a:pPr>
                        <a:lnSpc>
                          <a:spcPct val="100000"/>
                        </a:lnSpc>
                      </a:pPr>
                      <a:endParaRPr sz="1200">
                        <a:latin typeface="Times New Roman"/>
                        <a:cs typeface="Times New Roman"/>
                      </a:endParaRPr>
                    </a:p>
                  </a:txBody>
                  <a:tcPr marL="0" marR="0" marT="0" marB="0">
                    <a:lnL w="6350">
                      <a:solidFill>
                        <a:srgbClr val="ED7660"/>
                      </a:solidFill>
                      <a:prstDash val="solid"/>
                    </a:lnL>
                    <a:lnR w="6350">
                      <a:solidFill>
                        <a:srgbClr val="ED7660"/>
                      </a:solidFill>
                      <a:prstDash val="solid"/>
                    </a:lnR>
                    <a:lnT w="6350">
                      <a:solidFill>
                        <a:srgbClr val="ED7660"/>
                      </a:solidFill>
                      <a:prstDash val="solid"/>
                    </a:lnT>
                    <a:lnB w="6350">
                      <a:solidFill>
                        <a:srgbClr val="ED7660"/>
                      </a:solidFill>
                      <a:prstDash val="solid"/>
                    </a:lnB>
                  </a:tcPr>
                </a:tc>
                <a:extLst>
                  <a:ext uri="{0D108BD9-81ED-4DB2-BD59-A6C34878D82A}">
                    <a16:rowId xmlns:a16="http://schemas.microsoft.com/office/drawing/2014/main" val="10001"/>
                  </a:ext>
                </a:extLst>
              </a:tr>
              <a:tr h="365125">
                <a:tc>
                  <a:txBody>
                    <a:bodyPr/>
                    <a:lstStyle/>
                    <a:p>
                      <a:pPr>
                        <a:lnSpc>
                          <a:spcPct val="100000"/>
                        </a:lnSpc>
                      </a:pPr>
                      <a:endParaRPr sz="1200">
                        <a:latin typeface="Times New Roman"/>
                        <a:cs typeface="Times New Roman"/>
                      </a:endParaRPr>
                    </a:p>
                  </a:txBody>
                  <a:tcPr marL="0" marR="0" marT="0" marB="0">
                    <a:lnL w="6350">
                      <a:solidFill>
                        <a:srgbClr val="ED7660"/>
                      </a:solidFill>
                      <a:prstDash val="solid"/>
                    </a:lnL>
                    <a:lnR w="6350">
                      <a:solidFill>
                        <a:srgbClr val="ED7660"/>
                      </a:solidFill>
                      <a:prstDash val="solid"/>
                    </a:lnR>
                    <a:lnT w="6350">
                      <a:solidFill>
                        <a:srgbClr val="ED7660"/>
                      </a:solidFill>
                      <a:prstDash val="solid"/>
                    </a:lnT>
                    <a:lnB w="6350">
                      <a:solidFill>
                        <a:srgbClr val="ED7660"/>
                      </a:solidFill>
                      <a:prstDash val="solid"/>
                    </a:lnB>
                  </a:tcPr>
                </a:tc>
                <a:tc>
                  <a:txBody>
                    <a:bodyPr/>
                    <a:lstStyle/>
                    <a:p>
                      <a:pPr>
                        <a:lnSpc>
                          <a:spcPct val="100000"/>
                        </a:lnSpc>
                      </a:pPr>
                      <a:endParaRPr sz="1200">
                        <a:latin typeface="Times New Roman"/>
                        <a:cs typeface="Times New Roman"/>
                      </a:endParaRPr>
                    </a:p>
                  </a:txBody>
                  <a:tcPr marL="0" marR="0" marT="0" marB="0">
                    <a:lnL w="6350">
                      <a:solidFill>
                        <a:srgbClr val="ED7660"/>
                      </a:solidFill>
                      <a:prstDash val="solid"/>
                    </a:lnL>
                    <a:lnR w="6350">
                      <a:solidFill>
                        <a:srgbClr val="ED7660"/>
                      </a:solidFill>
                      <a:prstDash val="solid"/>
                    </a:lnR>
                    <a:lnT w="6350">
                      <a:solidFill>
                        <a:srgbClr val="ED7660"/>
                      </a:solidFill>
                      <a:prstDash val="solid"/>
                    </a:lnT>
                    <a:lnB w="6350">
                      <a:solidFill>
                        <a:srgbClr val="ED7660"/>
                      </a:solidFill>
                      <a:prstDash val="solid"/>
                    </a:lnB>
                  </a:tcPr>
                </a:tc>
                <a:tc>
                  <a:txBody>
                    <a:bodyPr/>
                    <a:lstStyle/>
                    <a:p>
                      <a:pPr>
                        <a:lnSpc>
                          <a:spcPct val="100000"/>
                        </a:lnSpc>
                      </a:pPr>
                      <a:endParaRPr sz="1200">
                        <a:latin typeface="Times New Roman"/>
                        <a:cs typeface="Times New Roman"/>
                      </a:endParaRPr>
                    </a:p>
                  </a:txBody>
                  <a:tcPr marL="0" marR="0" marT="0" marB="0">
                    <a:lnL w="6350">
                      <a:solidFill>
                        <a:srgbClr val="ED7660"/>
                      </a:solidFill>
                      <a:prstDash val="solid"/>
                    </a:lnL>
                    <a:lnR w="6350">
                      <a:solidFill>
                        <a:srgbClr val="ED7660"/>
                      </a:solidFill>
                      <a:prstDash val="solid"/>
                    </a:lnR>
                    <a:lnT w="6350">
                      <a:solidFill>
                        <a:srgbClr val="ED7660"/>
                      </a:solidFill>
                      <a:prstDash val="solid"/>
                    </a:lnT>
                    <a:lnB w="6350">
                      <a:solidFill>
                        <a:srgbClr val="ED7660"/>
                      </a:solidFill>
                      <a:prstDash val="solid"/>
                    </a:lnB>
                  </a:tcPr>
                </a:tc>
                <a:extLst>
                  <a:ext uri="{0D108BD9-81ED-4DB2-BD59-A6C34878D82A}">
                    <a16:rowId xmlns:a16="http://schemas.microsoft.com/office/drawing/2014/main" val="10002"/>
                  </a:ext>
                </a:extLst>
              </a:tr>
              <a:tr h="365125">
                <a:tc>
                  <a:txBody>
                    <a:bodyPr/>
                    <a:lstStyle/>
                    <a:p>
                      <a:pPr>
                        <a:lnSpc>
                          <a:spcPct val="100000"/>
                        </a:lnSpc>
                      </a:pPr>
                      <a:endParaRPr sz="1200">
                        <a:latin typeface="Times New Roman"/>
                        <a:cs typeface="Times New Roman"/>
                      </a:endParaRPr>
                    </a:p>
                  </a:txBody>
                  <a:tcPr marL="0" marR="0" marT="0" marB="0">
                    <a:lnL w="6350">
                      <a:solidFill>
                        <a:srgbClr val="ED7660"/>
                      </a:solidFill>
                      <a:prstDash val="solid"/>
                    </a:lnL>
                    <a:lnR w="6350">
                      <a:solidFill>
                        <a:srgbClr val="ED7660"/>
                      </a:solidFill>
                      <a:prstDash val="solid"/>
                    </a:lnR>
                    <a:lnT w="6350">
                      <a:solidFill>
                        <a:srgbClr val="ED7660"/>
                      </a:solidFill>
                      <a:prstDash val="solid"/>
                    </a:lnT>
                    <a:lnB w="6350">
                      <a:solidFill>
                        <a:srgbClr val="ED7660"/>
                      </a:solidFill>
                      <a:prstDash val="solid"/>
                    </a:lnB>
                  </a:tcPr>
                </a:tc>
                <a:tc>
                  <a:txBody>
                    <a:bodyPr/>
                    <a:lstStyle/>
                    <a:p>
                      <a:pPr>
                        <a:lnSpc>
                          <a:spcPct val="100000"/>
                        </a:lnSpc>
                      </a:pPr>
                      <a:endParaRPr sz="1200">
                        <a:latin typeface="Times New Roman"/>
                        <a:cs typeface="Times New Roman"/>
                      </a:endParaRPr>
                    </a:p>
                  </a:txBody>
                  <a:tcPr marL="0" marR="0" marT="0" marB="0">
                    <a:lnL w="6350">
                      <a:solidFill>
                        <a:srgbClr val="ED7660"/>
                      </a:solidFill>
                      <a:prstDash val="solid"/>
                    </a:lnL>
                    <a:lnR w="6350">
                      <a:solidFill>
                        <a:srgbClr val="ED7660"/>
                      </a:solidFill>
                      <a:prstDash val="solid"/>
                    </a:lnR>
                    <a:lnT w="6350">
                      <a:solidFill>
                        <a:srgbClr val="ED7660"/>
                      </a:solidFill>
                      <a:prstDash val="solid"/>
                    </a:lnT>
                    <a:lnB w="6350">
                      <a:solidFill>
                        <a:srgbClr val="ED7660"/>
                      </a:solidFill>
                      <a:prstDash val="solid"/>
                    </a:lnB>
                  </a:tcPr>
                </a:tc>
                <a:tc>
                  <a:txBody>
                    <a:bodyPr/>
                    <a:lstStyle/>
                    <a:p>
                      <a:pPr>
                        <a:lnSpc>
                          <a:spcPct val="100000"/>
                        </a:lnSpc>
                      </a:pPr>
                      <a:endParaRPr sz="1200">
                        <a:latin typeface="Times New Roman"/>
                        <a:cs typeface="Times New Roman"/>
                      </a:endParaRPr>
                    </a:p>
                  </a:txBody>
                  <a:tcPr marL="0" marR="0" marT="0" marB="0">
                    <a:lnL w="6350">
                      <a:solidFill>
                        <a:srgbClr val="ED7660"/>
                      </a:solidFill>
                      <a:prstDash val="solid"/>
                    </a:lnL>
                    <a:lnR w="6350">
                      <a:solidFill>
                        <a:srgbClr val="ED7660"/>
                      </a:solidFill>
                      <a:prstDash val="solid"/>
                    </a:lnR>
                    <a:lnT w="6350">
                      <a:solidFill>
                        <a:srgbClr val="ED7660"/>
                      </a:solidFill>
                      <a:prstDash val="solid"/>
                    </a:lnT>
                    <a:lnB w="6350">
                      <a:solidFill>
                        <a:srgbClr val="ED7660"/>
                      </a:solidFill>
                      <a:prstDash val="solid"/>
                    </a:lnB>
                  </a:tcPr>
                </a:tc>
                <a:extLst>
                  <a:ext uri="{0D108BD9-81ED-4DB2-BD59-A6C34878D82A}">
                    <a16:rowId xmlns:a16="http://schemas.microsoft.com/office/drawing/2014/main" val="10003"/>
                  </a:ext>
                </a:extLst>
              </a:tr>
              <a:tr h="365760">
                <a:tc>
                  <a:txBody>
                    <a:bodyPr/>
                    <a:lstStyle/>
                    <a:p>
                      <a:pPr>
                        <a:lnSpc>
                          <a:spcPct val="100000"/>
                        </a:lnSpc>
                      </a:pPr>
                      <a:endParaRPr sz="1200">
                        <a:latin typeface="Times New Roman"/>
                        <a:cs typeface="Times New Roman"/>
                      </a:endParaRPr>
                    </a:p>
                  </a:txBody>
                  <a:tcPr marL="0" marR="0" marT="0" marB="0">
                    <a:lnL w="6350">
                      <a:solidFill>
                        <a:srgbClr val="ED7660"/>
                      </a:solidFill>
                      <a:prstDash val="solid"/>
                    </a:lnL>
                    <a:lnR w="6350">
                      <a:solidFill>
                        <a:srgbClr val="ED7660"/>
                      </a:solidFill>
                      <a:prstDash val="solid"/>
                    </a:lnR>
                    <a:lnT w="6350">
                      <a:solidFill>
                        <a:srgbClr val="ED7660"/>
                      </a:solidFill>
                      <a:prstDash val="solid"/>
                    </a:lnT>
                    <a:lnB w="6350">
                      <a:solidFill>
                        <a:srgbClr val="ED7660"/>
                      </a:solidFill>
                      <a:prstDash val="solid"/>
                    </a:lnB>
                  </a:tcPr>
                </a:tc>
                <a:tc>
                  <a:txBody>
                    <a:bodyPr/>
                    <a:lstStyle/>
                    <a:p>
                      <a:pPr>
                        <a:lnSpc>
                          <a:spcPct val="100000"/>
                        </a:lnSpc>
                      </a:pPr>
                      <a:endParaRPr sz="1200">
                        <a:latin typeface="Times New Roman"/>
                        <a:cs typeface="Times New Roman"/>
                      </a:endParaRPr>
                    </a:p>
                  </a:txBody>
                  <a:tcPr marL="0" marR="0" marT="0" marB="0">
                    <a:lnL w="6350">
                      <a:solidFill>
                        <a:srgbClr val="ED7660"/>
                      </a:solidFill>
                      <a:prstDash val="solid"/>
                    </a:lnL>
                    <a:lnR w="6350">
                      <a:solidFill>
                        <a:srgbClr val="ED7660"/>
                      </a:solidFill>
                      <a:prstDash val="solid"/>
                    </a:lnR>
                    <a:lnT w="6350">
                      <a:solidFill>
                        <a:srgbClr val="ED7660"/>
                      </a:solidFill>
                      <a:prstDash val="solid"/>
                    </a:lnT>
                    <a:lnB w="6350">
                      <a:solidFill>
                        <a:srgbClr val="ED7660"/>
                      </a:solidFill>
                      <a:prstDash val="solid"/>
                    </a:lnB>
                  </a:tcPr>
                </a:tc>
                <a:tc>
                  <a:txBody>
                    <a:bodyPr/>
                    <a:lstStyle/>
                    <a:p>
                      <a:pPr>
                        <a:lnSpc>
                          <a:spcPct val="100000"/>
                        </a:lnSpc>
                      </a:pPr>
                      <a:endParaRPr sz="1200">
                        <a:latin typeface="Times New Roman"/>
                        <a:cs typeface="Times New Roman"/>
                      </a:endParaRPr>
                    </a:p>
                  </a:txBody>
                  <a:tcPr marL="0" marR="0" marT="0" marB="0">
                    <a:lnL w="6350">
                      <a:solidFill>
                        <a:srgbClr val="ED7660"/>
                      </a:solidFill>
                      <a:prstDash val="solid"/>
                    </a:lnL>
                    <a:lnR w="6350">
                      <a:solidFill>
                        <a:srgbClr val="ED7660"/>
                      </a:solidFill>
                      <a:prstDash val="solid"/>
                    </a:lnR>
                    <a:lnT w="6350">
                      <a:solidFill>
                        <a:srgbClr val="ED7660"/>
                      </a:solidFill>
                      <a:prstDash val="solid"/>
                    </a:lnT>
                    <a:lnB w="6350">
                      <a:solidFill>
                        <a:srgbClr val="ED7660"/>
                      </a:solidFill>
                      <a:prstDash val="solid"/>
                    </a:lnB>
                  </a:tcPr>
                </a:tc>
                <a:extLst>
                  <a:ext uri="{0D108BD9-81ED-4DB2-BD59-A6C34878D82A}">
                    <a16:rowId xmlns:a16="http://schemas.microsoft.com/office/drawing/2014/main" val="10004"/>
                  </a:ext>
                </a:extLst>
              </a:tr>
              <a:tr h="365760">
                <a:tc>
                  <a:txBody>
                    <a:bodyPr/>
                    <a:lstStyle/>
                    <a:p>
                      <a:pPr>
                        <a:lnSpc>
                          <a:spcPct val="100000"/>
                        </a:lnSpc>
                      </a:pPr>
                      <a:endParaRPr sz="1200">
                        <a:latin typeface="Times New Roman"/>
                        <a:cs typeface="Times New Roman"/>
                      </a:endParaRPr>
                    </a:p>
                  </a:txBody>
                  <a:tcPr marL="0" marR="0" marT="0" marB="0">
                    <a:lnL w="6350">
                      <a:solidFill>
                        <a:srgbClr val="ED7660"/>
                      </a:solidFill>
                      <a:prstDash val="solid"/>
                    </a:lnL>
                    <a:lnR w="6350">
                      <a:solidFill>
                        <a:srgbClr val="ED7660"/>
                      </a:solidFill>
                      <a:prstDash val="solid"/>
                    </a:lnR>
                    <a:lnT w="6350">
                      <a:solidFill>
                        <a:srgbClr val="ED7660"/>
                      </a:solidFill>
                      <a:prstDash val="solid"/>
                    </a:lnT>
                    <a:lnB w="6350">
                      <a:solidFill>
                        <a:srgbClr val="ED7660"/>
                      </a:solidFill>
                      <a:prstDash val="solid"/>
                    </a:lnB>
                  </a:tcPr>
                </a:tc>
                <a:tc>
                  <a:txBody>
                    <a:bodyPr/>
                    <a:lstStyle/>
                    <a:p>
                      <a:pPr>
                        <a:lnSpc>
                          <a:spcPct val="100000"/>
                        </a:lnSpc>
                      </a:pPr>
                      <a:endParaRPr sz="1200">
                        <a:latin typeface="Times New Roman"/>
                        <a:cs typeface="Times New Roman"/>
                      </a:endParaRPr>
                    </a:p>
                  </a:txBody>
                  <a:tcPr marL="0" marR="0" marT="0" marB="0">
                    <a:lnL w="6350">
                      <a:solidFill>
                        <a:srgbClr val="ED7660"/>
                      </a:solidFill>
                      <a:prstDash val="solid"/>
                    </a:lnL>
                    <a:lnR w="6350">
                      <a:solidFill>
                        <a:srgbClr val="ED7660"/>
                      </a:solidFill>
                      <a:prstDash val="solid"/>
                    </a:lnR>
                    <a:lnT w="6350">
                      <a:solidFill>
                        <a:srgbClr val="ED7660"/>
                      </a:solidFill>
                      <a:prstDash val="solid"/>
                    </a:lnT>
                    <a:lnB w="6350">
                      <a:solidFill>
                        <a:srgbClr val="ED7660"/>
                      </a:solidFill>
                      <a:prstDash val="solid"/>
                    </a:lnB>
                  </a:tcPr>
                </a:tc>
                <a:tc>
                  <a:txBody>
                    <a:bodyPr/>
                    <a:lstStyle/>
                    <a:p>
                      <a:pPr>
                        <a:lnSpc>
                          <a:spcPct val="100000"/>
                        </a:lnSpc>
                      </a:pPr>
                      <a:endParaRPr sz="1200">
                        <a:latin typeface="Times New Roman"/>
                        <a:cs typeface="Times New Roman"/>
                      </a:endParaRPr>
                    </a:p>
                  </a:txBody>
                  <a:tcPr marL="0" marR="0" marT="0" marB="0">
                    <a:lnL w="6350">
                      <a:solidFill>
                        <a:srgbClr val="ED7660"/>
                      </a:solidFill>
                      <a:prstDash val="solid"/>
                    </a:lnL>
                    <a:lnR w="6350">
                      <a:solidFill>
                        <a:srgbClr val="ED7660"/>
                      </a:solidFill>
                      <a:prstDash val="solid"/>
                    </a:lnR>
                    <a:lnT w="6350">
                      <a:solidFill>
                        <a:srgbClr val="ED7660"/>
                      </a:solidFill>
                      <a:prstDash val="solid"/>
                    </a:lnT>
                    <a:lnB w="6350">
                      <a:solidFill>
                        <a:srgbClr val="ED7660"/>
                      </a:solidFill>
                      <a:prstDash val="solid"/>
                    </a:lnB>
                  </a:tcPr>
                </a:tc>
                <a:extLst>
                  <a:ext uri="{0D108BD9-81ED-4DB2-BD59-A6C34878D82A}">
                    <a16:rowId xmlns:a16="http://schemas.microsoft.com/office/drawing/2014/main" val="10005"/>
                  </a:ext>
                </a:extLst>
              </a:tr>
              <a:tr h="365125">
                <a:tc>
                  <a:txBody>
                    <a:bodyPr/>
                    <a:lstStyle/>
                    <a:p>
                      <a:pPr>
                        <a:lnSpc>
                          <a:spcPct val="100000"/>
                        </a:lnSpc>
                      </a:pPr>
                      <a:endParaRPr sz="1200">
                        <a:latin typeface="Times New Roman"/>
                        <a:cs typeface="Times New Roman"/>
                      </a:endParaRPr>
                    </a:p>
                  </a:txBody>
                  <a:tcPr marL="0" marR="0" marT="0" marB="0">
                    <a:lnL w="6350">
                      <a:solidFill>
                        <a:srgbClr val="ED7660"/>
                      </a:solidFill>
                      <a:prstDash val="solid"/>
                    </a:lnL>
                    <a:lnR w="6350">
                      <a:solidFill>
                        <a:srgbClr val="ED7660"/>
                      </a:solidFill>
                      <a:prstDash val="solid"/>
                    </a:lnR>
                    <a:lnT w="6350">
                      <a:solidFill>
                        <a:srgbClr val="ED7660"/>
                      </a:solidFill>
                      <a:prstDash val="solid"/>
                    </a:lnT>
                    <a:lnB w="6350">
                      <a:solidFill>
                        <a:srgbClr val="ED7660"/>
                      </a:solidFill>
                      <a:prstDash val="solid"/>
                    </a:lnB>
                  </a:tcPr>
                </a:tc>
                <a:tc>
                  <a:txBody>
                    <a:bodyPr/>
                    <a:lstStyle/>
                    <a:p>
                      <a:pPr>
                        <a:lnSpc>
                          <a:spcPct val="100000"/>
                        </a:lnSpc>
                      </a:pPr>
                      <a:endParaRPr sz="1200">
                        <a:latin typeface="Times New Roman"/>
                        <a:cs typeface="Times New Roman"/>
                      </a:endParaRPr>
                    </a:p>
                  </a:txBody>
                  <a:tcPr marL="0" marR="0" marT="0" marB="0">
                    <a:lnL w="6350">
                      <a:solidFill>
                        <a:srgbClr val="ED7660"/>
                      </a:solidFill>
                      <a:prstDash val="solid"/>
                    </a:lnL>
                    <a:lnR w="6350">
                      <a:solidFill>
                        <a:srgbClr val="ED7660"/>
                      </a:solidFill>
                      <a:prstDash val="solid"/>
                    </a:lnR>
                    <a:lnT w="6350">
                      <a:solidFill>
                        <a:srgbClr val="ED7660"/>
                      </a:solidFill>
                      <a:prstDash val="solid"/>
                    </a:lnT>
                    <a:lnB w="6350">
                      <a:solidFill>
                        <a:srgbClr val="ED7660"/>
                      </a:solidFill>
                      <a:prstDash val="solid"/>
                    </a:lnB>
                  </a:tcPr>
                </a:tc>
                <a:tc>
                  <a:txBody>
                    <a:bodyPr/>
                    <a:lstStyle/>
                    <a:p>
                      <a:pPr>
                        <a:lnSpc>
                          <a:spcPct val="100000"/>
                        </a:lnSpc>
                      </a:pPr>
                      <a:endParaRPr sz="1200">
                        <a:latin typeface="Times New Roman"/>
                        <a:cs typeface="Times New Roman"/>
                      </a:endParaRPr>
                    </a:p>
                  </a:txBody>
                  <a:tcPr marL="0" marR="0" marT="0" marB="0">
                    <a:lnL w="6350">
                      <a:solidFill>
                        <a:srgbClr val="ED7660"/>
                      </a:solidFill>
                      <a:prstDash val="solid"/>
                    </a:lnL>
                    <a:lnR w="6350">
                      <a:solidFill>
                        <a:srgbClr val="ED7660"/>
                      </a:solidFill>
                      <a:prstDash val="solid"/>
                    </a:lnR>
                    <a:lnT w="6350">
                      <a:solidFill>
                        <a:srgbClr val="ED7660"/>
                      </a:solidFill>
                      <a:prstDash val="solid"/>
                    </a:lnT>
                    <a:lnB w="6350">
                      <a:solidFill>
                        <a:srgbClr val="ED7660"/>
                      </a:solidFill>
                      <a:prstDash val="solid"/>
                    </a:lnB>
                  </a:tcPr>
                </a:tc>
                <a:extLst>
                  <a:ext uri="{0D108BD9-81ED-4DB2-BD59-A6C34878D82A}">
                    <a16:rowId xmlns:a16="http://schemas.microsoft.com/office/drawing/2014/main" val="10006"/>
                  </a:ext>
                </a:extLst>
              </a:tr>
              <a:tr h="365760">
                <a:tc>
                  <a:txBody>
                    <a:bodyPr/>
                    <a:lstStyle/>
                    <a:p>
                      <a:pPr>
                        <a:lnSpc>
                          <a:spcPct val="100000"/>
                        </a:lnSpc>
                      </a:pPr>
                      <a:endParaRPr sz="1200">
                        <a:latin typeface="Times New Roman"/>
                        <a:cs typeface="Times New Roman"/>
                      </a:endParaRPr>
                    </a:p>
                  </a:txBody>
                  <a:tcPr marL="0" marR="0" marT="0" marB="0">
                    <a:lnL w="6350">
                      <a:solidFill>
                        <a:srgbClr val="ED7660"/>
                      </a:solidFill>
                      <a:prstDash val="solid"/>
                    </a:lnL>
                    <a:lnR w="6350">
                      <a:solidFill>
                        <a:srgbClr val="ED7660"/>
                      </a:solidFill>
                      <a:prstDash val="solid"/>
                    </a:lnR>
                    <a:lnT w="6350">
                      <a:solidFill>
                        <a:srgbClr val="ED7660"/>
                      </a:solidFill>
                      <a:prstDash val="solid"/>
                    </a:lnT>
                    <a:lnB w="6350">
                      <a:solidFill>
                        <a:srgbClr val="ED7660"/>
                      </a:solidFill>
                      <a:prstDash val="solid"/>
                    </a:lnB>
                  </a:tcPr>
                </a:tc>
                <a:tc>
                  <a:txBody>
                    <a:bodyPr/>
                    <a:lstStyle/>
                    <a:p>
                      <a:pPr>
                        <a:lnSpc>
                          <a:spcPct val="100000"/>
                        </a:lnSpc>
                      </a:pPr>
                      <a:endParaRPr sz="1200">
                        <a:latin typeface="Times New Roman"/>
                        <a:cs typeface="Times New Roman"/>
                      </a:endParaRPr>
                    </a:p>
                  </a:txBody>
                  <a:tcPr marL="0" marR="0" marT="0" marB="0">
                    <a:lnL w="6350">
                      <a:solidFill>
                        <a:srgbClr val="ED7660"/>
                      </a:solidFill>
                      <a:prstDash val="solid"/>
                    </a:lnL>
                    <a:lnR w="6350">
                      <a:solidFill>
                        <a:srgbClr val="ED7660"/>
                      </a:solidFill>
                      <a:prstDash val="solid"/>
                    </a:lnR>
                    <a:lnT w="6350">
                      <a:solidFill>
                        <a:srgbClr val="ED7660"/>
                      </a:solidFill>
                      <a:prstDash val="solid"/>
                    </a:lnT>
                    <a:lnB w="6350">
                      <a:solidFill>
                        <a:srgbClr val="ED7660"/>
                      </a:solidFill>
                      <a:prstDash val="solid"/>
                    </a:lnB>
                  </a:tcPr>
                </a:tc>
                <a:tc>
                  <a:txBody>
                    <a:bodyPr/>
                    <a:lstStyle/>
                    <a:p>
                      <a:pPr>
                        <a:lnSpc>
                          <a:spcPct val="100000"/>
                        </a:lnSpc>
                      </a:pPr>
                      <a:endParaRPr sz="1200">
                        <a:latin typeface="Times New Roman"/>
                        <a:cs typeface="Times New Roman"/>
                      </a:endParaRPr>
                    </a:p>
                  </a:txBody>
                  <a:tcPr marL="0" marR="0" marT="0" marB="0">
                    <a:lnL w="6350">
                      <a:solidFill>
                        <a:srgbClr val="ED7660"/>
                      </a:solidFill>
                      <a:prstDash val="solid"/>
                    </a:lnL>
                    <a:lnR w="6350">
                      <a:solidFill>
                        <a:srgbClr val="ED7660"/>
                      </a:solidFill>
                      <a:prstDash val="solid"/>
                    </a:lnR>
                    <a:lnT w="6350">
                      <a:solidFill>
                        <a:srgbClr val="ED7660"/>
                      </a:solidFill>
                      <a:prstDash val="solid"/>
                    </a:lnT>
                    <a:lnB w="6350">
                      <a:solidFill>
                        <a:srgbClr val="ED7660"/>
                      </a:solidFill>
                      <a:prstDash val="solid"/>
                    </a:lnB>
                  </a:tcPr>
                </a:tc>
                <a:extLst>
                  <a:ext uri="{0D108BD9-81ED-4DB2-BD59-A6C34878D82A}">
                    <a16:rowId xmlns:a16="http://schemas.microsoft.com/office/drawing/2014/main" val="10007"/>
                  </a:ext>
                </a:extLst>
              </a:tr>
              <a:tr h="365760">
                <a:tc>
                  <a:txBody>
                    <a:bodyPr/>
                    <a:lstStyle/>
                    <a:p>
                      <a:pPr>
                        <a:lnSpc>
                          <a:spcPct val="100000"/>
                        </a:lnSpc>
                      </a:pPr>
                      <a:endParaRPr sz="1200">
                        <a:latin typeface="Times New Roman"/>
                        <a:cs typeface="Times New Roman"/>
                      </a:endParaRPr>
                    </a:p>
                  </a:txBody>
                  <a:tcPr marL="0" marR="0" marT="0" marB="0">
                    <a:lnL w="6350">
                      <a:solidFill>
                        <a:srgbClr val="ED7660"/>
                      </a:solidFill>
                      <a:prstDash val="solid"/>
                    </a:lnL>
                    <a:lnR w="6350">
                      <a:solidFill>
                        <a:srgbClr val="ED7660"/>
                      </a:solidFill>
                      <a:prstDash val="solid"/>
                    </a:lnR>
                    <a:lnT w="6350">
                      <a:solidFill>
                        <a:srgbClr val="ED7660"/>
                      </a:solidFill>
                      <a:prstDash val="solid"/>
                    </a:lnT>
                    <a:lnB w="6350">
                      <a:solidFill>
                        <a:srgbClr val="ED7660"/>
                      </a:solidFill>
                      <a:prstDash val="solid"/>
                    </a:lnB>
                  </a:tcPr>
                </a:tc>
                <a:tc>
                  <a:txBody>
                    <a:bodyPr/>
                    <a:lstStyle/>
                    <a:p>
                      <a:pPr>
                        <a:lnSpc>
                          <a:spcPct val="100000"/>
                        </a:lnSpc>
                      </a:pPr>
                      <a:endParaRPr sz="1200">
                        <a:latin typeface="Times New Roman"/>
                        <a:cs typeface="Times New Roman"/>
                      </a:endParaRPr>
                    </a:p>
                  </a:txBody>
                  <a:tcPr marL="0" marR="0" marT="0" marB="0">
                    <a:lnL w="6350">
                      <a:solidFill>
                        <a:srgbClr val="ED7660"/>
                      </a:solidFill>
                      <a:prstDash val="solid"/>
                    </a:lnL>
                    <a:lnR w="6350">
                      <a:solidFill>
                        <a:srgbClr val="ED7660"/>
                      </a:solidFill>
                      <a:prstDash val="solid"/>
                    </a:lnR>
                    <a:lnT w="6350">
                      <a:solidFill>
                        <a:srgbClr val="ED7660"/>
                      </a:solidFill>
                      <a:prstDash val="solid"/>
                    </a:lnT>
                    <a:lnB w="6350">
                      <a:solidFill>
                        <a:srgbClr val="ED7660"/>
                      </a:solidFill>
                      <a:prstDash val="solid"/>
                    </a:lnB>
                  </a:tcPr>
                </a:tc>
                <a:tc>
                  <a:txBody>
                    <a:bodyPr/>
                    <a:lstStyle/>
                    <a:p>
                      <a:pPr>
                        <a:lnSpc>
                          <a:spcPct val="100000"/>
                        </a:lnSpc>
                      </a:pPr>
                      <a:endParaRPr sz="1200">
                        <a:latin typeface="Times New Roman"/>
                        <a:cs typeface="Times New Roman"/>
                      </a:endParaRPr>
                    </a:p>
                  </a:txBody>
                  <a:tcPr marL="0" marR="0" marT="0" marB="0">
                    <a:lnL w="6350">
                      <a:solidFill>
                        <a:srgbClr val="ED7660"/>
                      </a:solidFill>
                      <a:prstDash val="solid"/>
                    </a:lnL>
                    <a:lnR w="6350">
                      <a:solidFill>
                        <a:srgbClr val="ED7660"/>
                      </a:solidFill>
                      <a:prstDash val="solid"/>
                    </a:lnR>
                    <a:lnT w="6350">
                      <a:solidFill>
                        <a:srgbClr val="ED7660"/>
                      </a:solidFill>
                      <a:prstDash val="solid"/>
                    </a:lnT>
                    <a:lnB w="6350">
                      <a:solidFill>
                        <a:srgbClr val="ED7660"/>
                      </a:solidFill>
                      <a:prstDash val="solid"/>
                    </a:lnB>
                  </a:tcPr>
                </a:tc>
                <a:extLst>
                  <a:ext uri="{0D108BD9-81ED-4DB2-BD59-A6C34878D82A}">
                    <a16:rowId xmlns:a16="http://schemas.microsoft.com/office/drawing/2014/main" val="10008"/>
                  </a:ext>
                </a:extLst>
              </a:tr>
              <a:tr h="365760">
                <a:tc>
                  <a:txBody>
                    <a:bodyPr/>
                    <a:lstStyle/>
                    <a:p>
                      <a:pPr>
                        <a:lnSpc>
                          <a:spcPct val="100000"/>
                        </a:lnSpc>
                      </a:pPr>
                      <a:endParaRPr sz="1200">
                        <a:latin typeface="Times New Roman"/>
                        <a:cs typeface="Times New Roman"/>
                      </a:endParaRPr>
                    </a:p>
                  </a:txBody>
                  <a:tcPr marL="0" marR="0" marT="0" marB="0">
                    <a:lnL w="6350">
                      <a:solidFill>
                        <a:srgbClr val="ED7660"/>
                      </a:solidFill>
                      <a:prstDash val="solid"/>
                    </a:lnL>
                    <a:lnR w="6350">
                      <a:solidFill>
                        <a:srgbClr val="ED7660"/>
                      </a:solidFill>
                      <a:prstDash val="solid"/>
                    </a:lnR>
                    <a:lnT w="6350">
                      <a:solidFill>
                        <a:srgbClr val="ED7660"/>
                      </a:solidFill>
                      <a:prstDash val="solid"/>
                    </a:lnT>
                    <a:lnB w="6350">
                      <a:solidFill>
                        <a:srgbClr val="ED7660"/>
                      </a:solidFill>
                      <a:prstDash val="solid"/>
                    </a:lnB>
                  </a:tcPr>
                </a:tc>
                <a:tc>
                  <a:txBody>
                    <a:bodyPr/>
                    <a:lstStyle/>
                    <a:p>
                      <a:pPr>
                        <a:lnSpc>
                          <a:spcPct val="100000"/>
                        </a:lnSpc>
                      </a:pPr>
                      <a:endParaRPr sz="1200">
                        <a:latin typeface="Times New Roman"/>
                        <a:cs typeface="Times New Roman"/>
                      </a:endParaRPr>
                    </a:p>
                  </a:txBody>
                  <a:tcPr marL="0" marR="0" marT="0" marB="0">
                    <a:lnL w="6350">
                      <a:solidFill>
                        <a:srgbClr val="ED7660"/>
                      </a:solidFill>
                      <a:prstDash val="solid"/>
                    </a:lnL>
                    <a:lnR w="6350">
                      <a:solidFill>
                        <a:srgbClr val="ED7660"/>
                      </a:solidFill>
                      <a:prstDash val="solid"/>
                    </a:lnR>
                    <a:lnT w="6350">
                      <a:solidFill>
                        <a:srgbClr val="ED7660"/>
                      </a:solidFill>
                      <a:prstDash val="solid"/>
                    </a:lnT>
                    <a:lnB w="6350">
                      <a:solidFill>
                        <a:srgbClr val="ED7660"/>
                      </a:solidFill>
                      <a:prstDash val="solid"/>
                    </a:lnB>
                  </a:tcPr>
                </a:tc>
                <a:tc>
                  <a:txBody>
                    <a:bodyPr/>
                    <a:lstStyle/>
                    <a:p>
                      <a:pPr>
                        <a:lnSpc>
                          <a:spcPct val="100000"/>
                        </a:lnSpc>
                      </a:pPr>
                      <a:endParaRPr sz="1200">
                        <a:latin typeface="Times New Roman"/>
                        <a:cs typeface="Times New Roman"/>
                      </a:endParaRPr>
                    </a:p>
                  </a:txBody>
                  <a:tcPr marL="0" marR="0" marT="0" marB="0">
                    <a:lnL w="6350">
                      <a:solidFill>
                        <a:srgbClr val="ED7660"/>
                      </a:solidFill>
                      <a:prstDash val="solid"/>
                    </a:lnL>
                    <a:lnR w="6350">
                      <a:solidFill>
                        <a:srgbClr val="ED7660"/>
                      </a:solidFill>
                      <a:prstDash val="solid"/>
                    </a:lnR>
                    <a:lnT w="6350">
                      <a:solidFill>
                        <a:srgbClr val="ED7660"/>
                      </a:solidFill>
                      <a:prstDash val="solid"/>
                    </a:lnT>
                    <a:lnB w="6350">
                      <a:solidFill>
                        <a:srgbClr val="ED7660"/>
                      </a:solidFill>
                      <a:prstDash val="solid"/>
                    </a:lnB>
                  </a:tcPr>
                </a:tc>
                <a:extLst>
                  <a:ext uri="{0D108BD9-81ED-4DB2-BD59-A6C34878D82A}">
                    <a16:rowId xmlns:a16="http://schemas.microsoft.com/office/drawing/2014/main" val="10009"/>
                  </a:ext>
                </a:extLst>
              </a:tr>
            </a:tbl>
          </a:graphicData>
        </a:graphic>
      </p:graphicFrame>
      <p:sp>
        <p:nvSpPr>
          <p:cNvPr id="5" name="object 5"/>
          <p:cNvSpPr txBox="1"/>
          <p:nvPr/>
        </p:nvSpPr>
        <p:spPr>
          <a:xfrm>
            <a:off x="181152" y="4349934"/>
            <a:ext cx="670560" cy="694055"/>
          </a:xfrm>
          <a:prstGeom prst="rect">
            <a:avLst/>
          </a:prstGeom>
        </p:spPr>
        <p:txBody>
          <a:bodyPr vert="horz" wrap="square" lIns="0" tIns="72390" rIns="0" bIns="0" rtlCol="0">
            <a:spAutoFit/>
          </a:bodyPr>
          <a:lstStyle/>
          <a:p>
            <a:pPr marL="60325">
              <a:lnSpc>
                <a:spcPct val="100000"/>
              </a:lnSpc>
              <a:spcBef>
                <a:spcPts val="570"/>
              </a:spcBef>
            </a:pPr>
            <a:r>
              <a:rPr sz="1800" b="1" spc="275" dirty="0">
                <a:latin typeface="Calibri"/>
                <a:cs typeface="Calibri"/>
              </a:rPr>
              <a:t>X</a:t>
            </a:r>
            <a:r>
              <a:rPr sz="1800" b="1" spc="40" dirty="0">
                <a:latin typeface="Calibri"/>
                <a:cs typeface="Calibri"/>
              </a:rPr>
              <a:t> </a:t>
            </a:r>
            <a:r>
              <a:rPr sz="1800" spc="245" dirty="0">
                <a:latin typeface="Calibri"/>
                <a:cs typeface="Calibri"/>
              </a:rPr>
              <a:t>=</a:t>
            </a:r>
            <a:endParaRPr sz="1800">
              <a:latin typeface="Calibri"/>
              <a:cs typeface="Calibri"/>
            </a:endParaRPr>
          </a:p>
          <a:p>
            <a:pPr marL="12700">
              <a:lnSpc>
                <a:spcPct val="100000"/>
              </a:lnSpc>
              <a:spcBef>
                <a:spcPts val="470"/>
              </a:spcBef>
            </a:pPr>
            <a:r>
              <a:rPr sz="1800" spc="60" dirty="0">
                <a:latin typeface="Calibri"/>
                <a:cs typeface="Calibri"/>
              </a:rPr>
              <a:t>(10,</a:t>
            </a:r>
            <a:r>
              <a:rPr sz="1800" spc="-5" dirty="0">
                <a:latin typeface="Calibri"/>
                <a:cs typeface="Calibri"/>
              </a:rPr>
              <a:t> </a:t>
            </a:r>
            <a:r>
              <a:rPr sz="1800" spc="30" dirty="0">
                <a:latin typeface="Calibri"/>
                <a:cs typeface="Calibri"/>
              </a:rPr>
              <a:t>3)</a:t>
            </a:r>
            <a:endParaRPr sz="1800">
              <a:latin typeface="Calibri"/>
              <a:cs typeface="Calibri"/>
            </a:endParaRPr>
          </a:p>
        </p:txBody>
      </p:sp>
      <p:sp>
        <p:nvSpPr>
          <p:cNvPr id="6" name="object 6"/>
          <p:cNvSpPr txBox="1"/>
          <p:nvPr/>
        </p:nvSpPr>
        <p:spPr>
          <a:xfrm>
            <a:off x="858723" y="2985007"/>
            <a:ext cx="389890" cy="177800"/>
          </a:xfrm>
          <a:prstGeom prst="rect">
            <a:avLst/>
          </a:prstGeom>
        </p:spPr>
        <p:txBody>
          <a:bodyPr vert="horz" wrap="square" lIns="0" tIns="12065" rIns="0" bIns="0" rtlCol="0">
            <a:spAutoFit/>
          </a:bodyPr>
          <a:lstStyle/>
          <a:p>
            <a:pPr marL="12700">
              <a:lnSpc>
                <a:spcPct val="100000"/>
              </a:lnSpc>
              <a:spcBef>
                <a:spcPts val="95"/>
              </a:spcBef>
            </a:pPr>
            <a:r>
              <a:rPr sz="1000" dirty="0">
                <a:latin typeface="Calibri"/>
                <a:cs typeface="Calibri"/>
              </a:rPr>
              <a:t>Item</a:t>
            </a:r>
            <a:r>
              <a:rPr sz="1000" spc="150" dirty="0">
                <a:latin typeface="Calibri"/>
                <a:cs typeface="Calibri"/>
              </a:rPr>
              <a:t> </a:t>
            </a:r>
            <a:r>
              <a:rPr sz="1000" spc="10" dirty="0">
                <a:latin typeface="Calibri"/>
                <a:cs typeface="Calibri"/>
              </a:rPr>
              <a:t>1</a:t>
            </a:r>
            <a:endParaRPr sz="1000">
              <a:latin typeface="Calibri"/>
              <a:cs typeface="Calibri"/>
            </a:endParaRPr>
          </a:p>
        </p:txBody>
      </p:sp>
      <p:sp>
        <p:nvSpPr>
          <p:cNvPr id="7" name="object 7"/>
          <p:cNvSpPr txBox="1"/>
          <p:nvPr/>
        </p:nvSpPr>
        <p:spPr>
          <a:xfrm>
            <a:off x="840435" y="3333369"/>
            <a:ext cx="389890" cy="177800"/>
          </a:xfrm>
          <a:prstGeom prst="rect">
            <a:avLst/>
          </a:prstGeom>
        </p:spPr>
        <p:txBody>
          <a:bodyPr vert="horz" wrap="square" lIns="0" tIns="12065" rIns="0" bIns="0" rtlCol="0">
            <a:spAutoFit/>
          </a:bodyPr>
          <a:lstStyle/>
          <a:p>
            <a:pPr marL="12700">
              <a:lnSpc>
                <a:spcPct val="100000"/>
              </a:lnSpc>
              <a:spcBef>
                <a:spcPts val="95"/>
              </a:spcBef>
            </a:pPr>
            <a:r>
              <a:rPr sz="1000" dirty="0">
                <a:latin typeface="Calibri"/>
                <a:cs typeface="Calibri"/>
              </a:rPr>
              <a:t>Item</a:t>
            </a:r>
            <a:r>
              <a:rPr sz="1000" spc="150" dirty="0">
                <a:latin typeface="Calibri"/>
                <a:cs typeface="Calibri"/>
              </a:rPr>
              <a:t> </a:t>
            </a:r>
            <a:r>
              <a:rPr sz="1000" spc="10" dirty="0">
                <a:latin typeface="Calibri"/>
                <a:cs typeface="Calibri"/>
              </a:rPr>
              <a:t>2</a:t>
            </a:r>
            <a:endParaRPr sz="1000">
              <a:latin typeface="Calibri"/>
              <a:cs typeface="Calibri"/>
            </a:endParaRPr>
          </a:p>
        </p:txBody>
      </p:sp>
      <p:sp>
        <p:nvSpPr>
          <p:cNvPr id="8" name="object 8"/>
          <p:cNvSpPr txBox="1"/>
          <p:nvPr/>
        </p:nvSpPr>
        <p:spPr>
          <a:xfrm>
            <a:off x="840435" y="3715003"/>
            <a:ext cx="389890" cy="177800"/>
          </a:xfrm>
          <a:prstGeom prst="rect">
            <a:avLst/>
          </a:prstGeom>
        </p:spPr>
        <p:txBody>
          <a:bodyPr vert="horz" wrap="square" lIns="0" tIns="12065" rIns="0" bIns="0" rtlCol="0">
            <a:spAutoFit/>
          </a:bodyPr>
          <a:lstStyle/>
          <a:p>
            <a:pPr marL="12700">
              <a:lnSpc>
                <a:spcPct val="100000"/>
              </a:lnSpc>
              <a:spcBef>
                <a:spcPts val="95"/>
              </a:spcBef>
            </a:pPr>
            <a:r>
              <a:rPr sz="1000" dirty="0">
                <a:latin typeface="Calibri"/>
                <a:cs typeface="Calibri"/>
              </a:rPr>
              <a:t>Item</a:t>
            </a:r>
            <a:r>
              <a:rPr sz="1000" spc="150" dirty="0">
                <a:latin typeface="Calibri"/>
                <a:cs typeface="Calibri"/>
              </a:rPr>
              <a:t> </a:t>
            </a:r>
            <a:r>
              <a:rPr sz="1000" spc="10" dirty="0">
                <a:latin typeface="Calibri"/>
                <a:cs typeface="Calibri"/>
              </a:rPr>
              <a:t>3</a:t>
            </a:r>
            <a:endParaRPr sz="1000">
              <a:latin typeface="Calibri"/>
              <a:cs typeface="Calibri"/>
            </a:endParaRPr>
          </a:p>
        </p:txBody>
      </p:sp>
      <p:sp>
        <p:nvSpPr>
          <p:cNvPr id="9" name="object 9"/>
          <p:cNvSpPr txBox="1"/>
          <p:nvPr/>
        </p:nvSpPr>
        <p:spPr>
          <a:xfrm>
            <a:off x="821842" y="6274714"/>
            <a:ext cx="463550" cy="177800"/>
          </a:xfrm>
          <a:prstGeom prst="rect">
            <a:avLst/>
          </a:prstGeom>
        </p:spPr>
        <p:txBody>
          <a:bodyPr vert="horz" wrap="square" lIns="0" tIns="12065" rIns="0" bIns="0" rtlCol="0">
            <a:spAutoFit/>
          </a:bodyPr>
          <a:lstStyle/>
          <a:p>
            <a:pPr marL="12700">
              <a:lnSpc>
                <a:spcPct val="100000"/>
              </a:lnSpc>
              <a:spcBef>
                <a:spcPts val="95"/>
              </a:spcBef>
            </a:pPr>
            <a:r>
              <a:rPr sz="1000" dirty="0">
                <a:latin typeface="Calibri"/>
                <a:cs typeface="Calibri"/>
              </a:rPr>
              <a:t>Item</a:t>
            </a:r>
            <a:r>
              <a:rPr sz="1000" spc="150" dirty="0">
                <a:latin typeface="Calibri"/>
                <a:cs typeface="Calibri"/>
              </a:rPr>
              <a:t> </a:t>
            </a:r>
            <a:r>
              <a:rPr sz="1000" spc="30" dirty="0">
                <a:latin typeface="Calibri"/>
                <a:cs typeface="Calibri"/>
              </a:rPr>
              <a:t>10</a:t>
            </a:r>
            <a:endParaRPr sz="1000">
              <a:latin typeface="Calibri"/>
              <a:cs typeface="Calibri"/>
            </a:endParaRPr>
          </a:p>
        </p:txBody>
      </p:sp>
      <p:sp>
        <p:nvSpPr>
          <p:cNvPr id="10" name="object 10"/>
          <p:cNvSpPr txBox="1"/>
          <p:nvPr/>
        </p:nvSpPr>
        <p:spPr>
          <a:xfrm>
            <a:off x="1447546" y="2597911"/>
            <a:ext cx="859790" cy="177800"/>
          </a:xfrm>
          <a:prstGeom prst="rect">
            <a:avLst/>
          </a:prstGeom>
        </p:spPr>
        <p:txBody>
          <a:bodyPr vert="horz" wrap="square" lIns="0" tIns="12065" rIns="0" bIns="0" rtlCol="0">
            <a:spAutoFit/>
          </a:bodyPr>
          <a:lstStyle/>
          <a:p>
            <a:pPr marL="12700">
              <a:lnSpc>
                <a:spcPct val="100000"/>
              </a:lnSpc>
              <a:spcBef>
                <a:spcPts val="95"/>
              </a:spcBef>
              <a:tabLst>
                <a:tab pos="374650" algn="l"/>
                <a:tab pos="737235" algn="l"/>
              </a:tabLst>
            </a:pPr>
            <a:r>
              <a:rPr sz="1000" spc="-25" dirty="0">
                <a:latin typeface="Calibri"/>
                <a:cs typeface="Calibri"/>
              </a:rPr>
              <a:t>f1</a:t>
            </a:r>
            <a:r>
              <a:rPr sz="1000" dirty="0">
                <a:latin typeface="Calibri"/>
                <a:cs typeface="Calibri"/>
              </a:rPr>
              <a:t>	</a:t>
            </a:r>
            <a:r>
              <a:rPr sz="1000" spc="-25" dirty="0">
                <a:latin typeface="Calibri"/>
                <a:cs typeface="Calibri"/>
              </a:rPr>
              <a:t>f2</a:t>
            </a:r>
            <a:r>
              <a:rPr sz="1000" dirty="0">
                <a:latin typeface="Calibri"/>
                <a:cs typeface="Calibri"/>
              </a:rPr>
              <a:t>	</a:t>
            </a:r>
            <a:r>
              <a:rPr sz="1000" spc="-25" dirty="0">
                <a:latin typeface="Calibri"/>
                <a:cs typeface="Calibri"/>
              </a:rPr>
              <a:t>f3</a:t>
            </a:r>
            <a:endParaRPr sz="1000">
              <a:latin typeface="Calibri"/>
              <a:cs typeface="Calibri"/>
            </a:endParaRPr>
          </a:p>
        </p:txBody>
      </p:sp>
      <p:pic>
        <p:nvPicPr>
          <p:cNvPr id="11" name="object 11"/>
          <p:cNvPicPr/>
          <p:nvPr/>
        </p:nvPicPr>
        <p:blipFill>
          <a:blip r:embed="rId3" cstate="print"/>
          <a:stretch>
            <a:fillRect/>
          </a:stretch>
        </p:blipFill>
        <p:spPr>
          <a:xfrm>
            <a:off x="2941954" y="2878340"/>
            <a:ext cx="740664" cy="3628644"/>
          </a:xfrm>
          <a:prstGeom prst="rect">
            <a:avLst/>
          </a:prstGeom>
        </p:spPr>
      </p:pic>
      <p:graphicFrame>
        <p:nvGraphicFramePr>
          <p:cNvPr id="12" name="object 12"/>
          <p:cNvGraphicFramePr>
            <a:graphicFrameLocks noGrp="1"/>
          </p:cNvGraphicFramePr>
          <p:nvPr/>
        </p:nvGraphicFramePr>
        <p:xfrm>
          <a:off x="2938779" y="2875152"/>
          <a:ext cx="740410" cy="3626485"/>
        </p:xfrm>
        <a:graphic>
          <a:graphicData uri="http://schemas.openxmlformats.org/drawingml/2006/table">
            <a:tbl>
              <a:tblPr firstRow="1" bandRow="1">
                <a:tableStyleId>{2D5ABB26-0587-4C30-8999-92F81FD0307C}</a:tableStyleId>
              </a:tblPr>
              <a:tblGrid>
                <a:gridCol w="370205">
                  <a:extLst>
                    <a:ext uri="{9D8B030D-6E8A-4147-A177-3AD203B41FA5}">
                      <a16:colId xmlns:a16="http://schemas.microsoft.com/office/drawing/2014/main" val="20000"/>
                    </a:ext>
                  </a:extLst>
                </a:gridCol>
                <a:gridCol w="370205">
                  <a:extLst>
                    <a:ext uri="{9D8B030D-6E8A-4147-A177-3AD203B41FA5}">
                      <a16:colId xmlns:a16="http://schemas.microsoft.com/office/drawing/2014/main" val="20001"/>
                    </a:ext>
                  </a:extLst>
                </a:gridCol>
              </a:tblGrid>
              <a:tr h="336550">
                <a:tc>
                  <a:txBody>
                    <a:bodyPr/>
                    <a:lstStyle/>
                    <a:p>
                      <a:pPr marL="91440">
                        <a:lnSpc>
                          <a:spcPct val="100000"/>
                        </a:lnSpc>
                        <a:spcBef>
                          <a:spcPts val="310"/>
                        </a:spcBef>
                      </a:pPr>
                      <a:r>
                        <a:rPr sz="1000" spc="-25" dirty="0">
                          <a:latin typeface="Cambria Math"/>
                          <a:cs typeface="Cambria Math"/>
                        </a:rPr>
                        <a:t>𝜇</a:t>
                      </a:r>
                      <a:r>
                        <a:rPr sz="975" spc="-37" baseline="-21367" dirty="0">
                          <a:latin typeface="Calibri"/>
                          <a:cs typeface="Calibri"/>
                        </a:rPr>
                        <a:t>1</a:t>
                      </a:r>
                      <a:endParaRPr sz="975" baseline="-21367">
                        <a:latin typeface="Calibri"/>
                        <a:cs typeface="Calibri"/>
                      </a:endParaRPr>
                    </a:p>
                  </a:txBody>
                  <a:tcPr marL="0" marR="0" marT="39370" marB="0">
                    <a:lnL w="6350">
                      <a:solidFill>
                        <a:srgbClr val="ED7660"/>
                      </a:solidFill>
                      <a:prstDash val="solid"/>
                    </a:lnL>
                    <a:lnR w="6350">
                      <a:solidFill>
                        <a:srgbClr val="ED7660"/>
                      </a:solidFill>
                      <a:prstDash val="solid"/>
                    </a:lnR>
                    <a:lnT w="6350">
                      <a:solidFill>
                        <a:srgbClr val="ED7660"/>
                      </a:solidFill>
                      <a:prstDash val="solid"/>
                    </a:lnT>
                    <a:lnB w="6350">
                      <a:solidFill>
                        <a:srgbClr val="ED7660"/>
                      </a:solidFill>
                      <a:prstDash val="solid"/>
                    </a:lnB>
                    <a:solidFill>
                      <a:srgbClr val="92D050"/>
                    </a:solidFill>
                  </a:tcPr>
                </a:tc>
                <a:tc>
                  <a:txBody>
                    <a:bodyPr/>
                    <a:lstStyle/>
                    <a:p>
                      <a:pPr algn="ctr">
                        <a:lnSpc>
                          <a:spcPts val="1015"/>
                        </a:lnSpc>
                      </a:pPr>
                      <a:r>
                        <a:rPr sz="1500" spc="-37" baseline="-19444" dirty="0">
                          <a:latin typeface="Cambria Math"/>
                          <a:cs typeface="Cambria Math"/>
                        </a:rPr>
                        <a:t>𝜎</a:t>
                      </a:r>
                      <a:r>
                        <a:rPr sz="700" spc="-25" dirty="0">
                          <a:latin typeface="Cambria Math"/>
                          <a:cs typeface="Cambria Math"/>
                        </a:rPr>
                        <a:t>2</a:t>
                      </a:r>
                      <a:endParaRPr sz="700">
                        <a:latin typeface="Cambria Math"/>
                        <a:cs typeface="Cambria Math"/>
                      </a:endParaRPr>
                    </a:p>
                    <a:p>
                      <a:pPr marL="38100" algn="ctr">
                        <a:lnSpc>
                          <a:spcPts val="690"/>
                        </a:lnSpc>
                      </a:pPr>
                      <a:r>
                        <a:rPr sz="700" spc="-50" dirty="0">
                          <a:latin typeface="Cambria Math"/>
                          <a:cs typeface="Cambria Math"/>
                        </a:rPr>
                        <a:t>1</a:t>
                      </a:r>
                      <a:endParaRPr sz="700">
                        <a:latin typeface="Cambria Math"/>
                        <a:cs typeface="Cambria Math"/>
                      </a:endParaRPr>
                    </a:p>
                  </a:txBody>
                  <a:tcPr marL="0" marR="0" marT="0" marB="0">
                    <a:lnL w="6350">
                      <a:solidFill>
                        <a:srgbClr val="ED7660"/>
                      </a:solidFill>
                      <a:prstDash val="solid"/>
                    </a:lnL>
                    <a:lnR w="6350">
                      <a:solidFill>
                        <a:srgbClr val="ED7660"/>
                      </a:solidFill>
                      <a:prstDash val="solid"/>
                    </a:lnR>
                    <a:lnT w="6350">
                      <a:solidFill>
                        <a:srgbClr val="ED7660"/>
                      </a:solidFill>
                      <a:prstDash val="solid"/>
                    </a:lnT>
                    <a:lnB w="6350">
                      <a:solidFill>
                        <a:srgbClr val="ED7660"/>
                      </a:solidFill>
                      <a:prstDash val="solid"/>
                    </a:lnB>
                    <a:solidFill>
                      <a:srgbClr val="92D050"/>
                    </a:solidFill>
                  </a:tcPr>
                </a:tc>
                <a:extLst>
                  <a:ext uri="{0D108BD9-81ED-4DB2-BD59-A6C34878D82A}">
                    <a16:rowId xmlns:a16="http://schemas.microsoft.com/office/drawing/2014/main" val="10000"/>
                  </a:ext>
                </a:extLst>
              </a:tr>
              <a:tr h="365760">
                <a:tc>
                  <a:txBody>
                    <a:bodyPr/>
                    <a:lstStyle/>
                    <a:p>
                      <a:pPr>
                        <a:lnSpc>
                          <a:spcPct val="100000"/>
                        </a:lnSpc>
                      </a:pPr>
                      <a:endParaRPr sz="1200">
                        <a:latin typeface="Times New Roman"/>
                        <a:cs typeface="Times New Roman"/>
                      </a:endParaRPr>
                    </a:p>
                  </a:txBody>
                  <a:tcPr marL="0" marR="0" marT="0" marB="0">
                    <a:lnL w="6350">
                      <a:solidFill>
                        <a:srgbClr val="ED7660"/>
                      </a:solidFill>
                      <a:prstDash val="solid"/>
                    </a:lnL>
                    <a:lnR w="6350">
                      <a:solidFill>
                        <a:srgbClr val="ED7660"/>
                      </a:solidFill>
                      <a:prstDash val="solid"/>
                    </a:lnR>
                    <a:lnT w="6350">
                      <a:solidFill>
                        <a:srgbClr val="ED7660"/>
                      </a:solidFill>
                      <a:prstDash val="solid"/>
                    </a:lnT>
                    <a:lnB w="6350">
                      <a:solidFill>
                        <a:srgbClr val="ED7660"/>
                      </a:solidFill>
                      <a:prstDash val="solid"/>
                    </a:lnB>
                    <a:solidFill>
                      <a:srgbClr val="92D050"/>
                    </a:solidFill>
                  </a:tcPr>
                </a:tc>
                <a:tc>
                  <a:txBody>
                    <a:bodyPr/>
                    <a:lstStyle/>
                    <a:p>
                      <a:pPr>
                        <a:lnSpc>
                          <a:spcPct val="100000"/>
                        </a:lnSpc>
                      </a:pPr>
                      <a:endParaRPr sz="1200">
                        <a:latin typeface="Times New Roman"/>
                        <a:cs typeface="Times New Roman"/>
                      </a:endParaRPr>
                    </a:p>
                  </a:txBody>
                  <a:tcPr marL="0" marR="0" marT="0" marB="0">
                    <a:lnL w="6350">
                      <a:solidFill>
                        <a:srgbClr val="ED7660"/>
                      </a:solidFill>
                      <a:prstDash val="solid"/>
                    </a:lnL>
                    <a:lnR w="6350">
                      <a:solidFill>
                        <a:srgbClr val="ED7660"/>
                      </a:solidFill>
                      <a:prstDash val="solid"/>
                    </a:lnR>
                    <a:lnT w="6350">
                      <a:solidFill>
                        <a:srgbClr val="ED7660"/>
                      </a:solidFill>
                      <a:prstDash val="solid"/>
                    </a:lnT>
                    <a:lnB w="6350">
                      <a:solidFill>
                        <a:srgbClr val="ED7660"/>
                      </a:solidFill>
                      <a:prstDash val="solid"/>
                    </a:lnB>
                    <a:solidFill>
                      <a:srgbClr val="92D050"/>
                    </a:solidFill>
                  </a:tcPr>
                </a:tc>
                <a:extLst>
                  <a:ext uri="{0D108BD9-81ED-4DB2-BD59-A6C34878D82A}">
                    <a16:rowId xmlns:a16="http://schemas.microsoft.com/office/drawing/2014/main" val="10001"/>
                  </a:ext>
                </a:extLst>
              </a:tr>
              <a:tr h="365125">
                <a:tc>
                  <a:txBody>
                    <a:bodyPr/>
                    <a:lstStyle/>
                    <a:p>
                      <a:pPr>
                        <a:lnSpc>
                          <a:spcPct val="100000"/>
                        </a:lnSpc>
                      </a:pPr>
                      <a:endParaRPr sz="1200">
                        <a:latin typeface="Times New Roman"/>
                        <a:cs typeface="Times New Roman"/>
                      </a:endParaRPr>
                    </a:p>
                  </a:txBody>
                  <a:tcPr marL="0" marR="0" marT="0" marB="0">
                    <a:lnL w="6350">
                      <a:solidFill>
                        <a:srgbClr val="ED7660"/>
                      </a:solidFill>
                      <a:prstDash val="solid"/>
                    </a:lnL>
                    <a:lnR w="6350">
                      <a:solidFill>
                        <a:srgbClr val="ED7660"/>
                      </a:solidFill>
                      <a:prstDash val="solid"/>
                    </a:lnR>
                    <a:lnT w="6350">
                      <a:solidFill>
                        <a:srgbClr val="ED7660"/>
                      </a:solidFill>
                      <a:prstDash val="solid"/>
                    </a:lnT>
                    <a:lnB w="6350">
                      <a:solidFill>
                        <a:srgbClr val="ED7660"/>
                      </a:solidFill>
                      <a:prstDash val="solid"/>
                    </a:lnB>
                    <a:solidFill>
                      <a:srgbClr val="92D050"/>
                    </a:solidFill>
                  </a:tcPr>
                </a:tc>
                <a:tc>
                  <a:txBody>
                    <a:bodyPr/>
                    <a:lstStyle/>
                    <a:p>
                      <a:pPr>
                        <a:lnSpc>
                          <a:spcPct val="100000"/>
                        </a:lnSpc>
                      </a:pPr>
                      <a:endParaRPr sz="1200">
                        <a:latin typeface="Times New Roman"/>
                        <a:cs typeface="Times New Roman"/>
                      </a:endParaRPr>
                    </a:p>
                  </a:txBody>
                  <a:tcPr marL="0" marR="0" marT="0" marB="0">
                    <a:lnL w="6350">
                      <a:solidFill>
                        <a:srgbClr val="ED7660"/>
                      </a:solidFill>
                      <a:prstDash val="solid"/>
                    </a:lnL>
                    <a:lnR w="6350">
                      <a:solidFill>
                        <a:srgbClr val="ED7660"/>
                      </a:solidFill>
                      <a:prstDash val="solid"/>
                    </a:lnR>
                    <a:lnT w="6350">
                      <a:solidFill>
                        <a:srgbClr val="ED7660"/>
                      </a:solidFill>
                      <a:prstDash val="solid"/>
                    </a:lnT>
                    <a:lnB w="6350">
                      <a:solidFill>
                        <a:srgbClr val="ED7660"/>
                      </a:solidFill>
                      <a:prstDash val="solid"/>
                    </a:lnB>
                    <a:solidFill>
                      <a:srgbClr val="92D050"/>
                    </a:solidFill>
                  </a:tcPr>
                </a:tc>
                <a:extLst>
                  <a:ext uri="{0D108BD9-81ED-4DB2-BD59-A6C34878D82A}">
                    <a16:rowId xmlns:a16="http://schemas.microsoft.com/office/drawing/2014/main" val="10002"/>
                  </a:ext>
                </a:extLst>
              </a:tr>
              <a:tr h="365760">
                <a:tc>
                  <a:txBody>
                    <a:bodyPr/>
                    <a:lstStyle/>
                    <a:p>
                      <a:pPr>
                        <a:lnSpc>
                          <a:spcPct val="100000"/>
                        </a:lnSpc>
                      </a:pPr>
                      <a:endParaRPr sz="1200">
                        <a:latin typeface="Times New Roman"/>
                        <a:cs typeface="Times New Roman"/>
                      </a:endParaRPr>
                    </a:p>
                  </a:txBody>
                  <a:tcPr marL="0" marR="0" marT="0" marB="0">
                    <a:lnL w="6350">
                      <a:solidFill>
                        <a:srgbClr val="ED7660"/>
                      </a:solidFill>
                      <a:prstDash val="solid"/>
                    </a:lnL>
                    <a:lnR w="6350">
                      <a:solidFill>
                        <a:srgbClr val="ED7660"/>
                      </a:solidFill>
                      <a:prstDash val="solid"/>
                    </a:lnR>
                    <a:lnT w="6350">
                      <a:solidFill>
                        <a:srgbClr val="ED7660"/>
                      </a:solidFill>
                      <a:prstDash val="solid"/>
                    </a:lnT>
                    <a:lnB w="6350">
                      <a:solidFill>
                        <a:srgbClr val="ED7660"/>
                      </a:solidFill>
                      <a:prstDash val="solid"/>
                    </a:lnB>
                    <a:solidFill>
                      <a:srgbClr val="92D050"/>
                    </a:solidFill>
                  </a:tcPr>
                </a:tc>
                <a:tc>
                  <a:txBody>
                    <a:bodyPr/>
                    <a:lstStyle/>
                    <a:p>
                      <a:pPr>
                        <a:lnSpc>
                          <a:spcPct val="100000"/>
                        </a:lnSpc>
                      </a:pPr>
                      <a:endParaRPr sz="1200">
                        <a:latin typeface="Times New Roman"/>
                        <a:cs typeface="Times New Roman"/>
                      </a:endParaRPr>
                    </a:p>
                  </a:txBody>
                  <a:tcPr marL="0" marR="0" marT="0" marB="0">
                    <a:lnL w="6350">
                      <a:solidFill>
                        <a:srgbClr val="ED7660"/>
                      </a:solidFill>
                      <a:prstDash val="solid"/>
                    </a:lnL>
                    <a:lnR w="6350">
                      <a:solidFill>
                        <a:srgbClr val="ED7660"/>
                      </a:solidFill>
                      <a:prstDash val="solid"/>
                    </a:lnR>
                    <a:lnT w="6350">
                      <a:solidFill>
                        <a:srgbClr val="ED7660"/>
                      </a:solidFill>
                      <a:prstDash val="solid"/>
                    </a:lnT>
                    <a:lnB w="6350">
                      <a:solidFill>
                        <a:srgbClr val="ED7660"/>
                      </a:solidFill>
                      <a:prstDash val="solid"/>
                    </a:lnB>
                    <a:solidFill>
                      <a:srgbClr val="92D050"/>
                    </a:solidFill>
                  </a:tcPr>
                </a:tc>
                <a:extLst>
                  <a:ext uri="{0D108BD9-81ED-4DB2-BD59-A6C34878D82A}">
                    <a16:rowId xmlns:a16="http://schemas.microsoft.com/office/drawing/2014/main" val="10003"/>
                  </a:ext>
                </a:extLst>
              </a:tr>
              <a:tr h="365125">
                <a:tc>
                  <a:txBody>
                    <a:bodyPr/>
                    <a:lstStyle/>
                    <a:p>
                      <a:pPr>
                        <a:lnSpc>
                          <a:spcPct val="100000"/>
                        </a:lnSpc>
                      </a:pPr>
                      <a:endParaRPr sz="1200">
                        <a:latin typeface="Times New Roman"/>
                        <a:cs typeface="Times New Roman"/>
                      </a:endParaRPr>
                    </a:p>
                  </a:txBody>
                  <a:tcPr marL="0" marR="0" marT="0" marB="0">
                    <a:lnL w="6350">
                      <a:solidFill>
                        <a:srgbClr val="ED7660"/>
                      </a:solidFill>
                      <a:prstDash val="solid"/>
                    </a:lnL>
                    <a:lnR w="6350">
                      <a:solidFill>
                        <a:srgbClr val="ED7660"/>
                      </a:solidFill>
                      <a:prstDash val="solid"/>
                    </a:lnR>
                    <a:lnT w="6350">
                      <a:solidFill>
                        <a:srgbClr val="ED7660"/>
                      </a:solidFill>
                      <a:prstDash val="solid"/>
                    </a:lnT>
                    <a:lnB w="6350">
                      <a:solidFill>
                        <a:srgbClr val="ED7660"/>
                      </a:solidFill>
                      <a:prstDash val="solid"/>
                    </a:lnB>
                    <a:solidFill>
                      <a:srgbClr val="92D050"/>
                    </a:solidFill>
                  </a:tcPr>
                </a:tc>
                <a:tc>
                  <a:txBody>
                    <a:bodyPr/>
                    <a:lstStyle/>
                    <a:p>
                      <a:pPr>
                        <a:lnSpc>
                          <a:spcPct val="100000"/>
                        </a:lnSpc>
                      </a:pPr>
                      <a:endParaRPr sz="1200">
                        <a:latin typeface="Times New Roman"/>
                        <a:cs typeface="Times New Roman"/>
                      </a:endParaRPr>
                    </a:p>
                  </a:txBody>
                  <a:tcPr marL="0" marR="0" marT="0" marB="0">
                    <a:lnL w="6350">
                      <a:solidFill>
                        <a:srgbClr val="ED7660"/>
                      </a:solidFill>
                      <a:prstDash val="solid"/>
                    </a:lnL>
                    <a:lnR w="6350">
                      <a:solidFill>
                        <a:srgbClr val="ED7660"/>
                      </a:solidFill>
                      <a:prstDash val="solid"/>
                    </a:lnR>
                    <a:lnT w="6350">
                      <a:solidFill>
                        <a:srgbClr val="ED7660"/>
                      </a:solidFill>
                      <a:prstDash val="solid"/>
                    </a:lnT>
                    <a:lnB w="6350">
                      <a:solidFill>
                        <a:srgbClr val="ED7660"/>
                      </a:solidFill>
                      <a:prstDash val="solid"/>
                    </a:lnB>
                    <a:solidFill>
                      <a:srgbClr val="92D050"/>
                    </a:solidFill>
                  </a:tcPr>
                </a:tc>
                <a:extLst>
                  <a:ext uri="{0D108BD9-81ED-4DB2-BD59-A6C34878D82A}">
                    <a16:rowId xmlns:a16="http://schemas.microsoft.com/office/drawing/2014/main" val="10004"/>
                  </a:ext>
                </a:extLst>
              </a:tr>
              <a:tr h="365760">
                <a:tc>
                  <a:txBody>
                    <a:bodyPr/>
                    <a:lstStyle/>
                    <a:p>
                      <a:pPr>
                        <a:lnSpc>
                          <a:spcPct val="100000"/>
                        </a:lnSpc>
                      </a:pPr>
                      <a:endParaRPr sz="1200">
                        <a:latin typeface="Times New Roman"/>
                        <a:cs typeface="Times New Roman"/>
                      </a:endParaRPr>
                    </a:p>
                  </a:txBody>
                  <a:tcPr marL="0" marR="0" marT="0" marB="0">
                    <a:lnL w="6350">
                      <a:solidFill>
                        <a:srgbClr val="ED7660"/>
                      </a:solidFill>
                      <a:prstDash val="solid"/>
                    </a:lnL>
                    <a:lnR w="6350">
                      <a:solidFill>
                        <a:srgbClr val="ED7660"/>
                      </a:solidFill>
                      <a:prstDash val="solid"/>
                    </a:lnR>
                    <a:lnT w="6350">
                      <a:solidFill>
                        <a:srgbClr val="ED7660"/>
                      </a:solidFill>
                      <a:prstDash val="solid"/>
                    </a:lnT>
                    <a:lnB w="6350">
                      <a:solidFill>
                        <a:srgbClr val="ED7660"/>
                      </a:solidFill>
                      <a:prstDash val="solid"/>
                    </a:lnB>
                    <a:solidFill>
                      <a:srgbClr val="92D050"/>
                    </a:solidFill>
                  </a:tcPr>
                </a:tc>
                <a:tc>
                  <a:txBody>
                    <a:bodyPr/>
                    <a:lstStyle/>
                    <a:p>
                      <a:pPr>
                        <a:lnSpc>
                          <a:spcPct val="100000"/>
                        </a:lnSpc>
                      </a:pPr>
                      <a:endParaRPr sz="1200">
                        <a:latin typeface="Times New Roman"/>
                        <a:cs typeface="Times New Roman"/>
                      </a:endParaRPr>
                    </a:p>
                  </a:txBody>
                  <a:tcPr marL="0" marR="0" marT="0" marB="0">
                    <a:lnL w="6350">
                      <a:solidFill>
                        <a:srgbClr val="ED7660"/>
                      </a:solidFill>
                      <a:prstDash val="solid"/>
                    </a:lnL>
                    <a:lnR w="6350">
                      <a:solidFill>
                        <a:srgbClr val="ED7660"/>
                      </a:solidFill>
                      <a:prstDash val="solid"/>
                    </a:lnR>
                    <a:lnT w="6350">
                      <a:solidFill>
                        <a:srgbClr val="ED7660"/>
                      </a:solidFill>
                      <a:prstDash val="solid"/>
                    </a:lnT>
                    <a:lnB w="6350">
                      <a:solidFill>
                        <a:srgbClr val="ED7660"/>
                      </a:solidFill>
                      <a:prstDash val="solid"/>
                    </a:lnB>
                    <a:solidFill>
                      <a:srgbClr val="92D050"/>
                    </a:solidFill>
                  </a:tcPr>
                </a:tc>
                <a:extLst>
                  <a:ext uri="{0D108BD9-81ED-4DB2-BD59-A6C34878D82A}">
                    <a16:rowId xmlns:a16="http://schemas.microsoft.com/office/drawing/2014/main" val="10005"/>
                  </a:ext>
                </a:extLst>
              </a:tr>
              <a:tr h="365760">
                <a:tc>
                  <a:txBody>
                    <a:bodyPr/>
                    <a:lstStyle/>
                    <a:p>
                      <a:pPr>
                        <a:lnSpc>
                          <a:spcPct val="100000"/>
                        </a:lnSpc>
                      </a:pPr>
                      <a:endParaRPr sz="1200">
                        <a:latin typeface="Times New Roman"/>
                        <a:cs typeface="Times New Roman"/>
                      </a:endParaRPr>
                    </a:p>
                  </a:txBody>
                  <a:tcPr marL="0" marR="0" marT="0" marB="0">
                    <a:lnL w="6350">
                      <a:solidFill>
                        <a:srgbClr val="ED7660"/>
                      </a:solidFill>
                      <a:prstDash val="solid"/>
                    </a:lnL>
                    <a:lnR w="6350">
                      <a:solidFill>
                        <a:srgbClr val="ED7660"/>
                      </a:solidFill>
                      <a:prstDash val="solid"/>
                    </a:lnR>
                    <a:lnT w="6350">
                      <a:solidFill>
                        <a:srgbClr val="ED7660"/>
                      </a:solidFill>
                      <a:prstDash val="solid"/>
                    </a:lnT>
                    <a:lnB w="6350">
                      <a:solidFill>
                        <a:srgbClr val="ED7660"/>
                      </a:solidFill>
                      <a:prstDash val="solid"/>
                    </a:lnB>
                    <a:solidFill>
                      <a:srgbClr val="92D050"/>
                    </a:solidFill>
                  </a:tcPr>
                </a:tc>
                <a:tc>
                  <a:txBody>
                    <a:bodyPr/>
                    <a:lstStyle/>
                    <a:p>
                      <a:pPr>
                        <a:lnSpc>
                          <a:spcPct val="100000"/>
                        </a:lnSpc>
                      </a:pPr>
                      <a:endParaRPr sz="1200">
                        <a:latin typeface="Times New Roman"/>
                        <a:cs typeface="Times New Roman"/>
                      </a:endParaRPr>
                    </a:p>
                  </a:txBody>
                  <a:tcPr marL="0" marR="0" marT="0" marB="0">
                    <a:lnL w="6350">
                      <a:solidFill>
                        <a:srgbClr val="ED7660"/>
                      </a:solidFill>
                      <a:prstDash val="solid"/>
                    </a:lnL>
                    <a:lnR w="6350">
                      <a:solidFill>
                        <a:srgbClr val="ED7660"/>
                      </a:solidFill>
                      <a:prstDash val="solid"/>
                    </a:lnR>
                    <a:lnT w="6350">
                      <a:solidFill>
                        <a:srgbClr val="ED7660"/>
                      </a:solidFill>
                      <a:prstDash val="solid"/>
                    </a:lnT>
                    <a:lnB w="6350">
                      <a:solidFill>
                        <a:srgbClr val="ED7660"/>
                      </a:solidFill>
                      <a:prstDash val="solid"/>
                    </a:lnB>
                    <a:solidFill>
                      <a:srgbClr val="92D050"/>
                    </a:solidFill>
                  </a:tcPr>
                </a:tc>
                <a:extLst>
                  <a:ext uri="{0D108BD9-81ED-4DB2-BD59-A6C34878D82A}">
                    <a16:rowId xmlns:a16="http://schemas.microsoft.com/office/drawing/2014/main" val="10006"/>
                  </a:ext>
                </a:extLst>
              </a:tr>
              <a:tr h="365125">
                <a:tc>
                  <a:txBody>
                    <a:bodyPr/>
                    <a:lstStyle/>
                    <a:p>
                      <a:pPr>
                        <a:lnSpc>
                          <a:spcPct val="100000"/>
                        </a:lnSpc>
                      </a:pPr>
                      <a:endParaRPr sz="1200">
                        <a:latin typeface="Times New Roman"/>
                        <a:cs typeface="Times New Roman"/>
                      </a:endParaRPr>
                    </a:p>
                  </a:txBody>
                  <a:tcPr marL="0" marR="0" marT="0" marB="0">
                    <a:lnL w="6350">
                      <a:solidFill>
                        <a:srgbClr val="ED7660"/>
                      </a:solidFill>
                      <a:prstDash val="solid"/>
                    </a:lnL>
                    <a:lnR w="6350">
                      <a:solidFill>
                        <a:srgbClr val="ED7660"/>
                      </a:solidFill>
                      <a:prstDash val="solid"/>
                    </a:lnR>
                    <a:lnT w="6350">
                      <a:solidFill>
                        <a:srgbClr val="ED7660"/>
                      </a:solidFill>
                      <a:prstDash val="solid"/>
                    </a:lnT>
                    <a:lnB w="6350">
                      <a:solidFill>
                        <a:srgbClr val="ED7660"/>
                      </a:solidFill>
                      <a:prstDash val="solid"/>
                    </a:lnB>
                    <a:solidFill>
                      <a:srgbClr val="92D050"/>
                    </a:solidFill>
                  </a:tcPr>
                </a:tc>
                <a:tc>
                  <a:txBody>
                    <a:bodyPr/>
                    <a:lstStyle/>
                    <a:p>
                      <a:pPr>
                        <a:lnSpc>
                          <a:spcPct val="100000"/>
                        </a:lnSpc>
                      </a:pPr>
                      <a:endParaRPr sz="1200">
                        <a:latin typeface="Times New Roman"/>
                        <a:cs typeface="Times New Roman"/>
                      </a:endParaRPr>
                    </a:p>
                  </a:txBody>
                  <a:tcPr marL="0" marR="0" marT="0" marB="0">
                    <a:lnL w="6350">
                      <a:solidFill>
                        <a:srgbClr val="ED7660"/>
                      </a:solidFill>
                      <a:prstDash val="solid"/>
                    </a:lnL>
                    <a:lnR w="6350">
                      <a:solidFill>
                        <a:srgbClr val="ED7660"/>
                      </a:solidFill>
                      <a:prstDash val="solid"/>
                    </a:lnR>
                    <a:lnT w="6350">
                      <a:solidFill>
                        <a:srgbClr val="ED7660"/>
                      </a:solidFill>
                      <a:prstDash val="solid"/>
                    </a:lnT>
                    <a:lnB w="6350">
                      <a:solidFill>
                        <a:srgbClr val="ED7660"/>
                      </a:solidFill>
                      <a:prstDash val="solid"/>
                    </a:lnB>
                    <a:solidFill>
                      <a:srgbClr val="92D050"/>
                    </a:solidFill>
                  </a:tcPr>
                </a:tc>
                <a:extLst>
                  <a:ext uri="{0D108BD9-81ED-4DB2-BD59-A6C34878D82A}">
                    <a16:rowId xmlns:a16="http://schemas.microsoft.com/office/drawing/2014/main" val="10007"/>
                  </a:ext>
                </a:extLst>
              </a:tr>
              <a:tr h="365760">
                <a:tc>
                  <a:txBody>
                    <a:bodyPr/>
                    <a:lstStyle/>
                    <a:p>
                      <a:pPr>
                        <a:lnSpc>
                          <a:spcPct val="100000"/>
                        </a:lnSpc>
                      </a:pPr>
                      <a:endParaRPr sz="1200">
                        <a:latin typeface="Times New Roman"/>
                        <a:cs typeface="Times New Roman"/>
                      </a:endParaRPr>
                    </a:p>
                  </a:txBody>
                  <a:tcPr marL="0" marR="0" marT="0" marB="0">
                    <a:lnL w="6350">
                      <a:solidFill>
                        <a:srgbClr val="ED7660"/>
                      </a:solidFill>
                      <a:prstDash val="solid"/>
                    </a:lnL>
                    <a:lnR w="6350">
                      <a:solidFill>
                        <a:srgbClr val="ED7660"/>
                      </a:solidFill>
                      <a:prstDash val="solid"/>
                    </a:lnR>
                    <a:lnT w="6350">
                      <a:solidFill>
                        <a:srgbClr val="ED7660"/>
                      </a:solidFill>
                      <a:prstDash val="solid"/>
                    </a:lnT>
                    <a:lnB w="6350">
                      <a:solidFill>
                        <a:srgbClr val="ED7660"/>
                      </a:solidFill>
                      <a:prstDash val="solid"/>
                    </a:lnB>
                    <a:solidFill>
                      <a:srgbClr val="92D050"/>
                    </a:solidFill>
                  </a:tcPr>
                </a:tc>
                <a:tc>
                  <a:txBody>
                    <a:bodyPr/>
                    <a:lstStyle/>
                    <a:p>
                      <a:pPr>
                        <a:lnSpc>
                          <a:spcPct val="100000"/>
                        </a:lnSpc>
                      </a:pPr>
                      <a:endParaRPr sz="1200">
                        <a:latin typeface="Times New Roman"/>
                        <a:cs typeface="Times New Roman"/>
                      </a:endParaRPr>
                    </a:p>
                  </a:txBody>
                  <a:tcPr marL="0" marR="0" marT="0" marB="0">
                    <a:lnL w="6350">
                      <a:solidFill>
                        <a:srgbClr val="ED7660"/>
                      </a:solidFill>
                      <a:prstDash val="solid"/>
                    </a:lnL>
                    <a:lnR w="6350">
                      <a:solidFill>
                        <a:srgbClr val="ED7660"/>
                      </a:solidFill>
                      <a:prstDash val="solid"/>
                    </a:lnR>
                    <a:lnT w="6350">
                      <a:solidFill>
                        <a:srgbClr val="ED7660"/>
                      </a:solidFill>
                      <a:prstDash val="solid"/>
                    </a:lnT>
                    <a:lnB w="6350">
                      <a:solidFill>
                        <a:srgbClr val="ED7660"/>
                      </a:solidFill>
                      <a:prstDash val="solid"/>
                    </a:lnB>
                    <a:solidFill>
                      <a:srgbClr val="92D050"/>
                    </a:solidFill>
                  </a:tcPr>
                </a:tc>
                <a:extLst>
                  <a:ext uri="{0D108BD9-81ED-4DB2-BD59-A6C34878D82A}">
                    <a16:rowId xmlns:a16="http://schemas.microsoft.com/office/drawing/2014/main" val="10008"/>
                  </a:ext>
                </a:extLst>
              </a:tr>
              <a:tr h="365760">
                <a:tc>
                  <a:txBody>
                    <a:bodyPr/>
                    <a:lstStyle/>
                    <a:p>
                      <a:pPr>
                        <a:lnSpc>
                          <a:spcPct val="100000"/>
                        </a:lnSpc>
                      </a:pPr>
                      <a:endParaRPr sz="1200">
                        <a:latin typeface="Times New Roman"/>
                        <a:cs typeface="Times New Roman"/>
                      </a:endParaRPr>
                    </a:p>
                  </a:txBody>
                  <a:tcPr marL="0" marR="0" marT="0" marB="0">
                    <a:lnL w="6350">
                      <a:solidFill>
                        <a:srgbClr val="ED7660"/>
                      </a:solidFill>
                      <a:prstDash val="solid"/>
                    </a:lnL>
                    <a:lnR w="6350">
                      <a:solidFill>
                        <a:srgbClr val="ED7660"/>
                      </a:solidFill>
                      <a:prstDash val="solid"/>
                    </a:lnR>
                    <a:lnT w="6350">
                      <a:solidFill>
                        <a:srgbClr val="ED7660"/>
                      </a:solidFill>
                      <a:prstDash val="solid"/>
                    </a:lnT>
                    <a:lnB w="6350">
                      <a:solidFill>
                        <a:srgbClr val="ED7660"/>
                      </a:solidFill>
                      <a:prstDash val="solid"/>
                    </a:lnB>
                    <a:solidFill>
                      <a:srgbClr val="92D050"/>
                    </a:solidFill>
                  </a:tcPr>
                </a:tc>
                <a:tc>
                  <a:txBody>
                    <a:bodyPr/>
                    <a:lstStyle/>
                    <a:p>
                      <a:pPr>
                        <a:lnSpc>
                          <a:spcPct val="100000"/>
                        </a:lnSpc>
                      </a:pPr>
                      <a:endParaRPr sz="1200">
                        <a:latin typeface="Times New Roman"/>
                        <a:cs typeface="Times New Roman"/>
                      </a:endParaRPr>
                    </a:p>
                  </a:txBody>
                  <a:tcPr marL="0" marR="0" marT="0" marB="0">
                    <a:lnL w="6350">
                      <a:solidFill>
                        <a:srgbClr val="ED7660"/>
                      </a:solidFill>
                      <a:prstDash val="solid"/>
                    </a:lnL>
                    <a:lnR w="6350">
                      <a:solidFill>
                        <a:srgbClr val="ED7660"/>
                      </a:solidFill>
                      <a:prstDash val="solid"/>
                    </a:lnR>
                    <a:lnT w="6350">
                      <a:solidFill>
                        <a:srgbClr val="ED7660"/>
                      </a:solidFill>
                      <a:prstDash val="solid"/>
                    </a:lnT>
                    <a:lnB w="6350">
                      <a:solidFill>
                        <a:srgbClr val="ED7660"/>
                      </a:solidFill>
                      <a:prstDash val="solid"/>
                    </a:lnB>
                    <a:solidFill>
                      <a:srgbClr val="92D050"/>
                    </a:solidFill>
                  </a:tcPr>
                </a:tc>
                <a:extLst>
                  <a:ext uri="{0D108BD9-81ED-4DB2-BD59-A6C34878D82A}">
                    <a16:rowId xmlns:a16="http://schemas.microsoft.com/office/drawing/2014/main" val="10009"/>
                  </a:ext>
                </a:extLst>
              </a:tr>
            </a:tbl>
          </a:graphicData>
        </a:graphic>
      </p:graphicFrame>
      <p:sp>
        <p:nvSpPr>
          <p:cNvPr id="13" name="object 13"/>
          <p:cNvSpPr txBox="1"/>
          <p:nvPr/>
        </p:nvSpPr>
        <p:spPr>
          <a:xfrm>
            <a:off x="3051429" y="2513203"/>
            <a:ext cx="151130" cy="299720"/>
          </a:xfrm>
          <a:prstGeom prst="rect">
            <a:avLst/>
          </a:prstGeom>
        </p:spPr>
        <p:txBody>
          <a:bodyPr vert="horz" wrap="square" lIns="0" tIns="12700" rIns="0" bIns="0" rtlCol="0">
            <a:spAutoFit/>
          </a:bodyPr>
          <a:lstStyle/>
          <a:p>
            <a:pPr marL="12700">
              <a:lnSpc>
                <a:spcPct val="100000"/>
              </a:lnSpc>
              <a:spcBef>
                <a:spcPts val="100"/>
              </a:spcBef>
            </a:pPr>
            <a:r>
              <a:rPr sz="1800" spc="-50" dirty="0">
                <a:latin typeface="Cambria Math"/>
                <a:cs typeface="Cambria Math"/>
              </a:rPr>
              <a:t>𝜇</a:t>
            </a:r>
            <a:endParaRPr sz="1800">
              <a:latin typeface="Cambria Math"/>
              <a:cs typeface="Cambria Math"/>
            </a:endParaRPr>
          </a:p>
        </p:txBody>
      </p:sp>
      <p:sp>
        <p:nvSpPr>
          <p:cNvPr id="14" name="object 14"/>
          <p:cNvSpPr txBox="1"/>
          <p:nvPr/>
        </p:nvSpPr>
        <p:spPr>
          <a:xfrm>
            <a:off x="3332734" y="2450338"/>
            <a:ext cx="321310" cy="299720"/>
          </a:xfrm>
          <a:prstGeom prst="rect">
            <a:avLst/>
          </a:prstGeom>
        </p:spPr>
        <p:txBody>
          <a:bodyPr vert="horz" wrap="square" lIns="0" tIns="12700" rIns="0" bIns="0" rtlCol="0">
            <a:spAutoFit/>
          </a:bodyPr>
          <a:lstStyle/>
          <a:p>
            <a:pPr marL="38100">
              <a:lnSpc>
                <a:spcPct val="100000"/>
              </a:lnSpc>
              <a:spcBef>
                <a:spcPts val="100"/>
              </a:spcBef>
            </a:pPr>
            <a:r>
              <a:rPr sz="2700" spc="67" baseline="-20061" dirty="0">
                <a:latin typeface="Cambria Math"/>
                <a:cs typeface="Cambria Math"/>
              </a:rPr>
              <a:t>𝜎</a:t>
            </a:r>
            <a:r>
              <a:rPr sz="1300" spc="45" dirty="0">
                <a:latin typeface="Cambria Math"/>
                <a:cs typeface="Cambria Math"/>
              </a:rPr>
              <a:t>2</a:t>
            </a:r>
            <a:endParaRPr sz="1300">
              <a:latin typeface="Cambria Math"/>
              <a:cs typeface="Cambria Math"/>
            </a:endParaRPr>
          </a:p>
        </p:txBody>
      </p:sp>
      <p:pic>
        <p:nvPicPr>
          <p:cNvPr id="15" name="object 15"/>
          <p:cNvPicPr/>
          <p:nvPr/>
        </p:nvPicPr>
        <p:blipFill>
          <a:blip r:embed="rId2" cstate="print"/>
          <a:stretch>
            <a:fillRect/>
          </a:stretch>
        </p:blipFill>
        <p:spPr>
          <a:xfrm>
            <a:off x="5785865" y="2878340"/>
            <a:ext cx="1059180" cy="3621024"/>
          </a:xfrm>
          <a:prstGeom prst="rect">
            <a:avLst/>
          </a:prstGeom>
        </p:spPr>
      </p:pic>
      <p:graphicFrame>
        <p:nvGraphicFramePr>
          <p:cNvPr id="16" name="object 16"/>
          <p:cNvGraphicFramePr>
            <a:graphicFrameLocks noGrp="1"/>
          </p:cNvGraphicFramePr>
          <p:nvPr/>
        </p:nvGraphicFramePr>
        <p:xfrm>
          <a:off x="5782690" y="2875152"/>
          <a:ext cx="1059180" cy="3618865"/>
        </p:xfrm>
        <a:graphic>
          <a:graphicData uri="http://schemas.openxmlformats.org/drawingml/2006/table">
            <a:tbl>
              <a:tblPr firstRow="1" bandRow="1">
                <a:tableStyleId>{2D5ABB26-0587-4C30-8999-92F81FD0307C}</a:tableStyleId>
              </a:tblPr>
              <a:tblGrid>
                <a:gridCol w="353060">
                  <a:extLst>
                    <a:ext uri="{9D8B030D-6E8A-4147-A177-3AD203B41FA5}">
                      <a16:colId xmlns:a16="http://schemas.microsoft.com/office/drawing/2014/main" val="20000"/>
                    </a:ext>
                  </a:extLst>
                </a:gridCol>
                <a:gridCol w="353060">
                  <a:extLst>
                    <a:ext uri="{9D8B030D-6E8A-4147-A177-3AD203B41FA5}">
                      <a16:colId xmlns:a16="http://schemas.microsoft.com/office/drawing/2014/main" val="20001"/>
                    </a:ext>
                  </a:extLst>
                </a:gridCol>
                <a:gridCol w="353060">
                  <a:extLst>
                    <a:ext uri="{9D8B030D-6E8A-4147-A177-3AD203B41FA5}">
                      <a16:colId xmlns:a16="http://schemas.microsoft.com/office/drawing/2014/main" val="20002"/>
                    </a:ext>
                  </a:extLst>
                </a:gridCol>
              </a:tblGrid>
              <a:tr h="328930">
                <a:tc>
                  <a:txBody>
                    <a:bodyPr/>
                    <a:lstStyle/>
                    <a:p>
                      <a:pPr marL="92075">
                        <a:lnSpc>
                          <a:spcPct val="100000"/>
                        </a:lnSpc>
                        <a:spcBef>
                          <a:spcPts val="310"/>
                        </a:spcBef>
                      </a:pPr>
                      <a:r>
                        <a:rPr sz="1000" spc="-25" dirty="0">
                          <a:latin typeface="Calibri"/>
                          <a:cs typeface="Calibri"/>
                        </a:rPr>
                        <a:t>a'</a:t>
                      </a:r>
                      <a:r>
                        <a:rPr sz="975" spc="-37" baseline="-21367" dirty="0">
                          <a:latin typeface="Calibri"/>
                          <a:cs typeface="Calibri"/>
                        </a:rPr>
                        <a:t>1</a:t>
                      </a:r>
                      <a:endParaRPr sz="975" baseline="-21367">
                        <a:latin typeface="Calibri"/>
                        <a:cs typeface="Calibri"/>
                      </a:endParaRPr>
                    </a:p>
                  </a:txBody>
                  <a:tcPr marL="0" marR="0" marT="39370" marB="0">
                    <a:lnL w="6350">
                      <a:solidFill>
                        <a:srgbClr val="ED7660"/>
                      </a:solidFill>
                      <a:prstDash val="solid"/>
                    </a:lnL>
                    <a:lnR w="6350">
                      <a:solidFill>
                        <a:srgbClr val="ED7660"/>
                      </a:solidFill>
                      <a:prstDash val="solid"/>
                    </a:lnR>
                    <a:lnT w="6350">
                      <a:solidFill>
                        <a:srgbClr val="ED7660"/>
                      </a:solidFill>
                      <a:prstDash val="solid"/>
                    </a:lnT>
                    <a:lnB w="6350">
                      <a:solidFill>
                        <a:srgbClr val="ED7660"/>
                      </a:solidFill>
                      <a:prstDash val="solid"/>
                    </a:lnB>
                  </a:tcPr>
                </a:tc>
                <a:tc>
                  <a:txBody>
                    <a:bodyPr/>
                    <a:lstStyle/>
                    <a:p>
                      <a:pPr marL="92075">
                        <a:lnSpc>
                          <a:spcPct val="100000"/>
                        </a:lnSpc>
                        <a:spcBef>
                          <a:spcPts val="310"/>
                        </a:spcBef>
                      </a:pPr>
                      <a:r>
                        <a:rPr sz="1000" spc="-25" dirty="0">
                          <a:latin typeface="Calibri"/>
                          <a:cs typeface="Calibri"/>
                        </a:rPr>
                        <a:t>a'</a:t>
                      </a:r>
                      <a:r>
                        <a:rPr sz="975" spc="-37" baseline="-21367" dirty="0">
                          <a:latin typeface="Calibri"/>
                          <a:cs typeface="Calibri"/>
                        </a:rPr>
                        <a:t>2</a:t>
                      </a:r>
                      <a:endParaRPr sz="975" baseline="-21367">
                        <a:latin typeface="Calibri"/>
                        <a:cs typeface="Calibri"/>
                      </a:endParaRPr>
                    </a:p>
                  </a:txBody>
                  <a:tcPr marL="0" marR="0" marT="39370" marB="0">
                    <a:lnL w="6350">
                      <a:solidFill>
                        <a:srgbClr val="ED7660"/>
                      </a:solidFill>
                      <a:prstDash val="solid"/>
                    </a:lnL>
                    <a:lnR w="6350">
                      <a:solidFill>
                        <a:srgbClr val="ED7660"/>
                      </a:solidFill>
                      <a:prstDash val="solid"/>
                    </a:lnR>
                    <a:lnT w="6350">
                      <a:solidFill>
                        <a:srgbClr val="ED7660"/>
                      </a:solidFill>
                      <a:prstDash val="solid"/>
                    </a:lnT>
                    <a:lnB w="6350">
                      <a:solidFill>
                        <a:srgbClr val="ED7660"/>
                      </a:solidFill>
                      <a:prstDash val="solid"/>
                    </a:lnB>
                  </a:tcPr>
                </a:tc>
                <a:tc>
                  <a:txBody>
                    <a:bodyPr/>
                    <a:lstStyle/>
                    <a:p>
                      <a:pPr marL="92075">
                        <a:lnSpc>
                          <a:spcPct val="100000"/>
                        </a:lnSpc>
                        <a:spcBef>
                          <a:spcPts val="310"/>
                        </a:spcBef>
                      </a:pPr>
                      <a:r>
                        <a:rPr sz="1000" spc="-25" dirty="0">
                          <a:latin typeface="Calibri"/>
                          <a:cs typeface="Calibri"/>
                        </a:rPr>
                        <a:t>a'</a:t>
                      </a:r>
                      <a:r>
                        <a:rPr sz="975" spc="-37" baseline="-21367" dirty="0">
                          <a:latin typeface="Calibri"/>
                          <a:cs typeface="Calibri"/>
                        </a:rPr>
                        <a:t>3</a:t>
                      </a:r>
                      <a:endParaRPr sz="975" baseline="-21367">
                        <a:latin typeface="Calibri"/>
                        <a:cs typeface="Calibri"/>
                      </a:endParaRPr>
                    </a:p>
                  </a:txBody>
                  <a:tcPr marL="0" marR="0" marT="39370" marB="0">
                    <a:lnL w="6350">
                      <a:solidFill>
                        <a:srgbClr val="ED7660"/>
                      </a:solidFill>
                      <a:prstDash val="solid"/>
                    </a:lnL>
                    <a:lnR w="6350">
                      <a:solidFill>
                        <a:srgbClr val="ED7660"/>
                      </a:solidFill>
                      <a:prstDash val="solid"/>
                    </a:lnR>
                    <a:lnT w="6350">
                      <a:solidFill>
                        <a:srgbClr val="ED7660"/>
                      </a:solidFill>
                      <a:prstDash val="solid"/>
                    </a:lnT>
                    <a:lnB w="6350">
                      <a:solidFill>
                        <a:srgbClr val="ED7660"/>
                      </a:solidFill>
                      <a:prstDash val="solid"/>
                    </a:lnB>
                  </a:tcPr>
                </a:tc>
                <a:extLst>
                  <a:ext uri="{0D108BD9-81ED-4DB2-BD59-A6C34878D82A}">
                    <a16:rowId xmlns:a16="http://schemas.microsoft.com/office/drawing/2014/main" val="10000"/>
                  </a:ext>
                </a:extLst>
              </a:tr>
              <a:tr h="365760">
                <a:tc>
                  <a:txBody>
                    <a:bodyPr/>
                    <a:lstStyle/>
                    <a:p>
                      <a:pPr>
                        <a:lnSpc>
                          <a:spcPct val="100000"/>
                        </a:lnSpc>
                      </a:pPr>
                      <a:endParaRPr sz="1200">
                        <a:latin typeface="Times New Roman"/>
                        <a:cs typeface="Times New Roman"/>
                      </a:endParaRPr>
                    </a:p>
                  </a:txBody>
                  <a:tcPr marL="0" marR="0" marT="0" marB="0">
                    <a:lnL w="6350">
                      <a:solidFill>
                        <a:srgbClr val="ED7660"/>
                      </a:solidFill>
                      <a:prstDash val="solid"/>
                    </a:lnL>
                    <a:lnR w="6350">
                      <a:solidFill>
                        <a:srgbClr val="ED7660"/>
                      </a:solidFill>
                      <a:prstDash val="solid"/>
                    </a:lnR>
                    <a:lnT w="6350">
                      <a:solidFill>
                        <a:srgbClr val="ED7660"/>
                      </a:solidFill>
                      <a:prstDash val="solid"/>
                    </a:lnT>
                    <a:lnB w="6350">
                      <a:solidFill>
                        <a:srgbClr val="ED7660"/>
                      </a:solidFill>
                      <a:prstDash val="solid"/>
                    </a:lnB>
                  </a:tcPr>
                </a:tc>
                <a:tc>
                  <a:txBody>
                    <a:bodyPr/>
                    <a:lstStyle/>
                    <a:p>
                      <a:pPr>
                        <a:lnSpc>
                          <a:spcPct val="100000"/>
                        </a:lnSpc>
                      </a:pPr>
                      <a:endParaRPr sz="1200">
                        <a:latin typeface="Times New Roman"/>
                        <a:cs typeface="Times New Roman"/>
                      </a:endParaRPr>
                    </a:p>
                  </a:txBody>
                  <a:tcPr marL="0" marR="0" marT="0" marB="0">
                    <a:lnL w="6350">
                      <a:solidFill>
                        <a:srgbClr val="ED7660"/>
                      </a:solidFill>
                      <a:prstDash val="solid"/>
                    </a:lnL>
                    <a:lnR w="6350">
                      <a:solidFill>
                        <a:srgbClr val="ED7660"/>
                      </a:solidFill>
                      <a:prstDash val="solid"/>
                    </a:lnR>
                    <a:lnT w="6350">
                      <a:solidFill>
                        <a:srgbClr val="ED7660"/>
                      </a:solidFill>
                      <a:prstDash val="solid"/>
                    </a:lnT>
                    <a:lnB w="6350">
                      <a:solidFill>
                        <a:srgbClr val="ED7660"/>
                      </a:solidFill>
                      <a:prstDash val="solid"/>
                    </a:lnB>
                  </a:tcPr>
                </a:tc>
                <a:tc>
                  <a:txBody>
                    <a:bodyPr/>
                    <a:lstStyle/>
                    <a:p>
                      <a:pPr>
                        <a:lnSpc>
                          <a:spcPct val="100000"/>
                        </a:lnSpc>
                      </a:pPr>
                      <a:endParaRPr sz="1200">
                        <a:latin typeface="Times New Roman"/>
                        <a:cs typeface="Times New Roman"/>
                      </a:endParaRPr>
                    </a:p>
                  </a:txBody>
                  <a:tcPr marL="0" marR="0" marT="0" marB="0">
                    <a:lnL w="6350">
                      <a:solidFill>
                        <a:srgbClr val="ED7660"/>
                      </a:solidFill>
                      <a:prstDash val="solid"/>
                    </a:lnL>
                    <a:lnR w="6350">
                      <a:solidFill>
                        <a:srgbClr val="ED7660"/>
                      </a:solidFill>
                      <a:prstDash val="solid"/>
                    </a:lnR>
                    <a:lnT w="6350">
                      <a:solidFill>
                        <a:srgbClr val="ED7660"/>
                      </a:solidFill>
                      <a:prstDash val="solid"/>
                    </a:lnT>
                    <a:lnB w="6350">
                      <a:solidFill>
                        <a:srgbClr val="ED7660"/>
                      </a:solidFill>
                      <a:prstDash val="solid"/>
                    </a:lnB>
                  </a:tcPr>
                </a:tc>
                <a:extLst>
                  <a:ext uri="{0D108BD9-81ED-4DB2-BD59-A6C34878D82A}">
                    <a16:rowId xmlns:a16="http://schemas.microsoft.com/office/drawing/2014/main" val="10001"/>
                  </a:ext>
                </a:extLst>
              </a:tr>
              <a:tr h="365125">
                <a:tc>
                  <a:txBody>
                    <a:bodyPr/>
                    <a:lstStyle/>
                    <a:p>
                      <a:pPr>
                        <a:lnSpc>
                          <a:spcPct val="100000"/>
                        </a:lnSpc>
                      </a:pPr>
                      <a:endParaRPr sz="1200">
                        <a:latin typeface="Times New Roman"/>
                        <a:cs typeface="Times New Roman"/>
                      </a:endParaRPr>
                    </a:p>
                  </a:txBody>
                  <a:tcPr marL="0" marR="0" marT="0" marB="0">
                    <a:lnL w="6350">
                      <a:solidFill>
                        <a:srgbClr val="ED7660"/>
                      </a:solidFill>
                      <a:prstDash val="solid"/>
                    </a:lnL>
                    <a:lnR w="6350">
                      <a:solidFill>
                        <a:srgbClr val="ED7660"/>
                      </a:solidFill>
                      <a:prstDash val="solid"/>
                    </a:lnR>
                    <a:lnT w="6350">
                      <a:solidFill>
                        <a:srgbClr val="ED7660"/>
                      </a:solidFill>
                      <a:prstDash val="solid"/>
                    </a:lnT>
                    <a:lnB w="6350">
                      <a:solidFill>
                        <a:srgbClr val="ED7660"/>
                      </a:solidFill>
                      <a:prstDash val="solid"/>
                    </a:lnB>
                  </a:tcPr>
                </a:tc>
                <a:tc>
                  <a:txBody>
                    <a:bodyPr/>
                    <a:lstStyle/>
                    <a:p>
                      <a:pPr>
                        <a:lnSpc>
                          <a:spcPct val="100000"/>
                        </a:lnSpc>
                      </a:pPr>
                      <a:endParaRPr sz="1200">
                        <a:latin typeface="Times New Roman"/>
                        <a:cs typeface="Times New Roman"/>
                      </a:endParaRPr>
                    </a:p>
                  </a:txBody>
                  <a:tcPr marL="0" marR="0" marT="0" marB="0">
                    <a:lnL w="6350">
                      <a:solidFill>
                        <a:srgbClr val="ED7660"/>
                      </a:solidFill>
                      <a:prstDash val="solid"/>
                    </a:lnL>
                    <a:lnR w="6350">
                      <a:solidFill>
                        <a:srgbClr val="ED7660"/>
                      </a:solidFill>
                      <a:prstDash val="solid"/>
                    </a:lnR>
                    <a:lnT w="6350">
                      <a:solidFill>
                        <a:srgbClr val="ED7660"/>
                      </a:solidFill>
                      <a:prstDash val="solid"/>
                    </a:lnT>
                    <a:lnB w="6350">
                      <a:solidFill>
                        <a:srgbClr val="ED7660"/>
                      </a:solidFill>
                      <a:prstDash val="solid"/>
                    </a:lnB>
                  </a:tcPr>
                </a:tc>
                <a:tc>
                  <a:txBody>
                    <a:bodyPr/>
                    <a:lstStyle/>
                    <a:p>
                      <a:pPr>
                        <a:lnSpc>
                          <a:spcPct val="100000"/>
                        </a:lnSpc>
                      </a:pPr>
                      <a:endParaRPr sz="1200">
                        <a:latin typeface="Times New Roman"/>
                        <a:cs typeface="Times New Roman"/>
                      </a:endParaRPr>
                    </a:p>
                  </a:txBody>
                  <a:tcPr marL="0" marR="0" marT="0" marB="0">
                    <a:lnL w="6350">
                      <a:solidFill>
                        <a:srgbClr val="ED7660"/>
                      </a:solidFill>
                      <a:prstDash val="solid"/>
                    </a:lnL>
                    <a:lnR w="6350">
                      <a:solidFill>
                        <a:srgbClr val="ED7660"/>
                      </a:solidFill>
                      <a:prstDash val="solid"/>
                    </a:lnR>
                    <a:lnT w="6350">
                      <a:solidFill>
                        <a:srgbClr val="ED7660"/>
                      </a:solidFill>
                      <a:prstDash val="solid"/>
                    </a:lnT>
                    <a:lnB w="6350">
                      <a:solidFill>
                        <a:srgbClr val="ED7660"/>
                      </a:solidFill>
                      <a:prstDash val="solid"/>
                    </a:lnB>
                  </a:tcPr>
                </a:tc>
                <a:extLst>
                  <a:ext uri="{0D108BD9-81ED-4DB2-BD59-A6C34878D82A}">
                    <a16:rowId xmlns:a16="http://schemas.microsoft.com/office/drawing/2014/main" val="10002"/>
                  </a:ext>
                </a:extLst>
              </a:tr>
              <a:tr h="365125">
                <a:tc>
                  <a:txBody>
                    <a:bodyPr/>
                    <a:lstStyle/>
                    <a:p>
                      <a:pPr>
                        <a:lnSpc>
                          <a:spcPct val="100000"/>
                        </a:lnSpc>
                      </a:pPr>
                      <a:endParaRPr sz="1200">
                        <a:latin typeface="Times New Roman"/>
                        <a:cs typeface="Times New Roman"/>
                      </a:endParaRPr>
                    </a:p>
                  </a:txBody>
                  <a:tcPr marL="0" marR="0" marT="0" marB="0">
                    <a:lnL w="6350">
                      <a:solidFill>
                        <a:srgbClr val="ED7660"/>
                      </a:solidFill>
                      <a:prstDash val="solid"/>
                    </a:lnL>
                    <a:lnR w="6350">
                      <a:solidFill>
                        <a:srgbClr val="ED7660"/>
                      </a:solidFill>
                      <a:prstDash val="solid"/>
                    </a:lnR>
                    <a:lnT w="6350">
                      <a:solidFill>
                        <a:srgbClr val="ED7660"/>
                      </a:solidFill>
                      <a:prstDash val="solid"/>
                    </a:lnT>
                    <a:lnB w="6350">
                      <a:solidFill>
                        <a:srgbClr val="ED7660"/>
                      </a:solidFill>
                      <a:prstDash val="solid"/>
                    </a:lnB>
                  </a:tcPr>
                </a:tc>
                <a:tc>
                  <a:txBody>
                    <a:bodyPr/>
                    <a:lstStyle/>
                    <a:p>
                      <a:pPr>
                        <a:lnSpc>
                          <a:spcPct val="100000"/>
                        </a:lnSpc>
                      </a:pPr>
                      <a:endParaRPr sz="1200">
                        <a:latin typeface="Times New Roman"/>
                        <a:cs typeface="Times New Roman"/>
                      </a:endParaRPr>
                    </a:p>
                  </a:txBody>
                  <a:tcPr marL="0" marR="0" marT="0" marB="0">
                    <a:lnL w="6350">
                      <a:solidFill>
                        <a:srgbClr val="ED7660"/>
                      </a:solidFill>
                      <a:prstDash val="solid"/>
                    </a:lnL>
                    <a:lnR w="6350">
                      <a:solidFill>
                        <a:srgbClr val="ED7660"/>
                      </a:solidFill>
                      <a:prstDash val="solid"/>
                    </a:lnR>
                    <a:lnT w="6350">
                      <a:solidFill>
                        <a:srgbClr val="ED7660"/>
                      </a:solidFill>
                      <a:prstDash val="solid"/>
                    </a:lnT>
                    <a:lnB w="6350">
                      <a:solidFill>
                        <a:srgbClr val="ED7660"/>
                      </a:solidFill>
                      <a:prstDash val="solid"/>
                    </a:lnB>
                  </a:tcPr>
                </a:tc>
                <a:tc>
                  <a:txBody>
                    <a:bodyPr/>
                    <a:lstStyle/>
                    <a:p>
                      <a:pPr>
                        <a:lnSpc>
                          <a:spcPct val="100000"/>
                        </a:lnSpc>
                      </a:pPr>
                      <a:endParaRPr sz="1200">
                        <a:latin typeface="Times New Roman"/>
                        <a:cs typeface="Times New Roman"/>
                      </a:endParaRPr>
                    </a:p>
                  </a:txBody>
                  <a:tcPr marL="0" marR="0" marT="0" marB="0">
                    <a:lnL w="6350">
                      <a:solidFill>
                        <a:srgbClr val="ED7660"/>
                      </a:solidFill>
                      <a:prstDash val="solid"/>
                    </a:lnL>
                    <a:lnR w="6350">
                      <a:solidFill>
                        <a:srgbClr val="ED7660"/>
                      </a:solidFill>
                      <a:prstDash val="solid"/>
                    </a:lnR>
                    <a:lnT w="6350">
                      <a:solidFill>
                        <a:srgbClr val="ED7660"/>
                      </a:solidFill>
                      <a:prstDash val="solid"/>
                    </a:lnT>
                    <a:lnB w="6350">
                      <a:solidFill>
                        <a:srgbClr val="ED7660"/>
                      </a:solidFill>
                      <a:prstDash val="solid"/>
                    </a:lnB>
                  </a:tcPr>
                </a:tc>
                <a:extLst>
                  <a:ext uri="{0D108BD9-81ED-4DB2-BD59-A6C34878D82A}">
                    <a16:rowId xmlns:a16="http://schemas.microsoft.com/office/drawing/2014/main" val="10003"/>
                  </a:ext>
                </a:extLst>
              </a:tr>
              <a:tr h="365760">
                <a:tc>
                  <a:txBody>
                    <a:bodyPr/>
                    <a:lstStyle/>
                    <a:p>
                      <a:pPr>
                        <a:lnSpc>
                          <a:spcPct val="100000"/>
                        </a:lnSpc>
                      </a:pPr>
                      <a:endParaRPr sz="1200">
                        <a:latin typeface="Times New Roman"/>
                        <a:cs typeface="Times New Roman"/>
                      </a:endParaRPr>
                    </a:p>
                  </a:txBody>
                  <a:tcPr marL="0" marR="0" marT="0" marB="0">
                    <a:lnL w="6350">
                      <a:solidFill>
                        <a:srgbClr val="ED7660"/>
                      </a:solidFill>
                      <a:prstDash val="solid"/>
                    </a:lnL>
                    <a:lnR w="6350">
                      <a:solidFill>
                        <a:srgbClr val="ED7660"/>
                      </a:solidFill>
                      <a:prstDash val="solid"/>
                    </a:lnR>
                    <a:lnT w="6350">
                      <a:solidFill>
                        <a:srgbClr val="ED7660"/>
                      </a:solidFill>
                      <a:prstDash val="solid"/>
                    </a:lnT>
                    <a:lnB w="6350">
                      <a:solidFill>
                        <a:srgbClr val="ED7660"/>
                      </a:solidFill>
                      <a:prstDash val="solid"/>
                    </a:lnB>
                  </a:tcPr>
                </a:tc>
                <a:tc>
                  <a:txBody>
                    <a:bodyPr/>
                    <a:lstStyle/>
                    <a:p>
                      <a:pPr>
                        <a:lnSpc>
                          <a:spcPct val="100000"/>
                        </a:lnSpc>
                      </a:pPr>
                      <a:endParaRPr sz="1200">
                        <a:latin typeface="Times New Roman"/>
                        <a:cs typeface="Times New Roman"/>
                      </a:endParaRPr>
                    </a:p>
                  </a:txBody>
                  <a:tcPr marL="0" marR="0" marT="0" marB="0">
                    <a:lnL w="6350">
                      <a:solidFill>
                        <a:srgbClr val="ED7660"/>
                      </a:solidFill>
                      <a:prstDash val="solid"/>
                    </a:lnL>
                    <a:lnR w="6350">
                      <a:solidFill>
                        <a:srgbClr val="ED7660"/>
                      </a:solidFill>
                      <a:prstDash val="solid"/>
                    </a:lnR>
                    <a:lnT w="6350">
                      <a:solidFill>
                        <a:srgbClr val="ED7660"/>
                      </a:solidFill>
                      <a:prstDash val="solid"/>
                    </a:lnT>
                    <a:lnB w="6350">
                      <a:solidFill>
                        <a:srgbClr val="ED7660"/>
                      </a:solidFill>
                      <a:prstDash val="solid"/>
                    </a:lnB>
                  </a:tcPr>
                </a:tc>
                <a:tc>
                  <a:txBody>
                    <a:bodyPr/>
                    <a:lstStyle/>
                    <a:p>
                      <a:pPr>
                        <a:lnSpc>
                          <a:spcPct val="100000"/>
                        </a:lnSpc>
                      </a:pPr>
                      <a:endParaRPr sz="1200">
                        <a:latin typeface="Times New Roman"/>
                        <a:cs typeface="Times New Roman"/>
                      </a:endParaRPr>
                    </a:p>
                  </a:txBody>
                  <a:tcPr marL="0" marR="0" marT="0" marB="0">
                    <a:lnL w="6350">
                      <a:solidFill>
                        <a:srgbClr val="ED7660"/>
                      </a:solidFill>
                      <a:prstDash val="solid"/>
                    </a:lnL>
                    <a:lnR w="6350">
                      <a:solidFill>
                        <a:srgbClr val="ED7660"/>
                      </a:solidFill>
                      <a:prstDash val="solid"/>
                    </a:lnR>
                    <a:lnT w="6350">
                      <a:solidFill>
                        <a:srgbClr val="ED7660"/>
                      </a:solidFill>
                      <a:prstDash val="solid"/>
                    </a:lnT>
                    <a:lnB w="6350">
                      <a:solidFill>
                        <a:srgbClr val="ED7660"/>
                      </a:solidFill>
                      <a:prstDash val="solid"/>
                    </a:lnB>
                  </a:tcPr>
                </a:tc>
                <a:extLst>
                  <a:ext uri="{0D108BD9-81ED-4DB2-BD59-A6C34878D82A}">
                    <a16:rowId xmlns:a16="http://schemas.microsoft.com/office/drawing/2014/main" val="10004"/>
                  </a:ext>
                </a:extLst>
              </a:tr>
              <a:tr h="365760">
                <a:tc>
                  <a:txBody>
                    <a:bodyPr/>
                    <a:lstStyle/>
                    <a:p>
                      <a:pPr>
                        <a:lnSpc>
                          <a:spcPct val="100000"/>
                        </a:lnSpc>
                      </a:pPr>
                      <a:endParaRPr sz="1200">
                        <a:latin typeface="Times New Roman"/>
                        <a:cs typeface="Times New Roman"/>
                      </a:endParaRPr>
                    </a:p>
                  </a:txBody>
                  <a:tcPr marL="0" marR="0" marT="0" marB="0">
                    <a:lnL w="6350">
                      <a:solidFill>
                        <a:srgbClr val="ED7660"/>
                      </a:solidFill>
                      <a:prstDash val="solid"/>
                    </a:lnL>
                    <a:lnR w="6350">
                      <a:solidFill>
                        <a:srgbClr val="ED7660"/>
                      </a:solidFill>
                      <a:prstDash val="solid"/>
                    </a:lnR>
                    <a:lnT w="6350">
                      <a:solidFill>
                        <a:srgbClr val="ED7660"/>
                      </a:solidFill>
                      <a:prstDash val="solid"/>
                    </a:lnT>
                    <a:lnB w="6350">
                      <a:solidFill>
                        <a:srgbClr val="ED7660"/>
                      </a:solidFill>
                      <a:prstDash val="solid"/>
                    </a:lnB>
                  </a:tcPr>
                </a:tc>
                <a:tc>
                  <a:txBody>
                    <a:bodyPr/>
                    <a:lstStyle/>
                    <a:p>
                      <a:pPr>
                        <a:lnSpc>
                          <a:spcPct val="100000"/>
                        </a:lnSpc>
                      </a:pPr>
                      <a:endParaRPr sz="1200">
                        <a:latin typeface="Times New Roman"/>
                        <a:cs typeface="Times New Roman"/>
                      </a:endParaRPr>
                    </a:p>
                  </a:txBody>
                  <a:tcPr marL="0" marR="0" marT="0" marB="0">
                    <a:lnL w="6350">
                      <a:solidFill>
                        <a:srgbClr val="ED7660"/>
                      </a:solidFill>
                      <a:prstDash val="solid"/>
                    </a:lnL>
                    <a:lnR w="6350">
                      <a:solidFill>
                        <a:srgbClr val="ED7660"/>
                      </a:solidFill>
                      <a:prstDash val="solid"/>
                    </a:lnR>
                    <a:lnT w="6350">
                      <a:solidFill>
                        <a:srgbClr val="ED7660"/>
                      </a:solidFill>
                      <a:prstDash val="solid"/>
                    </a:lnT>
                    <a:lnB w="6350">
                      <a:solidFill>
                        <a:srgbClr val="ED7660"/>
                      </a:solidFill>
                      <a:prstDash val="solid"/>
                    </a:lnB>
                  </a:tcPr>
                </a:tc>
                <a:tc>
                  <a:txBody>
                    <a:bodyPr/>
                    <a:lstStyle/>
                    <a:p>
                      <a:pPr>
                        <a:lnSpc>
                          <a:spcPct val="100000"/>
                        </a:lnSpc>
                      </a:pPr>
                      <a:endParaRPr sz="1200">
                        <a:latin typeface="Times New Roman"/>
                        <a:cs typeface="Times New Roman"/>
                      </a:endParaRPr>
                    </a:p>
                  </a:txBody>
                  <a:tcPr marL="0" marR="0" marT="0" marB="0">
                    <a:lnL w="6350">
                      <a:solidFill>
                        <a:srgbClr val="ED7660"/>
                      </a:solidFill>
                      <a:prstDash val="solid"/>
                    </a:lnL>
                    <a:lnR w="6350">
                      <a:solidFill>
                        <a:srgbClr val="ED7660"/>
                      </a:solidFill>
                      <a:prstDash val="solid"/>
                    </a:lnR>
                    <a:lnT w="6350">
                      <a:solidFill>
                        <a:srgbClr val="ED7660"/>
                      </a:solidFill>
                      <a:prstDash val="solid"/>
                    </a:lnT>
                    <a:lnB w="6350">
                      <a:solidFill>
                        <a:srgbClr val="ED7660"/>
                      </a:solidFill>
                      <a:prstDash val="solid"/>
                    </a:lnB>
                  </a:tcPr>
                </a:tc>
                <a:extLst>
                  <a:ext uri="{0D108BD9-81ED-4DB2-BD59-A6C34878D82A}">
                    <a16:rowId xmlns:a16="http://schemas.microsoft.com/office/drawing/2014/main" val="10005"/>
                  </a:ext>
                </a:extLst>
              </a:tr>
              <a:tr h="365125">
                <a:tc>
                  <a:txBody>
                    <a:bodyPr/>
                    <a:lstStyle/>
                    <a:p>
                      <a:pPr>
                        <a:lnSpc>
                          <a:spcPct val="100000"/>
                        </a:lnSpc>
                      </a:pPr>
                      <a:endParaRPr sz="1200">
                        <a:latin typeface="Times New Roman"/>
                        <a:cs typeface="Times New Roman"/>
                      </a:endParaRPr>
                    </a:p>
                  </a:txBody>
                  <a:tcPr marL="0" marR="0" marT="0" marB="0">
                    <a:lnL w="6350">
                      <a:solidFill>
                        <a:srgbClr val="ED7660"/>
                      </a:solidFill>
                      <a:prstDash val="solid"/>
                    </a:lnL>
                    <a:lnR w="6350">
                      <a:solidFill>
                        <a:srgbClr val="ED7660"/>
                      </a:solidFill>
                      <a:prstDash val="solid"/>
                    </a:lnR>
                    <a:lnT w="6350">
                      <a:solidFill>
                        <a:srgbClr val="ED7660"/>
                      </a:solidFill>
                      <a:prstDash val="solid"/>
                    </a:lnT>
                    <a:lnB w="6350">
                      <a:solidFill>
                        <a:srgbClr val="ED7660"/>
                      </a:solidFill>
                      <a:prstDash val="solid"/>
                    </a:lnB>
                  </a:tcPr>
                </a:tc>
                <a:tc>
                  <a:txBody>
                    <a:bodyPr/>
                    <a:lstStyle/>
                    <a:p>
                      <a:pPr>
                        <a:lnSpc>
                          <a:spcPct val="100000"/>
                        </a:lnSpc>
                      </a:pPr>
                      <a:endParaRPr sz="1200">
                        <a:latin typeface="Times New Roman"/>
                        <a:cs typeface="Times New Roman"/>
                      </a:endParaRPr>
                    </a:p>
                  </a:txBody>
                  <a:tcPr marL="0" marR="0" marT="0" marB="0">
                    <a:lnL w="6350">
                      <a:solidFill>
                        <a:srgbClr val="ED7660"/>
                      </a:solidFill>
                      <a:prstDash val="solid"/>
                    </a:lnL>
                    <a:lnR w="6350">
                      <a:solidFill>
                        <a:srgbClr val="ED7660"/>
                      </a:solidFill>
                      <a:prstDash val="solid"/>
                    </a:lnR>
                    <a:lnT w="6350">
                      <a:solidFill>
                        <a:srgbClr val="ED7660"/>
                      </a:solidFill>
                      <a:prstDash val="solid"/>
                    </a:lnT>
                    <a:lnB w="6350">
                      <a:solidFill>
                        <a:srgbClr val="ED7660"/>
                      </a:solidFill>
                      <a:prstDash val="solid"/>
                    </a:lnB>
                  </a:tcPr>
                </a:tc>
                <a:tc>
                  <a:txBody>
                    <a:bodyPr/>
                    <a:lstStyle/>
                    <a:p>
                      <a:pPr>
                        <a:lnSpc>
                          <a:spcPct val="100000"/>
                        </a:lnSpc>
                      </a:pPr>
                      <a:endParaRPr sz="1200">
                        <a:latin typeface="Times New Roman"/>
                        <a:cs typeface="Times New Roman"/>
                      </a:endParaRPr>
                    </a:p>
                  </a:txBody>
                  <a:tcPr marL="0" marR="0" marT="0" marB="0">
                    <a:lnL w="6350">
                      <a:solidFill>
                        <a:srgbClr val="ED7660"/>
                      </a:solidFill>
                      <a:prstDash val="solid"/>
                    </a:lnL>
                    <a:lnR w="6350">
                      <a:solidFill>
                        <a:srgbClr val="ED7660"/>
                      </a:solidFill>
                      <a:prstDash val="solid"/>
                    </a:lnR>
                    <a:lnT w="6350">
                      <a:solidFill>
                        <a:srgbClr val="ED7660"/>
                      </a:solidFill>
                      <a:prstDash val="solid"/>
                    </a:lnT>
                    <a:lnB w="6350">
                      <a:solidFill>
                        <a:srgbClr val="ED7660"/>
                      </a:solidFill>
                      <a:prstDash val="solid"/>
                    </a:lnB>
                  </a:tcPr>
                </a:tc>
                <a:extLst>
                  <a:ext uri="{0D108BD9-81ED-4DB2-BD59-A6C34878D82A}">
                    <a16:rowId xmlns:a16="http://schemas.microsoft.com/office/drawing/2014/main" val="10006"/>
                  </a:ext>
                </a:extLst>
              </a:tr>
              <a:tr h="365760">
                <a:tc>
                  <a:txBody>
                    <a:bodyPr/>
                    <a:lstStyle/>
                    <a:p>
                      <a:pPr>
                        <a:lnSpc>
                          <a:spcPct val="100000"/>
                        </a:lnSpc>
                      </a:pPr>
                      <a:endParaRPr sz="1200">
                        <a:latin typeface="Times New Roman"/>
                        <a:cs typeface="Times New Roman"/>
                      </a:endParaRPr>
                    </a:p>
                  </a:txBody>
                  <a:tcPr marL="0" marR="0" marT="0" marB="0">
                    <a:lnL w="6350">
                      <a:solidFill>
                        <a:srgbClr val="ED7660"/>
                      </a:solidFill>
                      <a:prstDash val="solid"/>
                    </a:lnL>
                    <a:lnR w="6350">
                      <a:solidFill>
                        <a:srgbClr val="ED7660"/>
                      </a:solidFill>
                      <a:prstDash val="solid"/>
                    </a:lnR>
                    <a:lnT w="6350">
                      <a:solidFill>
                        <a:srgbClr val="ED7660"/>
                      </a:solidFill>
                      <a:prstDash val="solid"/>
                    </a:lnT>
                    <a:lnB w="6350">
                      <a:solidFill>
                        <a:srgbClr val="ED7660"/>
                      </a:solidFill>
                      <a:prstDash val="solid"/>
                    </a:lnB>
                  </a:tcPr>
                </a:tc>
                <a:tc>
                  <a:txBody>
                    <a:bodyPr/>
                    <a:lstStyle/>
                    <a:p>
                      <a:pPr>
                        <a:lnSpc>
                          <a:spcPct val="100000"/>
                        </a:lnSpc>
                      </a:pPr>
                      <a:endParaRPr sz="1200">
                        <a:latin typeface="Times New Roman"/>
                        <a:cs typeface="Times New Roman"/>
                      </a:endParaRPr>
                    </a:p>
                  </a:txBody>
                  <a:tcPr marL="0" marR="0" marT="0" marB="0">
                    <a:lnL w="6350">
                      <a:solidFill>
                        <a:srgbClr val="ED7660"/>
                      </a:solidFill>
                      <a:prstDash val="solid"/>
                    </a:lnL>
                    <a:lnR w="6350">
                      <a:solidFill>
                        <a:srgbClr val="ED7660"/>
                      </a:solidFill>
                      <a:prstDash val="solid"/>
                    </a:lnR>
                    <a:lnT w="6350">
                      <a:solidFill>
                        <a:srgbClr val="ED7660"/>
                      </a:solidFill>
                      <a:prstDash val="solid"/>
                    </a:lnT>
                    <a:lnB w="6350">
                      <a:solidFill>
                        <a:srgbClr val="ED7660"/>
                      </a:solidFill>
                      <a:prstDash val="solid"/>
                    </a:lnB>
                  </a:tcPr>
                </a:tc>
                <a:tc>
                  <a:txBody>
                    <a:bodyPr/>
                    <a:lstStyle/>
                    <a:p>
                      <a:pPr>
                        <a:lnSpc>
                          <a:spcPct val="100000"/>
                        </a:lnSpc>
                      </a:pPr>
                      <a:endParaRPr sz="1200">
                        <a:latin typeface="Times New Roman"/>
                        <a:cs typeface="Times New Roman"/>
                      </a:endParaRPr>
                    </a:p>
                  </a:txBody>
                  <a:tcPr marL="0" marR="0" marT="0" marB="0">
                    <a:lnL w="6350">
                      <a:solidFill>
                        <a:srgbClr val="ED7660"/>
                      </a:solidFill>
                      <a:prstDash val="solid"/>
                    </a:lnL>
                    <a:lnR w="6350">
                      <a:solidFill>
                        <a:srgbClr val="ED7660"/>
                      </a:solidFill>
                      <a:prstDash val="solid"/>
                    </a:lnR>
                    <a:lnT w="6350">
                      <a:solidFill>
                        <a:srgbClr val="ED7660"/>
                      </a:solidFill>
                      <a:prstDash val="solid"/>
                    </a:lnT>
                    <a:lnB w="6350">
                      <a:solidFill>
                        <a:srgbClr val="ED7660"/>
                      </a:solidFill>
                      <a:prstDash val="solid"/>
                    </a:lnB>
                  </a:tcPr>
                </a:tc>
                <a:extLst>
                  <a:ext uri="{0D108BD9-81ED-4DB2-BD59-A6C34878D82A}">
                    <a16:rowId xmlns:a16="http://schemas.microsoft.com/office/drawing/2014/main" val="10007"/>
                  </a:ext>
                </a:extLst>
              </a:tr>
              <a:tr h="365760">
                <a:tc>
                  <a:txBody>
                    <a:bodyPr/>
                    <a:lstStyle/>
                    <a:p>
                      <a:pPr>
                        <a:lnSpc>
                          <a:spcPct val="100000"/>
                        </a:lnSpc>
                      </a:pPr>
                      <a:endParaRPr sz="1200">
                        <a:latin typeface="Times New Roman"/>
                        <a:cs typeface="Times New Roman"/>
                      </a:endParaRPr>
                    </a:p>
                  </a:txBody>
                  <a:tcPr marL="0" marR="0" marT="0" marB="0">
                    <a:lnL w="6350">
                      <a:solidFill>
                        <a:srgbClr val="ED7660"/>
                      </a:solidFill>
                      <a:prstDash val="solid"/>
                    </a:lnL>
                    <a:lnR w="6350">
                      <a:solidFill>
                        <a:srgbClr val="ED7660"/>
                      </a:solidFill>
                      <a:prstDash val="solid"/>
                    </a:lnR>
                    <a:lnT w="6350">
                      <a:solidFill>
                        <a:srgbClr val="ED7660"/>
                      </a:solidFill>
                      <a:prstDash val="solid"/>
                    </a:lnT>
                    <a:lnB w="6350">
                      <a:solidFill>
                        <a:srgbClr val="ED7660"/>
                      </a:solidFill>
                      <a:prstDash val="solid"/>
                    </a:lnB>
                  </a:tcPr>
                </a:tc>
                <a:tc>
                  <a:txBody>
                    <a:bodyPr/>
                    <a:lstStyle/>
                    <a:p>
                      <a:pPr>
                        <a:lnSpc>
                          <a:spcPct val="100000"/>
                        </a:lnSpc>
                      </a:pPr>
                      <a:endParaRPr sz="1200">
                        <a:latin typeface="Times New Roman"/>
                        <a:cs typeface="Times New Roman"/>
                      </a:endParaRPr>
                    </a:p>
                  </a:txBody>
                  <a:tcPr marL="0" marR="0" marT="0" marB="0">
                    <a:lnL w="6350">
                      <a:solidFill>
                        <a:srgbClr val="ED7660"/>
                      </a:solidFill>
                      <a:prstDash val="solid"/>
                    </a:lnL>
                    <a:lnR w="6350">
                      <a:solidFill>
                        <a:srgbClr val="ED7660"/>
                      </a:solidFill>
                      <a:prstDash val="solid"/>
                    </a:lnR>
                    <a:lnT w="6350">
                      <a:solidFill>
                        <a:srgbClr val="ED7660"/>
                      </a:solidFill>
                      <a:prstDash val="solid"/>
                    </a:lnT>
                    <a:lnB w="6350">
                      <a:solidFill>
                        <a:srgbClr val="ED7660"/>
                      </a:solidFill>
                      <a:prstDash val="solid"/>
                    </a:lnB>
                  </a:tcPr>
                </a:tc>
                <a:tc>
                  <a:txBody>
                    <a:bodyPr/>
                    <a:lstStyle/>
                    <a:p>
                      <a:pPr>
                        <a:lnSpc>
                          <a:spcPct val="100000"/>
                        </a:lnSpc>
                      </a:pPr>
                      <a:endParaRPr sz="1200">
                        <a:latin typeface="Times New Roman"/>
                        <a:cs typeface="Times New Roman"/>
                      </a:endParaRPr>
                    </a:p>
                  </a:txBody>
                  <a:tcPr marL="0" marR="0" marT="0" marB="0">
                    <a:lnL w="6350">
                      <a:solidFill>
                        <a:srgbClr val="ED7660"/>
                      </a:solidFill>
                      <a:prstDash val="solid"/>
                    </a:lnL>
                    <a:lnR w="6350">
                      <a:solidFill>
                        <a:srgbClr val="ED7660"/>
                      </a:solidFill>
                      <a:prstDash val="solid"/>
                    </a:lnR>
                    <a:lnT w="6350">
                      <a:solidFill>
                        <a:srgbClr val="ED7660"/>
                      </a:solidFill>
                      <a:prstDash val="solid"/>
                    </a:lnT>
                    <a:lnB w="6350">
                      <a:solidFill>
                        <a:srgbClr val="ED7660"/>
                      </a:solidFill>
                      <a:prstDash val="solid"/>
                    </a:lnB>
                  </a:tcPr>
                </a:tc>
                <a:extLst>
                  <a:ext uri="{0D108BD9-81ED-4DB2-BD59-A6C34878D82A}">
                    <a16:rowId xmlns:a16="http://schemas.microsoft.com/office/drawing/2014/main" val="10008"/>
                  </a:ext>
                </a:extLst>
              </a:tr>
              <a:tr h="365760">
                <a:tc>
                  <a:txBody>
                    <a:bodyPr/>
                    <a:lstStyle/>
                    <a:p>
                      <a:pPr>
                        <a:lnSpc>
                          <a:spcPct val="100000"/>
                        </a:lnSpc>
                      </a:pPr>
                      <a:endParaRPr sz="1200">
                        <a:latin typeface="Times New Roman"/>
                        <a:cs typeface="Times New Roman"/>
                      </a:endParaRPr>
                    </a:p>
                  </a:txBody>
                  <a:tcPr marL="0" marR="0" marT="0" marB="0">
                    <a:lnL w="6350">
                      <a:solidFill>
                        <a:srgbClr val="ED7660"/>
                      </a:solidFill>
                      <a:prstDash val="solid"/>
                    </a:lnL>
                    <a:lnR w="6350">
                      <a:solidFill>
                        <a:srgbClr val="ED7660"/>
                      </a:solidFill>
                      <a:prstDash val="solid"/>
                    </a:lnR>
                    <a:lnT w="6350">
                      <a:solidFill>
                        <a:srgbClr val="ED7660"/>
                      </a:solidFill>
                      <a:prstDash val="solid"/>
                    </a:lnT>
                    <a:lnB w="6350">
                      <a:solidFill>
                        <a:srgbClr val="ED7660"/>
                      </a:solidFill>
                      <a:prstDash val="solid"/>
                    </a:lnB>
                  </a:tcPr>
                </a:tc>
                <a:tc>
                  <a:txBody>
                    <a:bodyPr/>
                    <a:lstStyle/>
                    <a:p>
                      <a:pPr>
                        <a:lnSpc>
                          <a:spcPct val="100000"/>
                        </a:lnSpc>
                      </a:pPr>
                      <a:endParaRPr sz="1200">
                        <a:latin typeface="Times New Roman"/>
                        <a:cs typeface="Times New Roman"/>
                      </a:endParaRPr>
                    </a:p>
                  </a:txBody>
                  <a:tcPr marL="0" marR="0" marT="0" marB="0">
                    <a:lnL w="6350">
                      <a:solidFill>
                        <a:srgbClr val="ED7660"/>
                      </a:solidFill>
                      <a:prstDash val="solid"/>
                    </a:lnL>
                    <a:lnR w="6350">
                      <a:solidFill>
                        <a:srgbClr val="ED7660"/>
                      </a:solidFill>
                      <a:prstDash val="solid"/>
                    </a:lnR>
                    <a:lnT w="6350">
                      <a:solidFill>
                        <a:srgbClr val="ED7660"/>
                      </a:solidFill>
                      <a:prstDash val="solid"/>
                    </a:lnT>
                    <a:lnB w="6350">
                      <a:solidFill>
                        <a:srgbClr val="ED7660"/>
                      </a:solidFill>
                      <a:prstDash val="solid"/>
                    </a:lnB>
                  </a:tcPr>
                </a:tc>
                <a:tc>
                  <a:txBody>
                    <a:bodyPr/>
                    <a:lstStyle/>
                    <a:p>
                      <a:pPr>
                        <a:lnSpc>
                          <a:spcPct val="100000"/>
                        </a:lnSpc>
                      </a:pPr>
                      <a:endParaRPr sz="1200">
                        <a:latin typeface="Times New Roman"/>
                        <a:cs typeface="Times New Roman"/>
                      </a:endParaRPr>
                    </a:p>
                  </a:txBody>
                  <a:tcPr marL="0" marR="0" marT="0" marB="0">
                    <a:lnL w="6350">
                      <a:solidFill>
                        <a:srgbClr val="ED7660"/>
                      </a:solidFill>
                      <a:prstDash val="solid"/>
                    </a:lnL>
                    <a:lnR w="6350">
                      <a:solidFill>
                        <a:srgbClr val="ED7660"/>
                      </a:solidFill>
                      <a:prstDash val="solid"/>
                    </a:lnR>
                    <a:lnT w="6350">
                      <a:solidFill>
                        <a:srgbClr val="ED7660"/>
                      </a:solidFill>
                      <a:prstDash val="solid"/>
                    </a:lnT>
                    <a:lnB w="6350">
                      <a:solidFill>
                        <a:srgbClr val="ED7660"/>
                      </a:solidFill>
                      <a:prstDash val="solid"/>
                    </a:lnB>
                  </a:tcPr>
                </a:tc>
                <a:extLst>
                  <a:ext uri="{0D108BD9-81ED-4DB2-BD59-A6C34878D82A}">
                    <a16:rowId xmlns:a16="http://schemas.microsoft.com/office/drawing/2014/main" val="10009"/>
                  </a:ext>
                </a:extLst>
              </a:tr>
            </a:tbl>
          </a:graphicData>
        </a:graphic>
      </p:graphicFrame>
      <p:sp>
        <p:nvSpPr>
          <p:cNvPr id="17" name="object 17"/>
          <p:cNvSpPr txBox="1"/>
          <p:nvPr/>
        </p:nvSpPr>
        <p:spPr>
          <a:xfrm>
            <a:off x="4684014" y="4409643"/>
            <a:ext cx="462915" cy="300355"/>
          </a:xfrm>
          <a:prstGeom prst="rect">
            <a:avLst/>
          </a:prstGeom>
        </p:spPr>
        <p:txBody>
          <a:bodyPr vert="horz" wrap="square" lIns="0" tIns="12700" rIns="0" bIns="0" rtlCol="0">
            <a:spAutoFit/>
          </a:bodyPr>
          <a:lstStyle/>
          <a:p>
            <a:pPr marL="12700">
              <a:lnSpc>
                <a:spcPct val="100000"/>
              </a:lnSpc>
              <a:spcBef>
                <a:spcPts val="100"/>
              </a:spcBef>
            </a:pPr>
            <a:r>
              <a:rPr sz="1800" b="1" spc="165" dirty="0">
                <a:latin typeface="Calibri"/>
                <a:cs typeface="Calibri"/>
              </a:rPr>
              <a:t>X’</a:t>
            </a:r>
            <a:r>
              <a:rPr sz="1800" b="1" spc="40" dirty="0">
                <a:latin typeface="Calibri"/>
                <a:cs typeface="Calibri"/>
              </a:rPr>
              <a:t> </a:t>
            </a:r>
            <a:r>
              <a:rPr sz="1800" spc="245" dirty="0">
                <a:latin typeface="Calibri"/>
                <a:cs typeface="Calibri"/>
              </a:rPr>
              <a:t>=</a:t>
            </a:r>
            <a:endParaRPr sz="1800">
              <a:latin typeface="Calibri"/>
              <a:cs typeface="Calibri"/>
            </a:endParaRPr>
          </a:p>
        </p:txBody>
      </p:sp>
      <p:sp>
        <p:nvSpPr>
          <p:cNvPr id="18" name="object 18"/>
          <p:cNvSpPr txBox="1"/>
          <p:nvPr/>
        </p:nvSpPr>
        <p:spPr>
          <a:xfrm>
            <a:off x="5313679" y="2985007"/>
            <a:ext cx="389890" cy="177800"/>
          </a:xfrm>
          <a:prstGeom prst="rect">
            <a:avLst/>
          </a:prstGeom>
        </p:spPr>
        <p:txBody>
          <a:bodyPr vert="horz" wrap="square" lIns="0" tIns="12065" rIns="0" bIns="0" rtlCol="0">
            <a:spAutoFit/>
          </a:bodyPr>
          <a:lstStyle/>
          <a:p>
            <a:pPr marL="12700">
              <a:lnSpc>
                <a:spcPct val="100000"/>
              </a:lnSpc>
              <a:spcBef>
                <a:spcPts val="95"/>
              </a:spcBef>
            </a:pPr>
            <a:r>
              <a:rPr sz="1000" dirty="0">
                <a:latin typeface="Calibri"/>
                <a:cs typeface="Calibri"/>
              </a:rPr>
              <a:t>Item</a:t>
            </a:r>
            <a:r>
              <a:rPr sz="1000" spc="150" dirty="0">
                <a:latin typeface="Calibri"/>
                <a:cs typeface="Calibri"/>
              </a:rPr>
              <a:t> </a:t>
            </a:r>
            <a:r>
              <a:rPr sz="1000" spc="10" dirty="0">
                <a:latin typeface="Calibri"/>
                <a:cs typeface="Calibri"/>
              </a:rPr>
              <a:t>1</a:t>
            </a:r>
            <a:endParaRPr sz="1000">
              <a:latin typeface="Calibri"/>
              <a:cs typeface="Calibri"/>
            </a:endParaRPr>
          </a:p>
        </p:txBody>
      </p:sp>
      <p:sp>
        <p:nvSpPr>
          <p:cNvPr id="19" name="object 19"/>
          <p:cNvSpPr txBox="1"/>
          <p:nvPr/>
        </p:nvSpPr>
        <p:spPr>
          <a:xfrm>
            <a:off x="5295138" y="3333369"/>
            <a:ext cx="389890" cy="177800"/>
          </a:xfrm>
          <a:prstGeom prst="rect">
            <a:avLst/>
          </a:prstGeom>
        </p:spPr>
        <p:txBody>
          <a:bodyPr vert="horz" wrap="square" lIns="0" tIns="12065" rIns="0" bIns="0" rtlCol="0">
            <a:spAutoFit/>
          </a:bodyPr>
          <a:lstStyle/>
          <a:p>
            <a:pPr marL="12700">
              <a:lnSpc>
                <a:spcPct val="100000"/>
              </a:lnSpc>
              <a:spcBef>
                <a:spcPts val="95"/>
              </a:spcBef>
            </a:pPr>
            <a:r>
              <a:rPr sz="1000" dirty="0">
                <a:latin typeface="Calibri"/>
                <a:cs typeface="Calibri"/>
              </a:rPr>
              <a:t>Item</a:t>
            </a:r>
            <a:r>
              <a:rPr sz="1000" spc="150" dirty="0">
                <a:latin typeface="Calibri"/>
                <a:cs typeface="Calibri"/>
              </a:rPr>
              <a:t> </a:t>
            </a:r>
            <a:r>
              <a:rPr sz="1000" spc="10" dirty="0">
                <a:latin typeface="Calibri"/>
                <a:cs typeface="Calibri"/>
              </a:rPr>
              <a:t>2</a:t>
            </a:r>
            <a:endParaRPr sz="1000">
              <a:latin typeface="Calibri"/>
              <a:cs typeface="Calibri"/>
            </a:endParaRPr>
          </a:p>
        </p:txBody>
      </p:sp>
      <p:sp>
        <p:nvSpPr>
          <p:cNvPr id="20" name="object 20"/>
          <p:cNvSpPr txBox="1"/>
          <p:nvPr/>
        </p:nvSpPr>
        <p:spPr>
          <a:xfrm>
            <a:off x="5295138" y="3715003"/>
            <a:ext cx="389890" cy="177800"/>
          </a:xfrm>
          <a:prstGeom prst="rect">
            <a:avLst/>
          </a:prstGeom>
        </p:spPr>
        <p:txBody>
          <a:bodyPr vert="horz" wrap="square" lIns="0" tIns="12065" rIns="0" bIns="0" rtlCol="0">
            <a:spAutoFit/>
          </a:bodyPr>
          <a:lstStyle/>
          <a:p>
            <a:pPr marL="12700">
              <a:lnSpc>
                <a:spcPct val="100000"/>
              </a:lnSpc>
              <a:spcBef>
                <a:spcPts val="95"/>
              </a:spcBef>
            </a:pPr>
            <a:r>
              <a:rPr sz="1000" dirty="0">
                <a:latin typeface="Calibri"/>
                <a:cs typeface="Calibri"/>
              </a:rPr>
              <a:t>Item</a:t>
            </a:r>
            <a:r>
              <a:rPr sz="1000" spc="150" dirty="0">
                <a:latin typeface="Calibri"/>
                <a:cs typeface="Calibri"/>
              </a:rPr>
              <a:t> </a:t>
            </a:r>
            <a:r>
              <a:rPr sz="1000" spc="10" dirty="0">
                <a:latin typeface="Calibri"/>
                <a:cs typeface="Calibri"/>
              </a:rPr>
              <a:t>3</a:t>
            </a:r>
            <a:endParaRPr sz="1000">
              <a:latin typeface="Calibri"/>
              <a:cs typeface="Calibri"/>
            </a:endParaRPr>
          </a:p>
        </p:txBody>
      </p:sp>
      <p:sp>
        <p:nvSpPr>
          <p:cNvPr id="21" name="object 21"/>
          <p:cNvSpPr txBox="1"/>
          <p:nvPr/>
        </p:nvSpPr>
        <p:spPr>
          <a:xfrm>
            <a:off x="5276850" y="6274714"/>
            <a:ext cx="463550" cy="177800"/>
          </a:xfrm>
          <a:prstGeom prst="rect">
            <a:avLst/>
          </a:prstGeom>
        </p:spPr>
        <p:txBody>
          <a:bodyPr vert="horz" wrap="square" lIns="0" tIns="12065" rIns="0" bIns="0" rtlCol="0">
            <a:spAutoFit/>
          </a:bodyPr>
          <a:lstStyle/>
          <a:p>
            <a:pPr marL="12700">
              <a:lnSpc>
                <a:spcPct val="100000"/>
              </a:lnSpc>
              <a:spcBef>
                <a:spcPts val="95"/>
              </a:spcBef>
            </a:pPr>
            <a:r>
              <a:rPr sz="1000" dirty="0">
                <a:latin typeface="Calibri"/>
                <a:cs typeface="Calibri"/>
              </a:rPr>
              <a:t>Item</a:t>
            </a:r>
            <a:r>
              <a:rPr sz="1000" spc="150" dirty="0">
                <a:latin typeface="Calibri"/>
                <a:cs typeface="Calibri"/>
              </a:rPr>
              <a:t> </a:t>
            </a:r>
            <a:r>
              <a:rPr sz="1000" spc="30" dirty="0">
                <a:latin typeface="Calibri"/>
                <a:cs typeface="Calibri"/>
              </a:rPr>
              <a:t>10</a:t>
            </a:r>
            <a:endParaRPr sz="1000">
              <a:latin typeface="Calibri"/>
              <a:cs typeface="Calibri"/>
            </a:endParaRPr>
          </a:p>
        </p:txBody>
      </p:sp>
      <p:sp>
        <p:nvSpPr>
          <p:cNvPr id="22" name="object 22"/>
          <p:cNvSpPr txBox="1"/>
          <p:nvPr/>
        </p:nvSpPr>
        <p:spPr>
          <a:xfrm>
            <a:off x="5902197" y="2597911"/>
            <a:ext cx="859790" cy="177800"/>
          </a:xfrm>
          <a:prstGeom prst="rect">
            <a:avLst/>
          </a:prstGeom>
        </p:spPr>
        <p:txBody>
          <a:bodyPr vert="horz" wrap="square" lIns="0" tIns="12065" rIns="0" bIns="0" rtlCol="0">
            <a:spAutoFit/>
          </a:bodyPr>
          <a:lstStyle/>
          <a:p>
            <a:pPr marL="12700">
              <a:lnSpc>
                <a:spcPct val="100000"/>
              </a:lnSpc>
              <a:spcBef>
                <a:spcPts val="95"/>
              </a:spcBef>
              <a:tabLst>
                <a:tab pos="374650" algn="l"/>
                <a:tab pos="737235" algn="l"/>
              </a:tabLst>
            </a:pPr>
            <a:r>
              <a:rPr sz="1000" spc="-25" dirty="0">
                <a:latin typeface="Calibri"/>
                <a:cs typeface="Calibri"/>
              </a:rPr>
              <a:t>f1</a:t>
            </a:r>
            <a:r>
              <a:rPr sz="1000" dirty="0">
                <a:latin typeface="Calibri"/>
                <a:cs typeface="Calibri"/>
              </a:rPr>
              <a:t>	</a:t>
            </a:r>
            <a:r>
              <a:rPr sz="1000" spc="-25" dirty="0">
                <a:latin typeface="Calibri"/>
                <a:cs typeface="Calibri"/>
              </a:rPr>
              <a:t>f2</a:t>
            </a:r>
            <a:r>
              <a:rPr sz="1000" dirty="0">
                <a:latin typeface="Calibri"/>
                <a:cs typeface="Calibri"/>
              </a:rPr>
              <a:t>	</a:t>
            </a:r>
            <a:r>
              <a:rPr sz="1000" spc="-25" dirty="0">
                <a:latin typeface="Calibri"/>
                <a:cs typeface="Calibri"/>
              </a:rPr>
              <a:t>f3</a:t>
            </a:r>
            <a:endParaRPr sz="1000">
              <a:latin typeface="Calibri"/>
              <a:cs typeface="Calibri"/>
            </a:endParaRPr>
          </a:p>
        </p:txBody>
      </p:sp>
      <p:sp>
        <p:nvSpPr>
          <p:cNvPr id="23" name="object 23"/>
          <p:cNvSpPr txBox="1"/>
          <p:nvPr/>
        </p:nvSpPr>
        <p:spPr>
          <a:xfrm>
            <a:off x="7574406" y="3631438"/>
            <a:ext cx="3863340" cy="939800"/>
          </a:xfrm>
          <a:prstGeom prst="rect">
            <a:avLst/>
          </a:prstGeom>
        </p:spPr>
        <p:txBody>
          <a:bodyPr vert="horz" wrap="square" lIns="0" tIns="12065" rIns="0" bIns="0" rtlCol="0">
            <a:spAutoFit/>
          </a:bodyPr>
          <a:lstStyle/>
          <a:p>
            <a:pPr marL="184785" marR="5080" indent="-172720">
              <a:lnSpc>
                <a:spcPct val="100000"/>
              </a:lnSpc>
              <a:spcBef>
                <a:spcPts val="95"/>
              </a:spcBef>
              <a:buFont typeface="Arial"/>
              <a:buChar char="•"/>
              <a:tabLst>
                <a:tab pos="184785" algn="l"/>
              </a:tabLst>
            </a:pPr>
            <a:r>
              <a:rPr sz="1000" spc="65" dirty="0">
                <a:latin typeface="Calibri"/>
                <a:cs typeface="Calibri"/>
              </a:rPr>
              <a:t>Each</a:t>
            </a:r>
            <a:r>
              <a:rPr sz="1000" spc="45" dirty="0">
                <a:latin typeface="Calibri"/>
                <a:cs typeface="Calibri"/>
              </a:rPr>
              <a:t> </a:t>
            </a:r>
            <a:r>
              <a:rPr sz="1000" spc="30" dirty="0">
                <a:latin typeface="Calibri"/>
                <a:cs typeface="Calibri"/>
              </a:rPr>
              <a:t>item</a:t>
            </a:r>
            <a:r>
              <a:rPr sz="1000" spc="60" dirty="0">
                <a:latin typeface="Calibri"/>
                <a:cs typeface="Calibri"/>
              </a:rPr>
              <a:t> </a:t>
            </a:r>
            <a:r>
              <a:rPr sz="1000" spc="30" dirty="0">
                <a:latin typeface="Calibri"/>
                <a:cs typeface="Calibri"/>
              </a:rPr>
              <a:t>is</a:t>
            </a:r>
            <a:r>
              <a:rPr sz="1000" spc="40" dirty="0">
                <a:latin typeface="Calibri"/>
                <a:cs typeface="Calibri"/>
              </a:rPr>
              <a:t> </a:t>
            </a:r>
            <a:r>
              <a:rPr sz="1000" spc="60" dirty="0">
                <a:latin typeface="Calibri"/>
                <a:cs typeface="Calibri"/>
              </a:rPr>
              <a:t>updated</a:t>
            </a:r>
            <a:r>
              <a:rPr sz="1000" spc="65" dirty="0">
                <a:latin typeface="Calibri"/>
                <a:cs typeface="Calibri"/>
              </a:rPr>
              <a:t> </a:t>
            </a:r>
            <a:r>
              <a:rPr sz="1000" spc="30" dirty="0">
                <a:latin typeface="Calibri"/>
                <a:cs typeface="Calibri"/>
              </a:rPr>
              <a:t>with</a:t>
            </a:r>
            <a:r>
              <a:rPr sz="1000" spc="45" dirty="0">
                <a:latin typeface="Calibri"/>
                <a:cs typeface="Calibri"/>
              </a:rPr>
              <a:t> </a:t>
            </a:r>
            <a:r>
              <a:rPr sz="1000" spc="30" dirty="0">
                <a:latin typeface="Calibri"/>
                <a:cs typeface="Calibri"/>
              </a:rPr>
              <a:t>its</a:t>
            </a:r>
            <a:r>
              <a:rPr sz="1000" spc="40" dirty="0">
                <a:latin typeface="Calibri"/>
                <a:cs typeface="Calibri"/>
              </a:rPr>
              <a:t> </a:t>
            </a:r>
            <a:r>
              <a:rPr sz="1000" spc="30" dirty="0">
                <a:latin typeface="Calibri"/>
                <a:cs typeface="Calibri"/>
              </a:rPr>
              <a:t>normalized</a:t>
            </a:r>
            <a:r>
              <a:rPr sz="1000" spc="70" dirty="0">
                <a:latin typeface="Calibri"/>
                <a:cs typeface="Calibri"/>
              </a:rPr>
              <a:t> </a:t>
            </a:r>
            <a:r>
              <a:rPr sz="1000" spc="30" dirty="0">
                <a:latin typeface="Calibri"/>
                <a:cs typeface="Calibri"/>
              </a:rPr>
              <a:t>value,</a:t>
            </a:r>
            <a:r>
              <a:rPr sz="1000" spc="65" dirty="0">
                <a:latin typeface="Calibri"/>
                <a:cs typeface="Calibri"/>
              </a:rPr>
              <a:t> </a:t>
            </a:r>
            <a:r>
              <a:rPr sz="1000" spc="30" dirty="0">
                <a:latin typeface="Calibri"/>
                <a:cs typeface="Calibri"/>
              </a:rPr>
              <a:t>which</a:t>
            </a:r>
            <a:r>
              <a:rPr sz="1000" spc="55" dirty="0">
                <a:latin typeface="Calibri"/>
                <a:cs typeface="Calibri"/>
              </a:rPr>
              <a:t> </a:t>
            </a:r>
            <a:r>
              <a:rPr sz="1000" spc="30" dirty="0">
                <a:latin typeface="Calibri"/>
                <a:cs typeface="Calibri"/>
              </a:rPr>
              <a:t>will</a:t>
            </a:r>
            <a:r>
              <a:rPr sz="1000" spc="40" dirty="0">
                <a:latin typeface="Calibri"/>
                <a:cs typeface="Calibri"/>
              </a:rPr>
              <a:t> </a:t>
            </a:r>
            <a:r>
              <a:rPr sz="1000" spc="30" dirty="0">
                <a:latin typeface="Calibri"/>
                <a:cs typeface="Calibri"/>
              </a:rPr>
              <a:t>turn</a:t>
            </a:r>
            <a:r>
              <a:rPr sz="1000" spc="20" dirty="0">
                <a:latin typeface="Calibri"/>
                <a:cs typeface="Calibri"/>
              </a:rPr>
              <a:t> </a:t>
            </a:r>
            <a:r>
              <a:rPr sz="1000" spc="-25" dirty="0">
                <a:latin typeface="Calibri"/>
                <a:cs typeface="Calibri"/>
              </a:rPr>
              <a:t>it</a:t>
            </a:r>
            <a:r>
              <a:rPr sz="1000" spc="20" dirty="0">
                <a:latin typeface="Calibri"/>
                <a:cs typeface="Calibri"/>
              </a:rPr>
              <a:t> into</a:t>
            </a:r>
            <a:r>
              <a:rPr sz="1000" spc="80" dirty="0">
                <a:latin typeface="Calibri"/>
                <a:cs typeface="Calibri"/>
              </a:rPr>
              <a:t> </a:t>
            </a:r>
            <a:r>
              <a:rPr sz="1000" spc="55" dirty="0">
                <a:latin typeface="Calibri"/>
                <a:cs typeface="Calibri"/>
              </a:rPr>
              <a:t>a</a:t>
            </a:r>
            <a:r>
              <a:rPr sz="1000" spc="80" dirty="0">
                <a:latin typeface="Calibri"/>
                <a:cs typeface="Calibri"/>
              </a:rPr>
              <a:t> </a:t>
            </a:r>
            <a:r>
              <a:rPr sz="1000" spc="20" dirty="0">
                <a:latin typeface="Calibri"/>
                <a:cs typeface="Calibri"/>
              </a:rPr>
              <a:t>normal</a:t>
            </a:r>
            <a:r>
              <a:rPr sz="1000" spc="110" dirty="0">
                <a:latin typeface="Calibri"/>
                <a:cs typeface="Calibri"/>
              </a:rPr>
              <a:t> </a:t>
            </a:r>
            <a:r>
              <a:rPr sz="1000" spc="20" dirty="0">
                <a:latin typeface="Calibri"/>
                <a:cs typeface="Calibri"/>
              </a:rPr>
              <a:t>distribution</a:t>
            </a:r>
            <a:r>
              <a:rPr sz="1000" spc="80" dirty="0">
                <a:latin typeface="Calibri"/>
                <a:cs typeface="Calibri"/>
              </a:rPr>
              <a:t> </a:t>
            </a:r>
            <a:r>
              <a:rPr sz="1000" spc="20" dirty="0">
                <a:latin typeface="Calibri"/>
                <a:cs typeface="Calibri"/>
              </a:rPr>
              <a:t>with</a:t>
            </a:r>
            <a:r>
              <a:rPr sz="1000" spc="90" dirty="0">
                <a:latin typeface="Calibri"/>
                <a:cs typeface="Calibri"/>
              </a:rPr>
              <a:t> </a:t>
            </a:r>
            <a:r>
              <a:rPr sz="1000" spc="60" dirty="0">
                <a:latin typeface="Calibri"/>
                <a:cs typeface="Calibri"/>
              </a:rPr>
              <a:t>0</a:t>
            </a:r>
            <a:r>
              <a:rPr sz="1000" spc="80" dirty="0">
                <a:latin typeface="Calibri"/>
                <a:cs typeface="Calibri"/>
              </a:rPr>
              <a:t> </a:t>
            </a:r>
            <a:r>
              <a:rPr sz="1000" spc="55" dirty="0">
                <a:latin typeface="Calibri"/>
                <a:cs typeface="Calibri"/>
              </a:rPr>
              <a:t>mean</a:t>
            </a:r>
            <a:r>
              <a:rPr sz="1000" spc="105" dirty="0">
                <a:latin typeface="Calibri"/>
                <a:cs typeface="Calibri"/>
              </a:rPr>
              <a:t> </a:t>
            </a:r>
            <a:r>
              <a:rPr sz="1000" spc="65" dirty="0">
                <a:latin typeface="Calibri"/>
                <a:cs typeface="Calibri"/>
              </a:rPr>
              <a:t>and</a:t>
            </a:r>
            <a:r>
              <a:rPr sz="1000" spc="100" dirty="0">
                <a:latin typeface="Calibri"/>
                <a:cs typeface="Calibri"/>
              </a:rPr>
              <a:t> </a:t>
            </a:r>
            <a:r>
              <a:rPr sz="1000" spc="20" dirty="0">
                <a:latin typeface="Calibri"/>
                <a:cs typeface="Calibri"/>
              </a:rPr>
              <a:t>variance</a:t>
            </a:r>
            <a:r>
              <a:rPr sz="1000" spc="120" dirty="0">
                <a:latin typeface="Calibri"/>
                <a:cs typeface="Calibri"/>
              </a:rPr>
              <a:t> </a:t>
            </a:r>
            <a:r>
              <a:rPr sz="1000" spc="20" dirty="0">
                <a:latin typeface="Calibri"/>
                <a:cs typeface="Calibri"/>
              </a:rPr>
              <a:t>of</a:t>
            </a:r>
            <a:r>
              <a:rPr sz="1000" spc="90" dirty="0">
                <a:latin typeface="Calibri"/>
                <a:cs typeface="Calibri"/>
              </a:rPr>
              <a:t> </a:t>
            </a:r>
            <a:r>
              <a:rPr sz="1000" spc="-25" dirty="0">
                <a:latin typeface="Calibri"/>
                <a:cs typeface="Calibri"/>
              </a:rPr>
              <a:t>1.</a:t>
            </a:r>
            <a:endParaRPr sz="1000">
              <a:latin typeface="Calibri"/>
              <a:cs typeface="Calibri"/>
            </a:endParaRPr>
          </a:p>
          <a:p>
            <a:pPr marL="184785" marR="85090" indent="-172720">
              <a:lnSpc>
                <a:spcPct val="100000"/>
              </a:lnSpc>
              <a:buFont typeface="Arial"/>
              <a:buChar char="•"/>
              <a:tabLst>
                <a:tab pos="184785" algn="l"/>
              </a:tabLst>
            </a:pPr>
            <a:r>
              <a:rPr sz="1000" spc="60" dirty="0">
                <a:latin typeface="Calibri"/>
                <a:cs typeface="Calibri"/>
              </a:rPr>
              <a:t>The</a:t>
            </a:r>
            <a:r>
              <a:rPr sz="1000" spc="105" dirty="0">
                <a:latin typeface="Calibri"/>
                <a:cs typeface="Calibri"/>
              </a:rPr>
              <a:t> </a:t>
            </a:r>
            <a:r>
              <a:rPr sz="1000" spc="20" dirty="0">
                <a:latin typeface="Calibri"/>
                <a:cs typeface="Calibri"/>
              </a:rPr>
              <a:t>two</a:t>
            </a:r>
            <a:r>
              <a:rPr sz="1000" spc="70" dirty="0">
                <a:latin typeface="Calibri"/>
                <a:cs typeface="Calibri"/>
              </a:rPr>
              <a:t> </a:t>
            </a:r>
            <a:r>
              <a:rPr sz="1000" spc="20" dirty="0">
                <a:latin typeface="Calibri"/>
                <a:cs typeface="Calibri"/>
              </a:rPr>
              <a:t>parameters</a:t>
            </a:r>
            <a:r>
              <a:rPr sz="1000" spc="150" dirty="0">
                <a:latin typeface="Calibri"/>
                <a:cs typeface="Calibri"/>
              </a:rPr>
              <a:t> </a:t>
            </a:r>
            <a:r>
              <a:rPr sz="1000" b="1" spc="105" dirty="0">
                <a:latin typeface="Calibri"/>
                <a:cs typeface="Calibri"/>
              </a:rPr>
              <a:t>gamma</a:t>
            </a:r>
            <a:r>
              <a:rPr sz="1000" b="1" spc="75" dirty="0">
                <a:latin typeface="Calibri"/>
                <a:cs typeface="Calibri"/>
              </a:rPr>
              <a:t> </a:t>
            </a:r>
            <a:r>
              <a:rPr sz="1000" spc="65" dirty="0">
                <a:latin typeface="Calibri"/>
                <a:cs typeface="Calibri"/>
              </a:rPr>
              <a:t>and</a:t>
            </a:r>
            <a:r>
              <a:rPr sz="1000" spc="85" dirty="0">
                <a:latin typeface="Calibri"/>
                <a:cs typeface="Calibri"/>
              </a:rPr>
              <a:t> </a:t>
            </a:r>
            <a:r>
              <a:rPr sz="1000" b="1" spc="70" dirty="0">
                <a:latin typeface="Calibri"/>
                <a:cs typeface="Calibri"/>
              </a:rPr>
              <a:t>beta</a:t>
            </a:r>
            <a:r>
              <a:rPr sz="1000" b="1" spc="90" dirty="0">
                <a:latin typeface="Calibri"/>
                <a:cs typeface="Calibri"/>
              </a:rPr>
              <a:t> </a:t>
            </a:r>
            <a:r>
              <a:rPr sz="1000" spc="20" dirty="0">
                <a:latin typeface="Calibri"/>
                <a:cs typeface="Calibri"/>
              </a:rPr>
              <a:t>are</a:t>
            </a:r>
            <a:r>
              <a:rPr sz="1000" spc="95" dirty="0">
                <a:latin typeface="Calibri"/>
                <a:cs typeface="Calibri"/>
              </a:rPr>
              <a:t> </a:t>
            </a:r>
            <a:r>
              <a:rPr sz="1000" spc="35" dirty="0">
                <a:latin typeface="Calibri"/>
                <a:cs typeface="Calibri"/>
              </a:rPr>
              <a:t>learnable </a:t>
            </a:r>
            <a:r>
              <a:rPr sz="1000" spc="20" dirty="0">
                <a:latin typeface="Calibri"/>
                <a:cs typeface="Calibri"/>
              </a:rPr>
              <a:t>parameters</a:t>
            </a:r>
            <a:r>
              <a:rPr sz="1000" spc="135" dirty="0">
                <a:latin typeface="Calibri"/>
                <a:cs typeface="Calibri"/>
              </a:rPr>
              <a:t> </a:t>
            </a:r>
            <a:r>
              <a:rPr sz="1000" spc="20" dirty="0">
                <a:latin typeface="Calibri"/>
                <a:cs typeface="Calibri"/>
              </a:rPr>
              <a:t>that</a:t>
            </a:r>
            <a:r>
              <a:rPr sz="1000" spc="85" dirty="0">
                <a:latin typeface="Calibri"/>
                <a:cs typeface="Calibri"/>
              </a:rPr>
              <a:t> </a:t>
            </a:r>
            <a:r>
              <a:rPr sz="1000" spc="20" dirty="0">
                <a:latin typeface="Calibri"/>
                <a:cs typeface="Calibri"/>
              </a:rPr>
              <a:t>allow</a:t>
            </a:r>
            <a:r>
              <a:rPr sz="1000" spc="75" dirty="0">
                <a:latin typeface="Calibri"/>
                <a:cs typeface="Calibri"/>
              </a:rPr>
              <a:t> </a:t>
            </a:r>
            <a:r>
              <a:rPr sz="1000" spc="20" dirty="0">
                <a:latin typeface="Calibri"/>
                <a:cs typeface="Calibri"/>
              </a:rPr>
              <a:t>the</a:t>
            </a:r>
            <a:r>
              <a:rPr sz="1000" spc="85" dirty="0">
                <a:latin typeface="Calibri"/>
                <a:cs typeface="Calibri"/>
              </a:rPr>
              <a:t> </a:t>
            </a:r>
            <a:r>
              <a:rPr sz="1000" spc="65" dirty="0">
                <a:latin typeface="Calibri"/>
                <a:cs typeface="Calibri"/>
              </a:rPr>
              <a:t>model</a:t>
            </a:r>
            <a:r>
              <a:rPr sz="1000" spc="80" dirty="0">
                <a:latin typeface="Calibri"/>
                <a:cs typeface="Calibri"/>
              </a:rPr>
              <a:t> </a:t>
            </a:r>
            <a:r>
              <a:rPr sz="1000" spc="20" dirty="0">
                <a:latin typeface="Calibri"/>
                <a:cs typeface="Calibri"/>
              </a:rPr>
              <a:t>to</a:t>
            </a:r>
            <a:r>
              <a:rPr sz="1000" spc="65" dirty="0">
                <a:latin typeface="Calibri"/>
                <a:cs typeface="Calibri"/>
              </a:rPr>
              <a:t> </a:t>
            </a:r>
            <a:r>
              <a:rPr sz="1000" spc="20" dirty="0">
                <a:latin typeface="Calibri"/>
                <a:cs typeface="Calibri"/>
              </a:rPr>
              <a:t>“amplify”</a:t>
            </a:r>
            <a:r>
              <a:rPr sz="1000" spc="120" dirty="0">
                <a:latin typeface="Calibri"/>
                <a:cs typeface="Calibri"/>
              </a:rPr>
              <a:t> </a:t>
            </a:r>
            <a:r>
              <a:rPr sz="1000" spc="20" dirty="0">
                <a:latin typeface="Calibri"/>
                <a:cs typeface="Calibri"/>
              </a:rPr>
              <a:t>the</a:t>
            </a:r>
            <a:r>
              <a:rPr sz="1000" spc="80" dirty="0">
                <a:latin typeface="Calibri"/>
                <a:cs typeface="Calibri"/>
              </a:rPr>
              <a:t> </a:t>
            </a:r>
            <a:r>
              <a:rPr sz="1000" spc="50" dirty="0">
                <a:latin typeface="Calibri"/>
                <a:cs typeface="Calibri"/>
              </a:rPr>
              <a:t>scale</a:t>
            </a:r>
            <a:r>
              <a:rPr sz="1000" spc="75" dirty="0">
                <a:latin typeface="Calibri"/>
                <a:cs typeface="Calibri"/>
              </a:rPr>
              <a:t> </a:t>
            </a:r>
            <a:r>
              <a:rPr sz="1000" spc="20" dirty="0">
                <a:latin typeface="Calibri"/>
                <a:cs typeface="Calibri"/>
              </a:rPr>
              <a:t>of</a:t>
            </a:r>
            <a:r>
              <a:rPr sz="1000" spc="70" dirty="0">
                <a:latin typeface="Calibri"/>
                <a:cs typeface="Calibri"/>
              </a:rPr>
              <a:t> </a:t>
            </a:r>
            <a:r>
              <a:rPr sz="1000" spc="35" dirty="0">
                <a:latin typeface="Calibri"/>
                <a:cs typeface="Calibri"/>
              </a:rPr>
              <a:t>each </a:t>
            </a:r>
            <a:r>
              <a:rPr sz="1000" spc="10" dirty="0">
                <a:latin typeface="Calibri"/>
                <a:cs typeface="Calibri"/>
              </a:rPr>
              <a:t>feature</a:t>
            </a:r>
            <a:r>
              <a:rPr sz="1000" spc="140" dirty="0">
                <a:latin typeface="Calibri"/>
                <a:cs typeface="Calibri"/>
              </a:rPr>
              <a:t> </a:t>
            </a:r>
            <a:r>
              <a:rPr sz="1000" spc="10" dirty="0">
                <a:latin typeface="Calibri"/>
                <a:cs typeface="Calibri"/>
              </a:rPr>
              <a:t>or</a:t>
            </a:r>
            <a:r>
              <a:rPr sz="1000" spc="90" dirty="0">
                <a:latin typeface="Calibri"/>
                <a:cs typeface="Calibri"/>
              </a:rPr>
              <a:t> </a:t>
            </a:r>
            <a:r>
              <a:rPr sz="1000" spc="60" dirty="0">
                <a:latin typeface="Calibri"/>
                <a:cs typeface="Calibri"/>
              </a:rPr>
              <a:t>apply</a:t>
            </a:r>
            <a:r>
              <a:rPr sz="1000" spc="95" dirty="0">
                <a:latin typeface="Calibri"/>
                <a:cs typeface="Calibri"/>
              </a:rPr>
              <a:t> </a:t>
            </a:r>
            <a:r>
              <a:rPr sz="1000" spc="55" dirty="0">
                <a:latin typeface="Calibri"/>
                <a:cs typeface="Calibri"/>
              </a:rPr>
              <a:t>a</a:t>
            </a:r>
            <a:r>
              <a:rPr sz="1000" spc="100" dirty="0">
                <a:latin typeface="Calibri"/>
                <a:cs typeface="Calibri"/>
              </a:rPr>
              <a:t> </a:t>
            </a:r>
            <a:r>
              <a:rPr sz="1000" spc="10" dirty="0">
                <a:latin typeface="Calibri"/>
                <a:cs typeface="Calibri"/>
              </a:rPr>
              <a:t>translation</a:t>
            </a:r>
            <a:r>
              <a:rPr sz="1000" spc="95" dirty="0">
                <a:latin typeface="Calibri"/>
                <a:cs typeface="Calibri"/>
              </a:rPr>
              <a:t> </a:t>
            </a:r>
            <a:r>
              <a:rPr sz="1000" spc="10" dirty="0">
                <a:latin typeface="Calibri"/>
                <a:cs typeface="Calibri"/>
              </a:rPr>
              <a:t>to</a:t>
            </a:r>
            <a:r>
              <a:rPr sz="1000" spc="90" dirty="0">
                <a:latin typeface="Calibri"/>
                <a:cs typeface="Calibri"/>
              </a:rPr>
              <a:t> </a:t>
            </a:r>
            <a:r>
              <a:rPr sz="1000" spc="10" dirty="0">
                <a:latin typeface="Calibri"/>
                <a:cs typeface="Calibri"/>
              </a:rPr>
              <a:t>the</a:t>
            </a:r>
            <a:r>
              <a:rPr sz="1000" spc="110" dirty="0">
                <a:latin typeface="Calibri"/>
                <a:cs typeface="Calibri"/>
              </a:rPr>
              <a:t> </a:t>
            </a:r>
            <a:r>
              <a:rPr sz="1000" spc="10" dirty="0">
                <a:latin typeface="Calibri"/>
                <a:cs typeface="Calibri"/>
              </a:rPr>
              <a:t>feature</a:t>
            </a:r>
            <a:r>
              <a:rPr sz="1000" spc="140" dirty="0">
                <a:latin typeface="Calibri"/>
                <a:cs typeface="Calibri"/>
              </a:rPr>
              <a:t> </a:t>
            </a:r>
            <a:r>
              <a:rPr sz="1000" spc="65" dirty="0">
                <a:latin typeface="Calibri"/>
                <a:cs typeface="Calibri"/>
              </a:rPr>
              <a:t>according</a:t>
            </a:r>
            <a:r>
              <a:rPr sz="1000" spc="90" dirty="0">
                <a:latin typeface="Calibri"/>
                <a:cs typeface="Calibri"/>
              </a:rPr>
              <a:t> </a:t>
            </a:r>
            <a:r>
              <a:rPr sz="1000" spc="10" dirty="0">
                <a:latin typeface="Calibri"/>
                <a:cs typeface="Calibri"/>
              </a:rPr>
              <a:t>to</a:t>
            </a:r>
            <a:r>
              <a:rPr sz="1000" spc="95" dirty="0">
                <a:latin typeface="Calibri"/>
                <a:cs typeface="Calibri"/>
              </a:rPr>
              <a:t> </a:t>
            </a:r>
            <a:r>
              <a:rPr sz="1000" spc="-25" dirty="0">
                <a:latin typeface="Calibri"/>
                <a:cs typeface="Calibri"/>
              </a:rPr>
              <a:t>the</a:t>
            </a:r>
            <a:r>
              <a:rPr sz="1000" spc="65" dirty="0">
                <a:latin typeface="Calibri"/>
                <a:cs typeface="Calibri"/>
              </a:rPr>
              <a:t> needs</a:t>
            </a:r>
            <a:r>
              <a:rPr sz="1000" spc="90" dirty="0">
                <a:latin typeface="Calibri"/>
                <a:cs typeface="Calibri"/>
              </a:rPr>
              <a:t> </a:t>
            </a:r>
            <a:r>
              <a:rPr sz="1000" dirty="0">
                <a:latin typeface="Calibri"/>
                <a:cs typeface="Calibri"/>
              </a:rPr>
              <a:t>of</a:t>
            </a:r>
            <a:r>
              <a:rPr sz="1000" spc="70" dirty="0">
                <a:latin typeface="Calibri"/>
                <a:cs typeface="Calibri"/>
              </a:rPr>
              <a:t> </a:t>
            </a:r>
            <a:r>
              <a:rPr sz="1000" dirty="0">
                <a:latin typeface="Calibri"/>
                <a:cs typeface="Calibri"/>
              </a:rPr>
              <a:t>the</a:t>
            </a:r>
            <a:r>
              <a:rPr sz="1000" spc="85" dirty="0">
                <a:latin typeface="Calibri"/>
                <a:cs typeface="Calibri"/>
              </a:rPr>
              <a:t> </a:t>
            </a:r>
            <a:r>
              <a:rPr sz="1000" spc="50" dirty="0">
                <a:latin typeface="Calibri"/>
                <a:cs typeface="Calibri"/>
              </a:rPr>
              <a:t>loss</a:t>
            </a:r>
            <a:r>
              <a:rPr sz="1000" spc="80" dirty="0">
                <a:latin typeface="Calibri"/>
                <a:cs typeface="Calibri"/>
              </a:rPr>
              <a:t> </a:t>
            </a:r>
            <a:r>
              <a:rPr sz="1000" spc="-10" dirty="0">
                <a:latin typeface="Calibri"/>
                <a:cs typeface="Calibri"/>
              </a:rPr>
              <a:t>function.</a:t>
            </a:r>
            <a:endParaRPr sz="1000">
              <a:latin typeface="Calibri"/>
              <a:cs typeface="Calibri"/>
            </a:endParaRPr>
          </a:p>
        </p:txBody>
      </p:sp>
      <p:pic>
        <p:nvPicPr>
          <p:cNvPr id="24" name="object 24"/>
          <p:cNvPicPr/>
          <p:nvPr/>
        </p:nvPicPr>
        <p:blipFill>
          <a:blip r:embed="rId4" cstate="print"/>
          <a:stretch>
            <a:fillRect/>
          </a:stretch>
        </p:blipFill>
        <p:spPr>
          <a:xfrm>
            <a:off x="8373911" y="2723288"/>
            <a:ext cx="2000696" cy="469591"/>
          </a:xfrm>
          <a:prstGeom prst="rect">
            <a:avLst/>
          </a:prstGeom>
        </p:spPr>
      </p:pic>
      <p:sp>
        <p:nvSpPr>
          <p:cNvPr id="25" name="object 25"/>
          <p:cNvSpPr txBox="1"/>
          <p:nvPr/>
        </p:nvSpPr>
        <p:spPr>
          <a:xfrm>
            <a:off x="7574406" y="5069840"/>
            <a:ext cx="3463925" cy="574040"/>
          </a:xfrm>
          <a:prstGeom prst="rect">
            <a:avLst/>
          </a:prstGeom>
        </p:spPr>
        <p:txBody>
          <a:bodyPr vert="horz" wrap="square" lIns="0" tIns="12700" rIns="0" bIns="0" rtlCol="0">
            <a:spAutoFit/>
          </a:bodyPr>
          <a:lstStyle/>
          <a:p>
            <a:pPr marL="12700" marR="5080">
              <a:lnSpc>
                <a:spcPct val="100000"/>
              </a:lnSpc>
              <a:spcBef>
                <a:spcPts val="100"/>
              </a:spcBef>
            </a:pPr>
            <a:r>
              <a:rPr sz="1800" spc="60" dirty="0">
                <a:latin typeface="Calibri"/>
                <a:cs typeface="Calibri"/>
              </a:rPr>
              <a:t>With</a:t>
            </a:r>
            <a:r>
              <a:rPr sz="1800" spc="55" dirty="0">
                <a:latin typeface="Calibri"/>
                <a:cs typeface="Calibri"/>
              </a:rPr>
              <a:t> </a:t>
            </a:r>
            <a:r>
              <a:rPr sz="1800" spc="90" dirty="0">
                <a:latin typeface="Calibri"/>
                <a:cs typeface="Calibri"/>
              </a:rPr>
              <a:t>batch</a:t>
            </a:r>
            <a:r>
              <a:rPr sz="1800" spc="70" dirty="0">
                <a:latin typeface="Calibri"/>
                <a:cs typeface="Calibri"/>
              </a:rPr>
              <a:t> </a:t>
            </a:r>
            <a:r>
              <a:rPr sz="1800" spc="65" dirty="0">
                <a:latin typeface="Calibri"/>
                <a:cs typeface="Calibri"/>
              </a:rPr>
              <a:t>normalization</a:t>
            </a:r>
            <a:r>
              <a:rPr sz="1800" spc="60" dirty="0">
                <a:latin typeface="Calibri"/>
                <a:cs typeface="Calibri"/>
              </a:rPr>
              <a:t> we </a:t>
            </a:r>
            <a:r>
              <a:rPr sz="1800" spc="85" dirty="0">
                <a:latin typeface="Calibri"/>
                <a:cs typeface="Calibri"/>
              </a:rPr>
              <a:t>normalize</a:t>
            </a:r>
            <a:r>
              <a:rPr sz="1800" spc="60" dirty="0">
                <a:latin typeface="Calibri"/>
                <a:cs typeface="Calibri"/>
              </a:rPr>
              <a:t> </a:t>
            </a:r>
            <a:r>
              <a:rPr sz="1800" spc="120" dirty="0">
                <a:latin typeface="Calibri"/>
                <a:cs typeface="Calibri"/>
              </a:rPr>
              <a:t>by</a:t>
            </a:r>
            <a:r>
              <a:rPr sz="1800" spc="65" dirty="0">
                <a:latin typeface="Calibri"/>
                <a:cs typeface="Calibri"/>
              </a:rPr>
              <a:t> </a:t>
            </a:r>
            <a:r>
              <a:rPr sz="1800" b="1" spc="140" dirty="0">
                <a:latin typeface="Calibri"/>
                <a:cs typeface="Calibri"/>
              </a:rPr>
              <a:t>columns</a:t>
            </a:r>
            <a:r>
              <a:rPr sz="1800" b="1" spc="65" dirty="0">
                <a:latin typeface="Calibri"/>
                <a:cs typeface="Calibri"/>
              </a:rPr>
              <a:t> </a:t>
            </a:r>
            <a:r>
              <a:rPr sz="1800" b="1" spc="80" dirty="0">
                <a:latin typeface="Calibri"/>
                <a:cs typeface="Calibri"/>
              </a:rPr>
              <a:t>(features)</a:t>
            </a:r>
            <a:endParaRPr sz="1800">
              <a:latin typeface="Calibri"/>
              <a:cs typeface="Calibri"/>
            </a:endParaRPr>
          </a:p>
        </p:txBody>
      </p:sp>
      <p:sp>
        <p:nvSpPr>
          <p:cNvPr id="26" name="object 26"/>
          <p:cNvSpPr txBox="1"/>
          <p:nvPr/>
        </p:nvSpPr>
        <p:spPr>
          <a:xfrm>
            <a:off x="7574406" y="5892800"/>
            <a:ext cx="3329304" cy="574040"/>
          </a:xfrm>
          <a:prstGeom prst="rect">
            <a:avLst/>
          </a:prstGeom>
        </p:spPr>
        <p:txBody>
          <a:bodyPr vert="horz" wrap="square" lIns="0" tIns="12700" rIns="0" bIns="0" rtlCol="0">
            <a:spAutoFit/>
          </a:bodyPr>
          <a:lstStyle/>
          <a:p>
            <a:pPr marL="12700" marR="5080">
              <a:lnSpc>
                <a:spcPct val="100000"/>
              </a:lnSpc>
              <a:spcBef>
                <a:spcPts val="100"/>
              </a:spcBef>
            </a:pPr>
            <a:r>
              <a:rPr sz="1800" spc="60" dirty="0">
                <a:latin typeface="Calibri"/>
                <a:cs typeface="Calibri"/>
              </a:rPr>
              <a:t>With</a:t>
            </a:r>
            <a:r>
              <a:rPr sz="1800" spc="40" dirty="0">
                <a:latin typeface="Calibri"/>
                <a:cs typeface="Calibri"/>
              </a:rPr>
              <a:t> </a:t>
            </a:r>
            <a:r>
              <a:rPr sz="1800" spc="65" dirty="0">
                <a:latin typeface="Calibri"/>
                <a:cs typeface="Calibri"/>
              </a:rPr>
              <a:t>layer</a:t>
            </a:r>
            <a:r>
              <a:rPr sz="1800" spc="50" dirty="0">
                <a:latin typeface="Calibri"/>
                <a:cs typeface="Calibri"/>
              </a:rPr>
              <a:t> </a:t>
            </a:r>
            <a:r>
              <a:rPr sz="1800" spc="70" dirty="0">
                <a:latin typeface="Calibri"/>
                <a:cs typeface="Calibri"/>
              </a:rPr>
              <a:t>normalization</a:t>
            </a:r>
            <a:r>
              <a:rPr sz="1800" spc="50" dirty="0">
                <a:latin typeface="Calibri"/>
                <a:cs typeface="Calibri"/>
              </a:rPr>
              <a:t> </a:t>
            </a:r>
            <a:r>
              <a:rPr sz="1800" spc="60" dirty="0">
                <a:latin typeface="Calibri"/>
                <a:cs typeface="Calibri"/>
              </a:rPr>
              <a:t>we </a:t>
            </a:r>
            <a:r>
              <a:rPr sz="1800" spc="85" dirty="0">
                <a:latin typeface="Calibri"/>
                <a:cs typeface="Calibri"/>
              </a:rPr>
              <a:t>normalize</a:t>
            </a:r>
            <a:r>
              <a:rPr sz="1800" spc="55" dirty="0">
                <a:latin typeface="Calibri"/>
                <a:cs typeface="Calibri"/>
              </a:rPr>
              <a:t> </a:t>
            </a:r>
            <a:r>
              <a:rPr sz="1800" spc="120" dirty="0">
                <a:latin typeface="Calibri"/>
                <a:cs typeface="Calibri"/>
              </a:rPr>
              <a:t>by</a:t>
            </a:r>
            <a:r>
              <a:rPr sz="1800" spc="65" dirty="0">
                <a:latin typeface="Calibri"/>
                <a:cs typeface="Calibri"/>
              </a:rPr>
              <a:t> </a:t>
            </a:r>
            <a:r>
              <a:rPr sz="1800" b="1" spc="135" dirty="0">
                <a:latin typeface="Calibri"/>
                <a:cs typeface="Calibri"/>
              </a:rPr>
              <a:t>rows</a:t>
            </a:r>
            <a:r>
              <a:rPr sz="1800" b="1" spc="60" dirty="0">
                <a:latin typeface="Calibri"/>
                <a:cs typeface="Calibri"/>
              </a:rPr>
              <a:t> </a:t>
            </a:r>
            <a:r>
              <a:rPr sz="1800" b="1" spc="105" dirty="0">
                <a:latin typeface="Calibri"/>
                <a:cs typeface="Calibri"/>
              </a:rPr>
              <a:t>(data</a:t>
            </a:r>
            <a:r>
              <a:rPr sz="1800" b="1" spc="45" dirty="0">
                <a:latin typeface="Calibri"/>
                <a:cs typeface="Calibri"/>
              </a:rPr>
              <a:t> </a:t>
            </a:r>
            <a:r>
              <a:rPr sz="1800" b="1" spc="95" dirty="0">
                <a:latin typeface="Calibri"/>
                <a:cs typeface="Calibri"/>
              </a:rPr>
              <a:t>items)</a:t>
            </a:r>
            <a:endParaRPr sz="1800">
              <a:latin typeface="Calibri"/>
              <a:cs typeface="Calibri"/>
            </a:endParaRPr>
          </a:p>
        </p:txBody>
      </p:sp>
      <p:sp>
        <p:nvSpPr>
          <p:cNvPr id="30" name="Date Placeholder 29">
            <a:extLst>
              <a:ext uri="{FF2B5EF4-FFF2-40B4-BE49-F238E27FC236}">
                <a16:creationId xmlns:a16="http://schemas.microsoft.com/office/drawing/2014/main" id="{644476A7-D587-381E-041A-D6BDD4E67970}"/>
              </a:ext>
            </a:extLst>
          </p:cNvPr>
          <p:cNvSpPr>
            <a:spLocks noGrp="1"/>
          </p:cNvSpPr>
          <p:nvPr>
            <p:ph type="dt" sz="half" idx="6"/>
          </p:nvPr>
        </p:nvSpPr>
        <p:spPr/>
        <p:txBody>
          <a:bodyPr/>
          <a:lstStyle/>
          <a:p>
            <a:r>
              <a:rPr lang="en-US"/>
              <a:t>Monday, April 15, 2024</a:t>
            </a:r>
          </a:p>
        </p:txBody>
      </p:sp>
      <p:sp>
        <p:nvSpPr>
          <p:cNvPr id="31" name="Footer Placeholder 30">
            <a:extLst>
              <a:ext uri="{FF2B5EF4-FFF2-40B4-BE49-F238E27FC236}">
                <a16:creationId xmlns:a16="http://schemas.microsoft.com/office/drawing/2014/main" id="{A703937D-055C-64E5-A675-008C824C6A8F}"/>
              </a:ext>
            </a:extLst>
          </p:cNvPr>
          <p:cNvSpPr>
            <a:spLocks noGrp="1"/>
          </p:cNvSpPr>
          <p:nvPr>
            <p:ph type="ftr" sz="quarter" idx="5"/>
          </p:nvPr>
        </p:nvSpPr>
        <p:spPr/>
        <p:txBody>
          <a:bodyPr/>
          <a:lstStyle/>
          <a:p>
            <a:r>
              <a:rPr lang="en-IN"/>
              <a:t>Diffusion Models - Raunak Sarbajna</a:t>
            </a:r>
          </a:p>
        </p:txBody>
      </p:sp>
      <p:sp>
        <p:nvSpPr>
          <p:cNvPr id="32" name="Slide Number Placeholder 31">
            <a:extLst>
              <a:ext uri="{FF2B5EF4-FFF2-40B4-BE49-F238E27FC236}">
                <a16:creationId xmlns:a16="http://schemas.microsoft.com/office/drawing/2014/main" id="{18EC20AC-F758-49BF-AEA9-65AA5C8B6F76}"/>
              </a:ext>
            </a:extLst>
          </p:cNvPr>
          <p:cNvSpPr>
            <a:spLocks noGrp="1"/>
          </p:cNvSpPr>
          <p:nvPr>
            <p:ph type="sldNum" sz="quarter" idx="7"/>
          </p:nvPr>
        </p:nvSpPr>
        <p:spPr/>
        <p:txBody>
          <a:bodyPr/>
          <a:lstStyle/>
          <a:p>
            <a:fld id="{B6F15528-21DE-4FAA-801E-634DDDAF4B2B}" type="slidenum">
              <a:rPr lang="en-IN" smtClean="0"/>
              <a:t>49</a:t>
            </a:fld>
            <a:endParaRPr lang="en-IN"/>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E029F-A6F3-37A0-06AC-2846DBAC6F86}"/>
              </a:ext>
            </a:extLst>
          </p:cNvPr>
          <p:cNvSpPr>
            <a:spLocks noGrp="1"/>
          </p:cNvSpPr>
          <p:nvPr>
            <p:ph type="title"/>
          </p:nvPr>
        </p:nvSpPr>
        <p:spPr>
          <a:xfrm>
            <a:off x="618236" y="299465"/>
            <a:ext cx="10060305" cy="677108"/>
          </a:xfrm>
        </p:spPr>
        <p:txBody>
          <a:bodyPr/>
          <a:lstStyle/>
          <a:p>
            <a:r>
              <a:rPr lang="en-IN" dirty="0"/>
              <a:t>Diffusion Model in Action</a:t>
            </a:r>
          </a:p>
        </p:txBody>
      </p:sp>
      <p:pic>
        <p:nvPicPr>
          <p:cNvPr id="5" name="Diffusion_proc2">
            <a:hlinkClick r:id="" action="ppaction://media"/>
            <a:extLst>
              <a:ext uri="{FF2B5EF4-FFF2-40B4-BE49-F238E27FC236}">
                <a16:creationId xmlns:a16="http://schemas.microsoft.com/office/drawing/2014/main" id="{C8EE797F-F68B-7ED1-B987-0E547454CD0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976171" y="1447800"/>
            <a:ext cx="4239658" cy="4239658"/>
          </a:xfrm>
          <a:prstGeom prst="rect">
            <a:avLst/>
          </a:prstGeom>
        </p:spPr>
      </p:pic>
      <p:sp>
        <p:nvSpPr>
          <p:cNvPr id="8" name="Date Placeholder 7">
            <a:extLst>
              <a:ext uri="{FF2B5EF4-FFF2-40B4-BE49-F238E27FC236}">
                <a16:creationId xmlns:a16="http://schemas.microsoft.com/office/drawing/2014/main" id="{697BE4AD-BC26-F647-FED6-77B75A4B7B0B}"/>
              </a:ext>
            </a:extLst>
          </p:cNvPr>
          <p:cNvSpPr>
            <a:spLocks noGrp="1"/>
          </p:cNvSpPr>
          <p:nvPr>
            <p:ph type="dt" sz="half" idx="6"/>
          </p:nvPr>
        </p:nvSpPr>
        <p:spPr/>
        <p:txBody>
          <a:bodyPr/>
          <a:lstStyle/>
          <a:p>
            <a:r>
              <a:rPr lang="en-US"/>
              <a:t>Monday, April 15, 2024</a:t>
            </a:r>
          </a:p>
        </p:txBody>
      </p:sp>
      <p:sp>
        <p:nvSpPr>
          <p:cNvPr id="9" name="Footer Placeholder 8">
            <a:extLst>
              <a:ext uri="{FF2B5EF4-FFF2-40B4-BE49-F238E27FC236}">
                <a16:creationId xmlns:a16="http://schemas.microsoft.com/office/drawing/2014/main" id="{B0904E86-E3B3-F678-A1A3-C023437605D9}"/>
              </a:ext>
            </a:extLst>
          </p:cNvPr>
          <p:cNvSpPr>
            <a:spLocks noGrp="1"/>
          </p:cNvSpPr>
          <p:nvPr>
            <p:ph type="ftr" sz="quarter" idx="5"/>
          </p:nvPr>
        </p:nvSpPr>
        <p:spPr/>
        <p:txBody>
          <a:bodyPr/>
          <a:lstStyle/>
          <a:p>
            <a:r>
              <a:rPr lang="en-IN"/>
              <a:t>Diffusion Models - Raunak Sarbajna</a:t>
            </a:r>
          </a:p>
        </p:txBody>
      </p:sp>
      <p:sp>
        <p:nvSpPr>
          <p:cNvPr id="10" name="Slide Number Placeholder 9">
            <a:extLst>
              <a:ext uri="{FF2B5EF4-FFF2-40B4-BE49-F238E27FC236}">
                <a16:creationId xmlns:a16="http://schemas.microsoft.com/office/drawing/2014/main" id="{25AC95B4-7903-F211-6291-0A8A2BAB248F}"/>
              </a:ext>
            </a:extLst>
          </p:cNvPr>
          <p:cNvSpPr>
            <a:spLocks noGrp="1"/>
          </p:cNvSpPr>
          <p:nvPr>
            <p:ph type="sldNum" sz="quarter" idx="7"/>
          </p:nvPr>
        </p:nvSpPr>
        <p:spPr/>
        <p:txBody>
          <a:bodyPr/>
          <a:lstStyle/>
          <a:p>
            <a:fld id="{B6F15528-21DE-4FAA-801E-634DDDAF4B2B}" type="slidenum">
              <a:rPr lang="en-IN" smtClean="0"/>
              <a:t>5</a:t>
            </a:fld>
            <a:endParaRPr lang="en-IN"/>
          </a:p>
        </p:txBody>
      </p:sp>
    </p:spTree>
    <p:extLst>
      <p:ext uri="{BB962C8B-B14F-4D97-AF65-F5344CB8AC3E}">
        <p14:creationId xmlns:p14="http://schemas.microsoft.com/office/powerpoint/2010/main" val="5784099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video>
              <p:cMediaNode vol="80000">
                <p:cTn id="2" fill="hold" display="0">
                  <p:stCondLst>
                    <p:cond delay="indefinite"/>
                  </p:stCondLst>
                </p:cTn>
                <p:tgtEl>
                  <p:spTgt spid="5"/>
                </p:tgtEl>
              </p:cMediaNode>
            </p:vide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170" dirty="0"/>
              <a:t>Group</a:t>
            </a:r>
            <a:r>
              <a:rPr spc="-135" dirty="0"/>
              <a:t> </a:t>
            </a:r>
            <a:r>
              <a:rPr spc="-175" dirty="0"/>
              <a:t>Normalization</a:t>
            </a:r>
          </a:p>
        </p:txBody>
      </p:sp>
      <p:pic>
        <p:nvPicPr>
          <p:cNvPr id="3" name="object 3"/>
          <p:cNvPicPr/>
          <p:nvPr/>
        </p:nvPicPr>
        <p:blipFill>
          <a:blip r:embed="rId2" cstate="print"/>
          <a:stretch>
            <a:fillRect/>
          </a:stretch>
        </p:blipFill>
        <p:spPr>
          <a:xfrm>
            <a:off x="748569" y="2073281"/>
            <a:ext cx="10634242" cy="2772075"/>
          </a:xfrm>
          <a:prstGeom prst="rect">
            <a:avLst/>
          </a:prstGeom>
        </p:spPr>
      </p:pic>
      <p:sp>
        <p:nvSpPr>
          <p:cNvPr id="7" name="Date Placeholder 6">
            <a:extLst>
              <a:ext uri="{FF2B5EF4-FFF2-40B4-BE49-F238E27FC236}">
                <a16:creationId xmlns:a16="http://schemas.microsoft.com/office/drawing/2014/main" id="{40A0BD61-357E-4F93-5FA7-4E3452333BD8}"/>
              </a:ext>
            </a:extLst>
          </p:cNvPr>
          <p:cNvSpPr>
            <a:spLocks noGrp="1"/>
          </p:cNvSpPr>
          <p:nvPr>
            <p:ph type="dt" sz="half" idx="6"/>
          </p:nvPr>
        </p:nvSpPr>
        <p:spPr/>
        <p:txBody>
          <a:bodyPr/>
          <a:lstStyle/>
          <a:p>
            <a:r>
              <a:rPr lang="en-US"/>
              <a:t>Monday, April 15, 2024</a:t>
            </a:r>
          </a:p>
        </p:txBody>
      </p:sp>
      <p:sp>
        <p:nvSpPr>
          <p:cNvPr id="8" name="Footer Placeholder 7">
            <a:extLst>
              <a:ext uri="{FF2B5EF4-FFF2-40B4-BE49-F238E27FC236}">
                <a16:creationId xmlns:a16="http://schemas.microsoft.com/office/drawing/2014/main" id="{9A4E7B81-FA90-74A3-382E-CE975E078C15}"/>
              </a:ext>
            </a:extLst>
          </p:cNvPr>
          <p:cNvSpPr>
            <a:spLocks noGrp="1"/>
          </p:cNvSpPr>
          <p:nvPr>
            <p:ph type="ftr" sz="quarter" idx="5"/>
          </p:nvPr>
        </p:nvSpPr>
        <p:spPr/>
        <p:txBody>
          <a:bodyPr/>
          <a:lstStyle/>
          <a:p>
            <a:r>
              <a:rPr lang="en-IN"/>
              <a:t>Diffusion Models - Raunak Sarbajna</a:t>
            </a:r>
          </a:p>
        </p:txBody>
      </p:sp>
      <p:sp>
        <p:nvSpPr>
          <p:cNvPr id="9" name="Slide Number Placeholder 8">
            <a:extLst>
              <a:ext uri="{FF2B5EF4-FFF2-40B4-BE49-F238E27FC236}">
                <a16:creationId xmlns:a16="http://schemas.microsoft.com/office/drawing/2014/main" id="{6C2D1A7B-F57D-6610-12E3-B9725E97CB35}"/>
              </a:ext>
            </a:extLst>
          </p:cNvPr>
          <p:cNvSpPr>
            <a:spLocks noGrp="1"/>
          </p:cNvSpPr>
          <p:nvPr>
            <p:ph type="sldNum" sz="quarter" idx="7"/>
          </p:nvPr>
        </p:nvSpPr>
        <p:spPr/>
        <p:txBody>
          <a:bodyPr/>
          <a:lstStyle/>
          <a:p>
            <a:fld id="{B6F15528-21DE-4FAA-801E-634DDDAF4B2B}" type="slidenum">
              <a:rPr lang="en-IN" smtClean="0"/>
              <a:t>50</a:t>
            </a:fld>
            <a:endParaRPr lang="en-IN"/>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B47FC9C-2ED3-4100-A4EF-E8CDFEE106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04CCB91E-5072-2651-A1D0-950BAF3A5C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938" y="1570038"/>
            <a:ext cx="10904538" cy="1284288"/>
          </a:xfrm>
          <a:prstGeom prst="rect">
            <a:avLst/>
          </a:prstGeom>
        </p:spPr>
      </p:pic>
      <p:pic>
        <p:nvPicPr>
          <p:cNvPr id="7" name="Picture 6">
            <a:extLst>
              <a:ext uri="{FF2B5EF4-FFF2-40B4-BE49-F238E27FC236}">
                <a16:creationId xmlns:a16="http://schemas.microsoft.com/office/drawing/2014/main" id="{2EB01D43-6DFD-345B-0269-431315036D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938" y="2927350"/>
            <a:ext cx="10904538" cy="1243013"/>
          </a:xfrm>
          <a:prstGeom prst="rect">
            <a:avLst/>
          </a:prstGeom>
        </p:spPr>
      </p:pic>
      <p:sp>
        <p:nvSpPr>
          <p:cNvPr id="2" name="Title 1">
            <a:extLst>
              <a:ext uri="{FF2B5EF4-FFF2-40B4-BE49-F238E27FC236}">
                <a16:creationId xmlns:a16="http://schemas.microsoft.com/office/drawing/2014/main" id="{02020477-CE6D-D09B-FBF7-E107B5018E89}"/>
              </a:ext>
            </a:extLst>
          </p:cNvPr>
          <p:cNvSpPr>
            <a:spLocks noGrp="1"/>
          </p:cNvSpPr>
          <p:nvPr>
            <p:ph type="title"/>
          </p:nvPr>
        </p:nvSpPr>
        <p:spPr>
          <a:xfrm>
            <a:off x="838200" y="5358141"/>
            <a:ext cx="10515600" cy="942664"/>
          </a:xfrm>
        </p:spPr>
        <p:txBody>
          <a:bodyPr vert="horz" lIns="91440" tIns="45720" rIns="91440" bIns="45720" rtlCol="0" anchor="ctr">
            <a:normAutofit/>
          </a:bodyPr>
          <a:lstStyle/>
          <a:p>
            <a:pPr algn="ctr" rtl="0">
              <a:lnSpc>
                <a:spcPct val="90000"/>
              </a:lnSpc>
              <a:spcBef>
                <a:spcPct val="0"/>
              </a:spcBef>
            </a:pPr>
            <a:r>
              <a:rPr lang="en-US" sz="5200" kern="1200">
                <a:solidFill>
                  <a:schemeClr val="tx1"/>
                </a:solidFill>
                <a:latin typeface="+mj-lt"/>
                <a:ea typeface="+mj-ea"/>
                <a:cs typeface="+mj-cs"/>
              </a:rPr>
              <a:t>Moving to our demo!</a:t>
            </a:r>
          </a:p>
        </p:txBody>
      </p:sp>
      <p:sp>
        <p:nvSpPr>
          <p:cNvPr id="10" name="Date Placeholder 9">
            <a:extLst>
              <a:ext uri="{FF2B5EF4-FFF2-40B4-BE49-F238E27FC236}">
                <a16:creationId xmlns:a16="http://schemas.microsoft.com/office/drawing/2014/main" id="{681FC6F8-D8E0-1F40-0EAD-907D5AFF5174}"/>
              </a:ext>
            </a:extLst>
          </p:cNvPr>
          <p:cNvSpPr>
            <a:spLocks noGrp="1"/>
          </p:cNvSpPr>
          <p:nvPr>
            <p:ph type="dt" sz="half" idx="6"/>
          </p:nvPr>
        </p:nvSpPr>
        <p:spPr/>
        <p:txBody>
          <a:bodyPr/>
          <a:lstStyle/>
          <a:p>
            <a:r>
              <a:rPr lang="en-US"/>
              <a:t>Monday, April 15, 2024</a:t>
            </a:r>
          </a:p>
        </p:txBody>
      </p:sp>
      <p:sp>
        <p:nvSpPr>
          <p:cNvPr id="11" name="Footer Placeholder 10">
            <a:extLst>
              <a:ext uri="{FF2B5EF4-FFF2-40B4-BE49-F238E27FC236}">
                <a16:creationId xmlns:a16="http://schemas.microsoft.com/office/drawing/2014/main" id="{F6840D4D-2E78-D797-A834-356F8061D77C}"/>
              </a:ext>
            </a:extLst>
          </p:cNvPr>
          <p:cNvSpPr>
            <a:spLocks noGrp="1"/>
          </p:cNvSpPr>
          <p:nvPr>
            <p:ph type="ftr" sz="quarter" idx="5"/>
          </p:nvPr>
        </p:nvSpPr>
        <p:spPr/>
        <p:txBody>
          <a:bodyPr/>
          <a:lstStyle/>
          <a:p>
            <a:r>
              <a:rPr lang="en-IN"/>
              <a:t>Diffusion Models - Raunak Sarbajna</a:t>
            </a:r>
          </a:p>
        </p:txBody>
      </p:sp>
      <p:sp>
        <p:nvSpPr>
          <p:cNvPr id="13" name="Slide Number Placeholder 12">
            <a:extLst>
              <a:ext uri="{FF2B5EF4-FFF2-40B4-BE49-F238E27FC236}">
                <a16:creationId xmlns:a16="http://schemas.microsoft.com/office/drawing/2014/main" id="{FE2F24CA-B566-C653-517D-DDC1F5EA5281}"/>
              </a:ext>
            </a:extLst>
          </p:cNvPr>
          <p:cNvSpPr>
            <a:spLocks noGrp="1"/>
          </p:cNvSpPr>
          <p:nvPr>
            <p:ph type="sldNum" sz="quarter" idx="7"/>
          </p:nvPr>
        </p:nvSpPr>
        <p:spPr/>
        <p:txBody>
          <a:bodyPr/>
          <a:lstStyle/>
          <a:p>
            <a:fld id="{B6F15528-21DE-4FAA-801E-634DDDAF4B2B}" type="slidenum">
              <a:rPr lang="en-IN" smtClean="0"/>
              <a:t>51</a:t>
            </a:fld>
            <a:endParaRPr lang="en-IN"/>
          </a:p>
        </p:txBody>
      </p:sp>
    </p:spTree>
    <p:extLst>
      <p:ext uri="{BB962C8B-B14F-4D97-AF65-F5344CB8AC3E}">
        <p14:creationId xmlns:p14="http://schemas.microsoft.com/office/powerpoint/2010/main" val="27656052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18236" y="299465"/>
            <a:ext cx="10060305" cy="1008430"/>
          </a:xfrm>
          <a:prstGeom prst="rect">
            <a:avLst/>
          </a:prstGeom>
        </p:spPr>
        <p:txBody>
          <a:bodyPr vert="horz" wrap="square" lIns="0" tIns="328117" rIns="0" bIns="0" rtlCol="0">
            <a:spAutoFit/>
          </a:bodyPr>
          <a:lstStyle/>
          <a:p>
            <a:pPr marL="12700">
              <a:lnSpc>
                <a:spcPct val="100000"/>
              </a:lnSpc>
              <a:spcBef>
                <a:spcPts val="105"/>
              </a:spcBef>
            </a:pPr>
            <a:r>
              <a:rPr lang="en-IN" spc="-535" dirty="0"/>
              <a:t>Code </a:t>
            </a:r>
            <a:r>
              <a:rPr spc="-385" dirty="0"/>
              <a:t>is</a:t>
            </a:r>
            <a:r>
              <a:rPr spc="-10" dirty="0"/>
              <a:t> </a:t>
            </a:r>
            <a:r>
              <a:rPr spc="-70" dirty="0"/>
              <a:t>available</a:t>
            </a:r>
            <a:r>
              <a:rPr spc="-190" dirty="0"/>
              <a:t> </a:t>
            </a:r>
            <a:r>
              <a:rPr spc="-395" dirty="0"/>
              <a:t>on</a:t>
            </a:r>
            <a:r>
              <a:rPr spc="-30" dirty="0"/>
              <a:t> </a:t>
            </a:r>
            <a:r>
              <a:rPr spc="-160" dirty="0"/>
              <a:t>GitHub!</a:t>
            </a:r>
          </a:p>
        </p:txBody>
      </p:sp>
      <p:sp>
        <p:nvSpPr>
          <p:cNvPr id="3" name="object 3"/>
          <p:cNvSpPr txBox="1"/>
          <p:nvPr/>
        </p:nvSpPr>
        <p:spPr>
          <a:xfrm>
            <a:off x="1368297" y="1793493"/>
            <a:ext cx="8496935" cy="793115"/>
          </a:xfrm>
          <a:prstGeom prst="rect">
            <a:avLst/>
          </a:prstGeom>
        </p:spPr>
        <p:txBody>
          <a:bodyPr vert="horz" wrap="square" lIns="0" tIns="93980" rIns="0" bIns="0" rtlCol="0">
            <a:spAutoFit/>
          </a:bodyPr>
          <a:lstStyle/>
          <a:p>
            <a:pPr marL="12700" marR="5080">
              <a:lnSpc>
                <a:spcPts val="2690"/>
              </a:lnSpc>
              <a:spcBef>
                <a:spcPts val="740"/>
              </a:spcBef>
            </a:pPr>
            <a:r>
              <a:rPr sz="2800" spc="105" dirty="0">
                <a:latin typeface="Calibri"/>
                <a:cs typeface="Calibri"/>
              </a:rPr>
              <a:t>Full</a:t>
            </a:r>
            <a:r>
              <a:rPr sz="2800" spc="114" dirty="0">
                <a:latin typeface="Calibri"/>
                <a:cs typeface="Calibri"/>
              </a:rPr>
              <a:t> </a:t>
            </a:r>
            <a:r>
              <a:rPr sz="2800" spc="200" dirty="0">
                <a:latin typeface="Calibri"/>
                <a:cs typeface="Calibri"/>
              </a:rPr>
              <a:t>code:</a:t>
            </a:r>
            <a:r>
              <a:rPr sz="2800" spc="135" dirty="0">
                <a:latin typeface="Calibri"/>
                <a:cs typeface="Calibri"/>
              </a:rPr>
              <a:t> </a:t>
            </a:r>
            <a:r>
              <a:rPr sz="2800" u="sng" spc="105" dirty="0">
                <a:solidFill>
                  <a:srgbClr val="E40CBB"/>
                </a:solidFill>
                <a:uFill>
                  <a:solidFill>
                    <a:srgbClr val="E40CBB"/>
                  </a:solidFill>
                </a:uFill>
                <a:latin typeface="Calibri"/>
                <a:cs typeface="Calibri"/>
                <a:hlinkClick r:id="rId2"/>
              </a:rPr>
              <a:t>https://github.com/hkproj/pytorch-stable-</a:t>
            </a:r>
            <a:r>
              <a:rPr sz="2800" spc="105" dirty="0">
                <a:solidFill>
                  <a:srgbClr val="E40CBB"/>
                </a:solidFill>
                <a:latin typeface="Calibri"/>
                <a:cs typeface="Calibri"/>
              </a:rPr>
              <a:t> </a:t>
            </a:r>
            <a:r>
              <a:rPr sz="2800" u="sng" spc="90" dirty="0">
                <a:solidFill>
                  <a:srgbClr val="E40CBB"/>
                </a:solidFill>
                <a:uFill>
                  <a:solidFill>
                    <a:srgbClr val="E40CBB"/>
                  </a:solidFill>
                </a:uFill>
                <a:latin typeface="Calibri"/>
                <a:cs typeface="Calibri"/>
                <a:hlinkClick r:id="rId2"/>
              </a:rPr>
              <a:t>diffusion</a:t>
            </a:r>
            <a:endParaRPr sz="2800">
              <a:latin typeface="Calibri"/>
              <a:cs typeface="Calibri"/>
            </a:endParaRPr>
          </a:p>
        </p:txBody>
      </p:sp>
      <p:sp>
        <p:nvSpPr>
          <p:cNvPr id="4" name="object 4"/>
          <p:cNvSpPr txBox="1"/>
          <p:nvPr/>
        </p:nvSpPr>
        <p:spPr>
          <a:xfrm>
            <a:off x="1368297" y="3455034"/>
            <a:ext cx="4353560" cy="1485022"/>
          </a:xfrm>
          <a:prstGeom prst="rect">
            <a:avLst/>
          </a:prstGeom>
        </p:spPr>
        <p:txBody>
          <a:bodyPr vert="horz" wrap="square" lIns="0" tIns="12700" rIns="0" bIns="0" rtlCol="0">
            <a:spAutoFit/>
          </a:bodyPr>
          <a:lstStyle/>
          <a:p>
            <a:pPr marL="12700">
              <a:lnSpc>
                <a:spcPct val="100000"/>
              </a:lnSpc>
              <a:spcBef>
                <a:spcPts val="100"/>
              </a:spcBef>
            </a:pPr>
            <a:r>
              <a:rPr sz="1200" spc="70" dirty="0">
                <a:latin typeface="Calibri"/>
                <a:cs typeface="Calibri"/>
              </a:rPr>
              <a:t>Special</a:t>
            </a:r>
            <a:r>
              <a:rPr sz="1200" spc="175" dirty="0">
                <a:latin typeface="Calibri"/>
                <a:cs typeface="Calibri"/>
              </a:rPr>
              <a:t> </a:t>
            </a:r>
            <a:r>
              <a:rPr sz="1200" dirty="0">
                <a:latin typeface="Calibri"/>
                <a:cs typeface="Calibri"/>
              </a:rPr>
              <a:t>thanks</a:t>
            </a:r>
            <a:r>
              <a:rPr sz="1200" spc="170" dirty="0">
                <a:latin typeface="Calibri"/>
                <a:cs typeface="Calibri"/>
              </a:rPr>
              <a:t> </a:t>
            </a:r>
            <a:r>
              <a:rPr sz="1200" spc="-25" dirty="0">
                <a:latin typeface="Calibri"/>
                <a:cs typeface="Calibri"/>
              </a:rPr>
              <a:t>to:</a:t>
            </a:r>
            <a:endParaRPr sz="1200" dirty="0">
              <a:latin typeface="Calibri"/>
              <a:cs typeface="Calibri"/>
            </a:endParaRPr>
          </a:p>
          <a:p>
            <a:pPr marL="241935" indent="-229235">
              <a:lnSpc>
                <a:spcPct val="100000"/>
              </a:lnSpc>
              <a:spcBef>
                <a:spcPts val="1440"/>
              </a:spcBef>
              <a:buClr>
                <a:srgbClr val="000000"/>
              </a:buClr>
              <a:buAutoNum type="arabicPeriod"/>
              <a:tabLst>
                <a:tab pos="241935" algn="l"/>
              </a:tabLst>
            </a:pPr>
            <a:r>
              <a:rPr sz="1200" u="sng" spc="50" dirty="0">
                <a:solidFill>
                  <a:srgbClr val="E40CBB"/>
                </a:solidFill>
                <a:uFill>
                  <a:solidFill>
                    <a:srgbClr val="E40CBB"/>
                  </a:solidFill>
                </a:uFill>
                <a:latin typeface="Calibri"/>
                <a:cs typeface="Calibri"/>
                <a:hlinkClick r:id="rId3"/>
              </a:rPr>
              <a:t>https://github.com/CompVis/stable-</a:t>
            </a:r>
            <a:r>
              <a:rPr sz="1200" u="sng" spc="-10" dirty="0">
                <a:solidFill>
                  <a:srgbClr val="E40CBB"/>
                </a:solidFill>
                <a:uFill>
                  <a:solidFill>
                    <a:srgbClr val="E40CBB"/>
                  </a:solidFill>
                </a:uFill>
                <a:latin typeface="Calibri"/>
                <a:cs typeface="Calibri"/>
                <a:hlinkClick r:id="rId3"/>
              </a:rPr>
              <a:t>diffusion/</a:t>
            </a:r>
            <a:endParaRPr sz="1200" dirty="0">
              <a:latin typeface="Calibri"/>
              <a:cs typeface="Calibri"/>
            </a:endParaRPr>
          </a:p>
          <a:p>
            <a:pPr marL="241935" indent="-229235">
              <a:lnSpc>
                <a:spcPct val="100000"/>
              </a:lnSpc>
              <a:buClr>
                <a:srgbClr val="000000"/>
              </a:buClr>
              <a:buAutoNum type="arabicPeriod"/>
              <a:tabLst>
                <a:tab pos="241935" algn="l"/>
              </a:tabLst>
            </a:pPr>
            <a:r>
              <a:rPr sz="1200" u="sng" spc="50" dirty="0">
                <a:solidFill>
                  <a:srgbClr val="E40CBB"/>
                </a:solidFill>
                <a:uFill>
                  <a:solidFill>
                    <a:srgbClr val="E40CBB"/>
                  </a:solidFill>
                </a:uFill>
                <a:latin typeface="Calibri"/>
                <a:cs typeface="Calibri"/>
                <a:hlinkClick r:id="rId3"/>
              </a:rPr>
              <a:t>https://github.com/divamgupta/stable-</a:t>
            </a:r>
            <a:r>
              <a:rPr sz="1200" u="sng" dirty="0">
                <a:solidFill>
                  <a:srgbClr val="E40CBB"/>
                </a:solidFill>
                <a:uFill>
                  <a:solidFill>
                    <a:srgbClr val="E40CBB"/>
                  </a:solidFill>
                </a:uFill>
                <a:latin typeface="Calibri"/>
                <a:cs typeface="Calibri"/>
                <a:hlinkClick r:id="rId3"/>
              </a:rPr>
              <a:t>diffusion-</a:t>
            </a:r>
            <a:r>
              <a:rPr sz="1200" u="sng" spc="-10" dirty="0">
                <a:solidFill>
                  <a:srgbClr val="E40CBB"/>
                </a:solidFill>
                <a:uFill>
                  <a:solidFill>
                    <a:srgbClr val="E40CBB"/>
                  </a:solidFill>
                </a:uFill>
                <a:latin typeface="Calibri"/>
                <a:cs typeface="Calibri"/>
                <a:hlinkClick r:id="rId3"/>
              </a:rPr>
              <a:t>tensorflow</a:t>
            </a:r>
            <a:endParaRPr sz="1200" dirty="0">
              <a:latin typeface="Calibri"/>
              <a:cs typeface="Calibri"/>
            </a:endParaRPr>
          </a:p>
          <a:p>
            <a:pPr marL="241935" indent="-229235">
              <a:lnSpc>
                <a:spcPct val="100000"/>
              </a:lnSpc>
              <a:buClr>
                <a:srgbClr val="000000"/>
              </a:buClr>
              <a:buAutoNum type="arabicPeriod"/>
              <a:tabLst>
                <a:tab pos="241935" algn="l"/>
              </a:tabLst>
            </a:pPr>
            <a:r>
              <a:rPr sz="1200" u="sng" dirty="0">
                <a:solidFill>
                  <a:srgbClr val="E40CBB"/>
                </a:solidFill>
                <a:uFill>
                  <a:solidFill>
                    <a:srgbClr val="E40CBB"/>
                  </a:solidFill>
                </a:uFill>
                <a:latin typeface="Calibri"/>
                <a:cs typeface="Calibri"/>
                <a:hlinkClick r:id="rId4"/>
              </a:rPr>
              <a:t>https://github.com/kjsman/stable-diffusion-</a:t>
            </a:r>
            <a:r>
              <a:rPr sz="1200" u="sng" spc="45" dirty="0">
                <a:solidFill>
                  <a:srgbClr val="E40CBB"/>
                </a:solidFill>
                <a:uFill>
                  <a:solidFill>
                    <a:srgbClr val="E40CBB"/>
                  </a:solidFill>
                </a:uFill>
                <a:latin typeface="Calibri"/>
                <a:cs typeface="Calibri"/>
                <a:hlinkClick r:id="rId4"/>
              </a:rPr>
              <a:t>pytorch</a:t>
            </a:r>
            <a:endParaRPr sz="1200" dirty="0">
              <a:latin typeface="Calibri"/>
              <a:cs typeface="Calibri"/>
            </a:endParaRPr>
          </a:p>
          <a:p>
            <a:pPr marL="241935" indent="-229235">
              <a:lnSpc>
                <a:spcPct val="100000"/>
              </a:lnSpc>
              <a:buClr>
                <a:srgbClr val="000000"/>
              </a:buClr>
              <a:buAutoNum type="arabicPeriod"/>
              <a:tabLst>
                <a:tab pos="241935" algn="l"/>
              </a:tabLst>
            </a:pPr>
            <a:r>
              <a:rPr sz="1200" u="sng" spc="45" dirty="0">
                <a:solidFill>
                  <a:srgbClr val="E40CBB"/>
                </a:solidFill>
                <a:uFill>
                  <a:solidFill>
                    <a:srgbClr val="E40CBB"/>
                  </a:solidFill>
                </a:uFill>
                <a:latin typeface="Calibri"/>
                <a:cs typeface="Calibri"/>
                <a:hlinkClick r:id="rId5"/>
              </a:rPr>
              <a:t>https://github.com/huggingface/diffusers/</a:t>
            </a:r>
            <a:endParaRPr lang="en-IN" sz="1200" u="sng" spc="45" dirty="0">
              <a:solidFill>
                <a:srgbClr val="E40CBB"/>
              </a:solidFill>
              <a:uFill>
                <a:solidFill>
                  <a:srgbClr val="E40CBB"/>
                </a:solidFill>
              </a:uFill>
              <a:latin typeface="Calibri"/>
              <a:cs typeface="Calibri"/>
            </a:endParaRPr>
          </a:p>
          <a:p>
            <a:pPr marL="241935" indent="-229235">
              <a:lnSpc>
                <a:spcPct val="100000"/>
              </a:lnSpc>
              <a:buClr>
                <a:srgbClr val="000000"/>
              </a:buClr>
              <a:buAutoNum type="arabicPeriod"/>
              <a:tabLst>
                <a:tab pos="241935" algn="l"/>
              </a:tabLst>
            </a:pPr>
            <a:r>
              <a:rPr lang="en-IN" sz="1200" dirty="0">
                <a:latin typeface="Calibri"/>
                <a:cs typeface="Calibri"/>
                <a:hlinkClick r:id="rId6"/>
              </a:rPr>
              <a:t>https://lilianweng.github.io/posts/2021-07-11-diffusion-models/</a:t>
            </a:r>
            <a:endParaRPr lang="en-IN" sz="1200" dirty="0">
              <a:latin typeface="Calibri"/>
              <a:cs typeface="Calibri"/>
            </a:endParaRPr>
          </a:p>
          <a:p>
            <a:pPr marL="241935" indent="-229235">
              <a:lnSpc>
                <a:spcPct val="100000"/>
              </a:lnSpc>
              <a:buClr>
                <a:srgbClr val="000000"/>
              </a:buClr>
              <a:buAutoNum type="arabicPeriod"/>
              <a:tabLst>
                <a:tab pos="241935" algn="l"/>
              </a:tabLst>
            </a:pPr>
            <a:r>
              <a:rPr lang="en-IN" sz="1200" dirty="0">
                <a:latin typeface="Calibri"/>
                <a:cs typeface="Calibri"/>
                <a:hlinkClick r:id="rId7"/>
              </a:rPr>
              <a:t>https://sander.ai/2022/05/26/guidance.html</a:t>
            </a:r>
            <a:endParaRPr sz="1200" dirty="0">
              <a:latin typeface="Calibri"/>
              <a:cs typeface="Calibri"/>
            </a:endParaRPr>
          </a:p>
        </p:txBody>
      </p:sp>
      <p:sp>
        <p:nvSpPr>
          <p:cNvPr id="8" name="Date Placeholder 7">
            <a:extLst>
              <a:ext uri="{FF2B5EF4-FFF2-40B4-BE49-F238E27FC236}">
                <a16:creationId xmlns:a16="http://schemas.microsoft.com/office/drawing/2014/main" id="{5F4ACA78-D6B3-232A-8F8B-BF4A43E66DE0}"/>
              </a:ext>
            </a:extLst>
          </p:cNvPr>
          <p:cNvSpPr>
            <a:spLocks noGrp="1"/>
          </p:cNvSpPr>
          <p:nvPr>
            <p:ph type="dt" sz="half" idx="6"/>
          </p:nvPr>
        </p:nvSpPr>
        <p:spPr/>
        <p:txBody>
          <a:bodyPr/>
          <a:lstStyle/>
          <a:p>
            <a:r>
              <a:rPr lang="en-US"/>
              <a:t>Monday, April 15, 2024</a:t>
            </a:r>
          </a:p>
        </p:txBody>
      </p:sp>
      <p:sp>
        <p:nvSpPr>
          <p:cNvPr id="9" name="Footer Placeholder 8">
            <a:extLst>
              <a:ext uri="{FF2B5EF4-FFF2-40B4-BE49-F238E27FC236}">
                <a16:creationId xmlns:a16="http://schemas.microsoft.com/office/drawing/2014/main" id="{3346CF70-7C69-3A81-208C-81D79A0DA0C5}"/>
              </a:ext>
            </a:extLst>
          </p:cNvPr>
          <p:cNvSpPr>
            <a:spLocks noGrp="1"/>
          </p:cNvSpPr>
          <p:nvPr>
            <p:ph type="ftr" sz="quarter" idx="5"/>
          </p:nvPr>
        </p:nvSpPr>
        <p:spPr/>
        <p:txBody>
          <a:bodyPr/>
          <a:lstStyle/>
          <a:p>
            <a:r>
              <a:rPr lang="en-IN"/>
              <a:t>Diffusion Models - Raunak Sarbajna</a:t>
            </a:r>
          </a:p>
        </p:txBody>
      </p:sp>
      <p:sp>
        <p:nvSpPr>
          <p:cNvPr id="10" name="Slide Number Placeholder 9">
            <a:extLst>
              <a:ext uri="{FF2B5EF4-FFF2-40B4-BE49-F238E27FC236}">
                <a16:creationId xmlns:a16="http://schemas.microsoft.com/office/drawing/2014/main" id="{28A810A5-F949-8AE4-7816-852698899C10}"/>
              </a:ext>
            </a:extLst>
          </p:cNvPr>
          <p:cNvSpPr>
            <a:spLocks noGrp="1"/>
          </p:cNvSpPr>
          <p:nvPr>
            <p:ph type="sldNum" sz="quarter" idx="7"/>
          </p:nvPr>
        </p:nvSpPr>
        <p:spPr/>
        <p:txBody>
          <a:bodyPr/>
          <a:lstStyle/>
          <a:p>
            <a:fld id="{B6F15528-21DE-4FAA-801E-634DDDAF4B2B}" type="slidenum">
              <a:rPr lang="en-IN" smtClean="0"/>
              <a:t>52</a:t>
            </a:fld>
            <a:endParaRPr lang="en-IN"/>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E029F-A6F3-37A0-06AC-2846DBAC6F86}"/>
              </a:ext>
            </a:extLst>
          </p:cNvPr>
          <p:cNvSpPr>
            <a:spLocks noGrp="1"/>
          </p:cNvSpPr>
          <p:nvPr>
            <p:ph type="title"/>
          </p:nvPr>
        </p:nvSpPr>
        <p:spPr>
          <a:xfrm>
            <a:off x="618236" y="299465"/>
            <a:ext cx="10060305" cy="677108"/>
          </a:xfrm>
        </p:spPr>
        <p:txBody>
          <a:bodyPr/>
          <a:lstStyle/>
          <a:p>
            <a:r>
              <a:rPr lang="en-IN" dirty="0"/>
              <a:t>Diffusion Model in Action</a:t>
            </a:r>
          </a:p>
        </p:txBody>
      </p:sp>
      <p:pic>
        <p:nvPicPr>
          <p:cNvPr id="3" name="Diffusion_proc1">
            <a:hlinkClick r:id="" action="ppaction://media"/>
            <a:extLst>
              <a:ext uri="{FF2B5EF4-FFF2-40B4-BE49-F238E27FC236}">
                <a16:creationId xmlns:a16="http://schemas.microsoft.com/office/drawing/2014/main" id="{DAA81AFF-2A2A-F31D-03E8-3BDF6C443AB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976171" y="1447800"/>
            <a:ext cx="4239658" cy="4239658"/>
          </a:xfrm>
          <a:prstGeom prst="rect">
            <a:avLst/>
          </a:prstGeom>
        </p:spPr>
      </p:pic>
      <p:sp>
        <p:nvSpPr>
          <p:cNvPr id="8" name="Date Placeholder 7">
            <a:extLst>
              <a:ext uri="{FF2B5EF4-FFF2-40B4-BE49-F238E27FC236}">
                <a16:creationId xmlns:a16="http://schemas.microsoft.com/office/drawing/2014/main" id="{08DB8B19-D614-3761-B8AB-A7A438887249}"/>
              </a:ext>
            </a:extLst>
          </p:cNvPr>
          <p:cNvSpPr>
            <a:spLocks noGrp="1"/>
          </p:cNvSpPr>
          <p:nvPr>
            <p:ph type="dt" sz="half" idx="6"/>
          </p:nvPr>
        </p:nvSpPr>
        <p:spPr/>
        <p:txBody>
          <a:bodyPr/>
          <a:lstStyle/>
          <a:p>
            <a:r>
              <a:rPr lang="en-US"/>
              <a:t>Monday, April 15, 2024</a:t>
            </a:r>
          </a:p>
        </p:txBody>
      </p:sp>
      <p:sp>
        <p:nvSpPr>
          <p:cNvPr id="9" name="Footer Placeholder 8">
            <a:extLst>
              <a:ext uri="{FF2B5EF4-FFF2-40B4-BE49-F238E27FC236}">
                <a16:creationId xmlns:a16="http://schemas.microsoft.com/office/drawing/2014/main" id="{424DC638-3588-1956-1A00-AB6D6939DF86}"/>
              </a:ext>
            </a:extLst>
          </p:cNvPr>
          <p:cNvSpPr>
            <a:spLocks noGrp="1"/>
          </p:cNvSpPr>
          <p:nvPr>
            <p:ph type="ftr" sz="quarter" idx="5"/>
          </p:nvPr>
        </p:nvSpPr>
        <p:spPr/>
        <p:txBody>
          <a:bodyPr/>
          <a:lstStyle/>
          <a:p>
            <a:r>
              <a:rPr lang="en-IN"/>
              <a:t>Diffusion Models - Raunak Sarbajna</a:t>
            </a:r>
          </a:p>
        </p:txBody>
      </p:sp>
      <p:sp>
        <p:nvSpPr>
          <p:cNvPr id="10" name="Slide Number Placeholder 9">
            <a:extLst>
              <a:ext uri="{FF2B5EF4-FFF2-40B4-BE49-F238E27FC236}">
                <a16:creationId xmlns:a16="http://schemas.microsoft.com/office/drawing/2014/main" id="{2905FD3F-E449-3E6B-7FF5-03FD266D609E}"/>
              </a:ext>
            </a:extLst>
          </p:cNvPr>
          <p:cNvSpPr>
            <a:spLocks noGrp="1"/>
          </p:cNvSpPr>
          <p:nvPr>
            <p:ph type="sldNum" sz="quarter" idx="7"/>
          </p:nvPr>
        </p:nvSpPr>
        <p:spPr/>
        <p:txBody>
          <a:bodyPr/>
          <a:lstStyle/>
          <a:p>
            <a:fld id="{B6F15528-21DE-4FAA-801E-634DDDAF4B2B}" type="slidenum">
              <a:rPr lang="en-IN" smtClean="0"/>
              <a:t>6</a:t>
            </a:fld>
            <a:endParaRPr lang="en-IN"/>
          </a:p>
        </p:txBody>
      </p:sp>
    </p:spTree>
    <p:extLst>
      <p:ext uri="{BB962C8B-B14F-4D97-AF65-F5344CB8AC3E}">
        <p14:creationId xmlns:p14="http://schemas.microsoft.com/office/powerpoint/2010/main" val="1889334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video>
              <p:cMediaNode vol="80000">
                <p:cTn id="2"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E029F-A6F3-37A0-06AC-2846DBAC6F86}"/>
              </a:ext>
            </a:extLst>
          </p:cNvPr>
          <p:cNvSpPr>
            <a:spLocks noGrp="1"/>
          </p:cNvSpPr>
          <p:nvPr>
            <p:ph type="title"/>
          </p:nvPr>
        </p:nvSpPr>
        <p:spPr>
          <a:xfrm>
            <a:off x="618236" y="299465"/>
            <a:ext cx="10060305" cy="677108"/>
          </a:xfrm>
        </p:spPr>
        <p:txBody>
          <a:bodyPr/>
          <a:lstStyle/>
          <a:p>
            <a:r>
              <a:rPr lang="en-IN" dirty="0"/>
              <a:t>Diffusion Model in Action</a:t>
            </a:r>
          </a:p>
        </p:txBody>
      </p:sp>
      <p:pic>
        <p:nvPicPr>
          <p:cNvPr id="3" name="Diffusion_proc3">
            <a:hlinkClick r:id="" action="ppaction://media"/>
            <a:extLst>
              <a:ext uri="{FF2B5EF4-FFF2-40B4-BE49-F238E27FC236}">
                <a16:creationId xmlns:a16="http://schemas.microsoft.com/office/drawing/2014/main" id="{8DF4A7E3-85AB-1042-8889-84507B963A5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86200" y="1447800"/>
            <a:ext cx="4225887" cy="4225887"/>
          </a:xfrm>
          <a:prstGeom prst="rect">
            <a:avLst/>
          </a:prstGeom>
        </p:spPr>
      </p:pic>
      <p:sp>
        <p:nvSpPr>
          <p:cNvPr id="8" name="Date Placeholder 7">
            <a:extLst>
              <a:ext uri="{FF2B5EF4-FFF2-40B4-BE49-F238E27FC236}">
                <a16:creationId xmlns:a16="http://schemas.microsoft.com/office/drawing/2014/main" id="{46BEE6B6-0F65-0FB8-2000-31C0777E1D6F}"/>
              </a:ext>
            </a:extLst>
          </p:cNvPr>
          <p:cNvSpPr>
            <a:spLocks noGrp="1"/>
          </p:cNvSpPr>
          <p:nvPr>
            <p:ph type="dt" sz="half" idx="6"/>
          </p:nvPr>
        </p:nvSpPr>
        <p:spPr/>
        <p:txBody>
          <a:bodyPr/>
          <a:lstStyle/>
          <a:p>
            <a:r>
              <a:rPr lang="en-US"/>
              <a:t>Monday, April 15, 2024</a:t>
            </a:r>
          </a:p>
        </p:txBody>
      </p:sp>
      <p:sp>
        <p:nvSpPr>
          <p:cNvPr id="9" name="Footer Placeholder 8">
            <a:extLst>
              <a:ext uri="{FF2B5EF4-FFF2-40B4-BE49-F238E27FC236}">
                <a16:creationId xmlns:a16="http://schemas.microsoft.com/office/drawing/2014/main" id="{C2A3D61F-B207-AF94-AE3D-90116FE3DB0A}"/>
              </a:ext>
            </a:extLst>
          </p:cNvPr>
          <p:cNvSpPr>
            <a:spLocks noGrp="1"/>
          </p:cNvSpPr>
          <p:nvPr>
            <p:ph type="ftr" sz="quarter" idx="5"/>
          </p:nvPr>
        </p:nvSpPr>
        <p:spPr/>
        <p:txBody>
          <a:bodyPr/>
          <a:lstStyle/>
          <a:p>
            <a:r>
              <a:rPr lang="en-IN"/>
              <a:t>Diffusion Models - Raunak Sarbajna</a:t>
            </a:r>
          </a:p>
        </p:txBody>
      </p:sp>
      <p:sp>
        <p:nvSpPr>
          <p:cNvPr id="10" name="Slide Number Placeholder 9">
            <a:extLst>
              <a:ext uri="{FF2B5EF4-FFF2-40B4-BE49-F238E27FC236}">
                <a16:creationId xmlns:a16="http://schemas.microsoft.com/office/drawing/2014/main" id="{4926B403-86B2-436D-1479-F9FADD5F0F1D}"/>
              </a:ext>
            </a:extLst>
          </p:cNvPr>
          <p:cNvSpPr>
            <a:spLocks noGrp="1"/>
          </p:cNvSpPr>
          <p:nvPr>
            <p:ph type="sldNum" sz="quarter" idx="7"/>
          </p:nvPr>
        </p:nvSpPr>
        <p:spPr/>
        <p:txBody>
          <a:bodyPr/>
          <a:lstStyle/>
          <a:p>
            <a:fld id="{B6F15528-21DE-4FAA-801E-634DDDAF4B2B}" type="slidenum">
              <a:rPr lang="en-IN" smtClean="0"/>
              <a:t>7</a:t>
            </a:fld>
            <a:endParaRPr lang="en-IN"/>
          </a:p>
        </p:txBody>
      </p:sp>
    </p:spTree>
    <p:extLst>
      <p:ext uri="{BB962C8B-B14F-4D97-AF65-F5344CB8AC3E}">
        <p14:creationId xmlns:p14="http://schemas.microsoft.com/office/powerpoint/2010/main" val="14419990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video>
              <p:cMediaNode vol="80000">
                <p:cTn id="2" fill="hold" display="0">
                  <p:stCondLst>
                    <p:cond delay="indefinite"/>
                  </p:stCondLst>
                </p:cTn>
                <p:tgtEl>
                  <p:spTgt spid="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50" dirty="0"/>
              <a:t>What</a:t>
            </a:r>
            <a:r>
              <a:rPr spc="-150" dirty="0"/>
              <a:t> </a:t>
            </a:r>
            <a:r>
              <a:rPr spc="-385" dirty="0"/>
              <a:t>is</a:t>
            </a:r>
            <a:r>
              <a:rPr spc="-10" dirty="0"/>
              <a:t> </a:t>
            </a:r>
            <a:r>
              <a:rPr dirty="0"/>
              <a:t>a</a:t>
            </a:r>
            <a:r>
              <a:rPr spc="-80" dirty="0"/>
              <a:t> </a:t>
            </a:r>
            <a:r>
              <a:rPr spc="-195" dirty="0"/>
              <a:t>generative</a:t>
            </a:r>
            <a:r>
              <a:rPr spc="-100" dirty="0"/>
              <a:t> </a:t>
            </a:r>
            <a:r>
              <a:rPr spc="-350" dirty="0"/>
              <a:t>model?</a:t>
            </a:r>
          </a:p>
        </p:txBody>
      </p:sp>
      <p:sp>
        <p:nvSpPr>
          <p:cNvPr id="3" name="object 3"/>
          <p:cNvSpPr txBox="1"/>
          <p:nvPr/>
        </p:nvSpPr>
        <p:spPr>
          <a:xfrm>
            <a:off x="609600" y="1382606"/>
            <a:ext cx="10643870" cy="4092787"/>
          </a:xfrm>
          <a:prstGeom prst="rect">
            <a:avLst/>
          </a:prstGeom>
        </p:spPr>
        <p:txBody>
          <a:bodyPr vert="horz" wrap="square" lIns="0" tIns="37465" rIns="0" bIns="0" rtlCol="0">
            <a:spAutoFit/>
          </a:bodyPr>
          <a:lstStyle/>
          <a:p>
            <a:pPr marL="469900" marR="5080" indent="-457200">
              <a:spcBef>
                <a:spcPts val="295"/>
              </a:spcBef>
              <a:buFont typeface="Arial" panose="020B0604020202020204" pitchFamily="34" charset="0"/>
              <a:buChar char="•"/>
            </a:pPr>
            <a:r>
              <a:rPr sz="3200" spc="160" dirty="0">
                <a:latin typeface="Calibri"/>
                <a:cs typeface="Calibri"/>
              </a:rPr>
              <a:t>A</a:t>
            </a:r>
            <a:r>
              <a:rPr sz="3200" spc="25" dirty="0">
                <a:latin typeface="Calibri"/>
                <a:cs typeface="Calibri"/>
              </a:rPr>
              <a:t> </a:t>
            </a:r>
            <a:r>
              <a:rPr sz="3200" spc="65" dirty="0">
                <a:latin typeface="Calibri"/>
                <a:cs typeface="Calibri"/>
              </a:rPr>
              <a:t>generative</a:t>
            </a:r>
            <a:r>
              <a:rPr sz="3200" spc="60" dirty="0">
                <a:latin typeface="Calibri"/>
                <a:cs typeface="Calibri"/>
              </a:rPr>
              <a:t> </a:t>
            </a:r>
            <a:r>
              <a:rPr sz="3200" spc="100" dirty="0">
                <a:latin typeface="Calibri"/>
                <a:cs typeface="Calibri"/>
              </a:rPr>
              <a:t>model</a:t>
            </a:r>
            <a:r>
              <a:rPr sz="3200" spc="45" dirty="0">
                <a:latin typeface="Calibri"/>
                <a:cs typeface="Calibri"/>
              </a:rPr>
              <a:t> </a:t>
            </a:r>
            <a:r>
              <a:rPr sz="3200" spc="50" dirty="0">
                <a:latin typeface="Calibri"/>
                <a:cs typeface="Calibri"/>
              </a:rPr>
              <a:t>learns</a:t>
            </a:r>
            <a:r>
              <a:rPr sz="3200" spc="70" dirty="0">
                <a:latin typeface="Calibri"/>
                <a:cs typeface="Calibri"/>
              </a:rPr>
              <a:t> a</a:t>
            </a:r>
            <a:r>
              <a:rPr sz="3200" spc="65" dirty="0">
                <a:latin typeface="Calibri"/>
                <a:cs typeface="Calibri"/>
              </a:rPr>
              <a:t> </a:t>
            </a:r>
            <a:r>
              <a:rPr sz="3200" spc="60" dirty="0">
                <a:latin typeface="Calibri"/>
                <a:cs typeface="Calibri"/>
              </a:rPr>
              <a:t>probability</a:t>
            </a:r>
            <a:r>
              <a:rPr sz="3200" spc="35" dirty="0">
                <a:latin typeface="Calibri"/>
                <a:cs typeface="Calibri"/>
              </a:rPr>
              <a:t> </a:t>
            </a:r>
            <a:r>
              <a:rPr sz="3200" spc="50" dirty="0">
                <a:latin typeface="Calibri"/>
                <a:cs typeface="Calibri"/>
              </a:rPr>
              <a:t>distribution</a:t>
            </a:r>
            <a:r>
              <a:rPr sz="3200" spc="30" dirty="0">
                <a:latin typeface="Calibri"/>
                <a:cs typeface="Calibri"/>
              </a:rPr>
              <a:t> </a:t>
            </a:r>
            <a:r>
              <a:rPr sz="3200" dirty="0">
                <a:latin typeface="Calibri"/>
                <a:cs typeface="Calibri"/>
              </a:rPr>
              <a:t>of</a:t>
            </a:r>
            <a:r>
              <a:rPr sz="3200" spc="100" dirty="0">
                <a:latin typeface="Calibri"/>
                <a:cs typeface="Calibri"/>
              </a:rPr>
              <a:t> </a:t>
            </a:r>
            <a:r>
              <a:rPr sz="3200" spc="50" dirty="0">
                <a:latin typeface="Calibri"/>
                <a:cs typeface="Calibri"/>
              </a:rPr>
              <a:t>the </a:t>
            </a:r>
            <a:r>
              <a:rPr sz="3200" spc="55" dirty="0">
                <a:latin typeface="Calibri"/>
                <a:cs typeface="Calibri"/>
              </a:rPr>
              <a:t>data</a:t>
            </a:r>
            <a:r>
              <a:rPr sz="3200" spc="65" dirty="0">
                <a:latin typeface="Calibri"/>
                <a:cs typeface="Calibri"/>
              </a:rPr>
              <a:t> </a:t>
            </a:r>
            <a:r>
              <a:rPr sz="3200" dirty="0">
                <a:latin typeface="Calibri"/>
                <a:cs typeface="Calibri"/>
              </a:rPr>
              <a:t>set</a:t>
            </a:r>
            <a:r>
              <a:rPr sz="3200" spc="50" dirty="0">
                <a:latin typeface="Calibri"/>
                <a:cs typeface="Calibri"/>
              </a:rPr>
              <a:t> </a:t>
            </a:r>
            <a:r>
              <a:rPr sz="3200" spc="85" dirty="0">
                <a:latin typeface="Calibri"/>
                <a:cs typeface="Calibri"/>
              </a:rPr>
              <a:t>such</a:t>
            </a:r>
            <a:r>
              <a:rPr sz="3200" spc="50" dirty="0">
                <a:latin typeface="Calibri"/>
                <a:cs typeface="Calibri"/>
              </a:rPr>
              <a:t> </a:t>
            </a:r>
            <a:r>
              <a:rPr sz="3200" dirty="0">
                <a:latin typeface="Calibri"/>
                <a:cs typeface="Calibri"/>
              </a:rPr>
              <a:t>that</a:t>
            </a:r>
            <a:r>
              <a:rPr sz="3200" spc="55" dirty="0">
                <a:latin typeface="Calibri"/>
                <a:cs typeface="Calibri"/>
              </a:rPr>
              <a:t> </a:t>
            </a:r>
            <a:r>
              <a:rPr sz="3200" spc="65" dirty="0">
                <a:latin typeface="Calibri"/>
                <a:cs typeface="Calibri"/>
              </a:rPr>
              <a:t>we</a:t>
            </a:r>
            <a:r>
              <a:rPr sz="3200" spc="75" dirty="0">
                <a:latin typeface="Calibri"/>
                <a:cs typeface="Calibri"/>
              </a:rPr>
              <a:t> </a:t>
            </a:r>
            <a:r>
              <a:rPr sz="3200" spc="80" dirty="0">
                <a:latin typeface="Calibri"/>
                <a:cs typeface="Calibri"/>
              </a:rPr>
              <a:t>can</a:t>
            </a:r>
            <a:r>
              <a:rPr sz="3200" spc="60" dirty="0">
                <a:latin typeface="Calibri"/>
                <a:cs typeface="Calibri"/>
              </a:rPr>
              <a:t> </a:t>
            </a:r>
            <a:r>
              <a:rPr sz="3200" dirty="0">
                <a:latin typeface="Calibri"/>
                <a:cs typeface="Calibri"/>
              </a:rPr>
              <a:t>then</a:t>
            </a:r>
            <a:r>
              <a:rPr sz="3200" spc="50" dirty="0">
                <a:latin typeface="Calibri"/>
                <a:cs typeface="Calibri"/>
              </a:rPr>
              <a:t> </a:t>
            </a:r>
            <a:r>
              <a:rPr sz="3200" spc="85" dirty="0">
                <a:latin typeface="Calibri"/>
                <a:cs typeface="Calibri"/>
              </a:rPr>
              <a:t>sample</a:t>
            </a:r>
            <a:r>
              <a:rPr sz="3200" spc="80" dirty="0">
                <a:latin typeface="Calibri"/>
                <a:cs typeface="Calibri"/>
              </a:rPr>
              <a:t> </a:t>
            </a:r>
            <a:r>
              <a:rPr sz="3200" spc="50" dirty="0">
                <a:latin typeface="Calibri"/>
                <a:cs typeface="Calibri"/>
              </a:rPr>
              <a:t>from</a:t>
            </a:r>
            <a:r>
              <a:rPr sz="3200" spc="55" dirty="0">
                <a:latin typeface="Calibri"/>
                <a:cs typeface="Calibri"/>
              </a:rPr>
              <a:t> </a:t>
            </a:r>
            <a:r>
              <a:rPr sz="3200" spc="50" dirty="0">
                <a:latin typeface="Calibri"/>
                <a:cs typeface="Calibri"/>
              </a:rPr>
              <a:t>the distribution</a:t>
            </a:r>
            <a:r>
              <a:rPr sz="3200" spc="30" dirty="0">
                <a:latin typeface="Calibri"/>
                <a:cs typeface="Calibri"/>
              </a:rPr>
              <a:t> </a:t>
            </a:r>
            <a:r>
              <a:rPr sz="3200" dirty="0">
                <a:latin typeface="Calibri"/>
                <a:cs typeface="Calibri"/>
              </a:rPr>
              <a:t>to</a:t>
            </a:r>
            <a:r>
              <a:rPr sz="3200" spc="60" dirty="0">
                <a:latin typeface="Calibri"/>
                <a:cs typeface="Calibri"/>
              </a:rPr>
              <a:t> </a:t>
            </a:r>
            <a:r>
              <a:rPr sz="3200" spc="55" dirty="0">
                <a:latin typeface="Calibri"/>
                <a:cs typeface="Calibri"/>
              </a:rPr>
              <a:t>create</a:t>
            </a:r>
            <a:r>
              <a:rPr sz="3200" spc="40" dirty="0">
                <a:latin typeface="Calibri"/>
                <a:cs typeface="Calibri"/>
              </a:rPr>
              <a:t> new </a:t>
            </a:r>
            <a:r>
              <a:rPr sz="3200" spc="60" dirty="0">
                <a:latin typeface="Calibri"/>
                <a:cs typeface="Calibri"/>
              </a:rPr>
              <a:t>instances</a:t>
            </a:r>
            <a:r>
              <a:rPr sz="3200" spc="55" dirty="0">
                <a:latin typeface="Calibri"/>
                <a:cs typeface="Calibri"/>
              </a:rPr>
              <a:t> </a:t>
            </a:r>
            <a:r>
              <a:rPr sz="3200" dirty="0">
                <a:latin typeface="Calibri"/>
                <a:cs typeface="Calibri"/>
              </a:rPr>
              <a:t>of</a:t>
            </a:r>
            <a:r>
              <a:rPr sz="3200" spc="95" dirty="0">
                <a:latin typeface="Calibri"/>
                <a:cs typeface="Calibri"/>
              </a:rPr>
              <a:t> </a:t>
            </a:r>
            <a:r>
              <a:rPr sz="3200" dirty="0">
                <a:latin typeface="Calibri"/>
                <a:cs typeface="Calibri"/>
              </a:rPr>
              <a:t>data.</a:t>
            </a:r>
            <a:r>
              <a:rPr sz="3200" spc="10" dirty="0">
                <a:latin typeface="Calibri"/>
                <a:cs typeface="Calibri"/>
              </a:rPr>
              <a:t> </a:t>
            </a:r>
            <a:endParaRPr lang="en-IN" sz="3200" spc="10" dirty="0">
              <a:latin typeface="Calibri"/>
              <a:cs typeface="Calibri"/>
            </a:endParaRPr>
          </a:p>
          <a:p>
            <a:pPr marL="12700" marR="5080">
              <a:spcBef>
                <a:spcPts val="295"/>
              </a:spcBef>
            </a:pPr>
            <a:endParaRPr lang="en-IN" sz="3200" spc="10" dirty="0">
              <a:latin typeface="Calibri"/>
              <a:cs typeface="Calibri"/>
            </a:endParaRPr>
          </a:p>
          <a:p>
            <a:pPr marL="12700" marR="5080">
              <a:spcBef>
                <a:spcPts val="295"/>
              </a:spcBef>
            </a:pPr>
            <a:endParaRPr lang="en-IN" sz="3200" spc="10" dirty="0">
              <a:latin typeface="Calibri"/>
              <a:cs typeface="Calibri"/>
            </a:endParaRPr>
          </a:p>
          <a:p>
            <a:pPr marL="469900" marR="5080" indent="-457200">
              <a:spcBef>
                <a:spcPts val="295"/>
              </a:spcBef>
              <a:buFont typeface="Arial" panose="020B0604020202020204" pitchFamily="34" charset="0"/>
              <a:buChar char="•"/>
            </a:pPr>
            <a:r>
              <a:rPr sz="3200" spc="65" dirty="0">
                <a:latin typeface="Calibri"/>
                <a:cs typeface="Calibri"/>
              </a:rPr>
              <a:t>For</a:t>
            </a:r>
            <a:r>
              <a:rPr sz="3200" spc="70" dirty="0">
                <a:latin typeface="Calibri"/>
                <a:cs typeface="Calibri"/>
              </a:rPr>
              <a:t> </a:t>
            </a:r>
            <a:r>
              <a:rPr sz="3200" spc="75" dirty="0">
                <a:latin typeface="Calibri"/>
                <a:cs typeface="Calibri"/>
              </a:rPr>
              <a:t>example,</a:t>
            </a:r>
            <a:r>
              <a:rPr sz="3200" spc="25" dirty="0">
                <a:latin typeface="Calibri"/>
                <a:cs typeface="Calibri"/>
              </a:rPr>
              <a:t> </a:t>
            </a:r>
            <a:r>
              <a:rPr sz="3200" dirty="0">
                <a:latin typeface="Calibri"/>
                <a:cs typeface="Calibri"/>
              </a:rPr>
              <a:t>if</a:t>
            </a:r>
            <a:r>
              <a:rPr sz="3200" spc="95" dirty="0">
                <a:latin typeface="Calibri"/>
                <a:cs typeface="Calibri"/>
              </a:rPr>
              <a:t> </a:t>
            </a:r>
            <a:r>
              <a:rPr sz="3200" spc="65" dirty="0">
                <a:latin typeface="Calibri"/>
                <a:cs typeface="Calibri"/>
              </a:rPr>
              <a:t>we </a:t>
            </a:r>
            <a:r>
              <a:rPr sz="3200" spc="70" dirty="0">
                <a:latin typeface="Calibri"/>
                <a:cs typeface="Calibri"/>
              </a:rPr>
              <a:t>have</a:t>
            </a:r>
            <a:r>
              <a:rPr sz="3200" spc="80" dirty="0">
                <a:latin typeface="Calibri"/>
                <a:cs typeface="Calibri"/>
              </a:rPr>
              <a:t> </a:t>
            </a:r>
            <a:r>
              <a:rPr sz="3200" spc="75" dirty="0">
                <a:latin typeface="Calibri"/>
                <a:cs typeface="Calibri"/>
              </a:rPr>
              <a:t>many</a:t>
            </a:r>
            <a:r>
              <a:rPr sz="3200" spc="80" dirty="0">
                <a:latin typeface="Calibri"/>
                <a:cs typeface="Calibri"/>
              </a:rPr>
              <a:t> </a:t>
            </a:r>
            <a:r>
              <a:rPr sz="3200" spc="55" dirty="0">
                <a:latin typeface="Calibri"/>
                <a:cs typeface="Calibri"/>
              </a:rPr>
              <a:t>pictures</a:t>
            </a:r>
            <a:r>
              <a:rPr sz="3200" spc="40" dirty="0">
                <a:latin typeface="Calibri"/>
                <a:cs typeface="Calibri"/>
              </a:rPr>
              <a:t> </a:t>
            </a:r>
            <a:r>
              <a:rPr sz="3200" dirty="0">
                <a:latin typeface="Calibri"/>
                <a:cs typeface="Calibri"/>
              </a:rPr>
              <a:t>of</a:t>
            </a:r>
            <a:r>
              <a:rPr sz="3200" spc="95" dirty="0">
                <a:latin typeface="Calibri"/>
                <a:cs typeface="Calibri"/>
              </a:rPr>
              <a:t> </a:t>
            </a:r>
            <a:r>
              <a:rPr sz="3200" spc="50" dirty="0">
                <a:latin typeface="Calibri"/>
                <a:cs typeface="Calibri"/>
              </a:rPr>
              <a:t>cats </a:t>
            </a:r>
            <a:r>
              <a:rPr sz="3200" spc="90" dirty="0">
                <a:latin typeface="Calibri"/>
                <a:cs typeface="Calibri"/>
              </a:rPr>
              <a:t>and</a:t>
            </a:r>
            <a:r>
              <a:rPr sz="3200" spc="75" dirty="0">
                <a:latin typeface="Calibri"/>
                <a:cs typeface="Calibri"/>
              </a:rPr>
              <a:t> </a:t>
            </a:r>
            <a:r>
              <a:rPr sz="3200" spc="60" dirty="0">
                <a:latin typeface="Calibri"/>
                <a:cs typeface="Calibri"/>
              </a:rPr>
              <a:t>we</a:t>
            </a:r>
            <a:r>
              <a:rPr sz="3200" spc="70" dirty="0">
                <a:latin typeface="Calibri"/>
                <a:cs typeface="Calibri"/>
              </a:rPr>
              <a:t> </a:t>
            </a:r>
            <a:r>
              <a:rPr sz="3200" dirty="0">
                <a:latin typeface="Calibri"/>
                <a:cs typeface="Calibri"/>
              </a:rPr>
              <a:t>train</a:t>
            </a:r>
            <a:r>
              <a:rPr sz="3200" spc="55" dirty="0">
                <a:latin typeface="Calibri"/>
                <a:cs typeface="Calibri"/>
              </a:rPr>
              <a:t> </a:t>
            </a:r>
            <a:r>
              <a:rPr sz="3200" spc="70" dirty="0">
                <a:latin typeface="Calibri"/>
                <a:cs typeface="Calibri"/>
              </a:rPr>
              <a:t>a </a:t>
            </a:r>
            <a:r>
              <a:rPr sz="3200" spc="65" dirty="0">
                <a:latin typeface="Calibri"/>
                <a:cs typeface="Calibri"/>
              </a:rPr>
              <a:t>generative</a:t>
            </a:r>
            <a:r>
              <a:rPr sz="3200" spc="45" dirty="0">
                <a:latin typeface="Calibri"/>
                <a:cs typeface="Calibri"/>
              </a:rPr>
              <a:t> </a:t>
            </a:r>
            <a:r>
              <a:rPr sz="3200" spc="100" dirty="0">
                <a:latin typeface="Calibri"/>
                <a:cs typeface="Calibri"/>
              </a:rPr>
              <a:t>model</a:t>
            </a:r>
            <a:r>
              <a:rPr sz="3200" spc="45" dirty="0">
                <a:latin typeface="Calibri"/>
                <a:cs typeface="Calibri"/>
              </a:rPr>
              <a:t> </a:t>
            </a:r>
            <a:r>
              <a:rPr sz="3200" spc="90" dirty="0">
                <a:latin typeface="Calibri"/>
                <a:cs typeface="Calibri"/>
              </a:rPr>
              <a:t>on</a:t>
            </a:r>
            <a:r>
              <a:rPr sz="3200" spc="70" dirty="0">
                <a:latin typeface="Calibri"/>
                <a:cs typeface="Calibri"/>
              </a:rPr>
              <a:t> </a:t>
            </a:r>
            <a:r>
              <a:rPr sz="3200" dirty="0">
                <a:latin typeface="Calibri"/>
                <a:cs typeface="Calibri"/>
              </a:rPr>
              <a:t>it,</a:t>
            </a:r>
            <a:r>
              <a:rPr sz="3200" spc="5" dirty="0">
                <a:latin typeface="Calibri"/>
                <a:cs typeface="Calibri"/>
              </a:rPr>
              <a:t> </a:t>
            </a:r>
            <a:r>
              <a:rPr sz="3200" spc="65" dirty="0">
                <a:latin typeface="Calibri"/>
                <a:cs typeface="Calibri"/>
              </a:rPr>
              <a:t>we</a:t>
            </a:r>
            <a:r>
              <a:rPr sz="3200" spc="80" dirty="0">
                <a:latin typeface="Calibri"/>
                <a:cs typeface="Calibri"/>
              </a:rPr>
              <a:t> </a:t>
            </a:r>
            <a:r>
              <a:rPr sz="3200" dirty="0">
                <a:latin typeface="Calibri"/>
                <a:cs typeface="Calibri"/>
              </a:rPr>
              <a:t>then</a:t>
            </a:r>
            <a:r>
              <a:rPr sz="3200" spc="35" dirty="0">
                <a:latin typeface="Calibri"/>
                <a:cs typeface="Calibri"/>
              </a:rPr>
              <a:t> </a:t>
            </a:r>
            <a:r>
              <a:rPr sz="3200" spc="85" dirty="0">
                <a:latin typeface="Calibri"/>
                <a:cs typeface="Calibri"/>
              </a:rPr>
              <a:t>sample</a:t>
            </a:r>
            <a:r>
              <a:rPr sz="3200" spc="80" dirty="0">
                <a:latin typeface="Calibri"/>
                <a:cs typeface="Calibri"/>
              </a:rPr>
              <a:t> </a:t>
            </a:r>
            <a:r>
              <a:rPr sz="3200" spc="50" dirty="0">
                <a:latin typeface="Calibri"/>
                <a:cs typeface="Calibri"/>
              </a:rPr>
              <a:t>from</a:t>
            </a:r>
            <a:r>
              <a:rPr sz="3200" spc="55" dirty="0">
                <a:latin typeface="Calibri"/>
                <a:cs typeface="Calibri"/>
              </a:rPr>
              <a:t> </a:t>
            </a:r>
            <a:r>
              <a:rPr sz="3200" spc="-20" dirty="0">
                <a:latin typeface="Calibri"/>
                <a:cs typeface="Calibri"/>
              </a:rPr>
              <a:t>this </a:t>
            </a:r>
            <a:r>
              <a:rPr sz="3200" spc="50" dirty="0">
                <a:latin typeface="Calibri"/>
                <a:cs typeface="Calibri"/>
              </a:rPr>
              <a:t>distribution</a:t>
            </a:r>
            <a:r>
              <a:rPr sz="3200" spc="15" dirty="0">
                <a:latin typeface="Calibri"/>
                <a:cs typeface="Calibri"/>
              </a:rPr>
              <a:t> </a:t>
            </a:r>
            <a:r>
              <a:rPr sz="3200" dirty="0">
                <a:latin typeface="Calibri"/>
                <a:cs typeface="Calibri"/>
              </a:rPr>
              <a:t>to</a:t>
            </a:r>
            <a:r>
              <a:rPr sz="3200" spc="75" dirty="0">
                <a:latin typeface="Calibri"/>
                <a:cs typeface="Calibri"/>
              </a:rPr>
              <a:t> </a:t>
            </a:r>
            <a:r>
              <a:rPr sz="3200" spc="50" dirty="0">
                <a:latin typeface="Calibri"/>
                <a:cs typeface="Calibri"/>
              </a:rPr>
              <a:t>create</a:t>
            </a:r>
            <a:r>
              <a:rPr sz="3200" spc="55" dirty="0">
                <a:latin typeface="Calibri"/>
                <a:cs typeface="Calibri"/>
              </a:rPr>
              <a:t> </a:t>
            </a:r>
            <a:r>
              <a:rPr sz="3200" spc="65" dirty="0">
                <a:latin typeface="Calibri"/>
                <a:cs typeface="Calibri"/>
              </a:rPr>
              <a:t>new</a:t>
            </a:r>
            <a:r>
              <a:rPr sz="3200" spc="75" dirty="0">
                <a:latin typeface="Calibri"/>
                <a:cs typeface="Calibri"/>
              </a:rPr>
              <a:t> </a:t>
            </a:r>
            <a:r>
              <a:rPr sz="3200" spc="95" dirty="0">
                <a:latin typeface="Calibri"/>
                <a:cs typeface="Calibri"/>
              </a:rPr>
              <a:t>images</a:t>
            </a:r>
            <a:r>
              <a:rPr sz="3200" spc="75" dirty="0">
                <a:latin typeface="Calibri"/>
                <a:cs typeface="Calibri"/>
              </a:rPr>
              <a:t> </a:t>
            </a:r>
            <a:r>
              <a:rPr sz="3200" dirty="0">
                <a:latin typeface="Calibri"/>
                <a:cs typeface="Calibri"/>
              </a:rPr>
              <a:t>of</a:t>
            </a:r>
            <a:r>
              <a:rPr sz="3200" spc="105" dirty="0">
                <a:latin typeface="Calibri"/>
                <a:cs typeface="Calibri"/>
              </a:rPr>
              <a:t> </a:t>
            </a:r>
            <a:r>
              <a:rPr sz="3200" spc="-10" dirty="0">
                <a:latin typeface="Calibri"/>
                <a:cs typeface="Calibri"/>
              </a:rPr>
              <a:t>cats.</a:t>
            </a:r>
            <a:endParaRPr sz="3200" dirty="0">
              <a:latin typeface="Calibri"/>
              <a:cs typeface="Calibri"/>
            </a:endParaRPr>
          </a:p>
        </p:txBody>
      </p:sp>
      <p:sp>
        <p:nvSpPr>
          <p:cNvPr id="7" name="Date Placeholder 6">
            <a:extLst>
              <a:ext uri="{FF2B5EF4-FFF2-40B4-BE49-F238E27FC236}">
                <a16:creationId xmlns:a16="http://schemas.microsoft.com/office/drawing/2014/main" id="{38C16C79-7BA5-73E9-0C04-EC50F6C8CFBE}"/>
              </a:ext>
            </a:extLst>
          </p:cNvPr>
          <p:cNvSpPr>
            <a:spLocks noGrp="1"/>
          </p:cNvSpPr>
          <p:nvPr>
            <p:ph type="dt" sz="half" idx="6"/>
          </p:nvPr>
        </p:nvSpPr>
        <p:spPr/>
        <p:txBody>
          <a:bodyPr/>
          <a:lstStyle/>
          <a:p>
            <a:r>
              <a:rPr lang="en-US"/>
              <a:t>Monday, April 15, 2024</a:t>
            </a:r>
          </a:p>
        </p:txBody>
      </p:sp>
      <p:sp>
        <p:nvSpPr>
          <p:cNvPr id="8" name="Footer Placeholder 7">
            <a:extLst>
              <a:ext uri="{FF2B5EF4-FFF2-40B4-BE49-F238E27FC236}">
                <a16:creationId xmlns:a16="http://schemas.microsoft.com/office/drawing/2014/main" id="{DE9A477C-CADB-3260-BD95-74653665E310}"/>
              </a:ext>
            </a:extLst>
          </p:cNvPr>
          <p:cNvSpPr>
            <a:spLocks noGrp="1"/>
          </p:cNvSpPr>
          <p:nvPr>
            <p:ph type="ftr" sz="quarter" idx="5"/>
          </p:nvPr>
        </p:nvSpPr>
        <p:spPr/>
        <p:txBody>
          <a:bodyPr/>
          <a:lstStyle/>
          <a:p>
            <a:r>
              <a:rPr lang="en-IN"/>
              <a:t>Diffusion Models - Raunak Sarbajna</a:t>
            </a:r>
          </a:p>
        </p:txBody>
      </p:sp>
      <p:sp>
        <p:nvSpPr>
          <p:cNvPr id="9" name="Slide Number Placeholder 8">
            <a:extLst>
              <a:ext uri="{FF2B5EF4-FFF2-40B4-BE49-F238E27FC236}">
                <a16:creationId xmlns:a16="http://schemas.microsoft.com/office/drawing/2014/main" id="{C4C292DE-04BF-9B73-36F2-A659D9CD1C46}"/>
              </a:ext>
            </a:extLst>
          </p:cNvPr>
          <p:cNvSpPr>
            <a:spLocks noGrp="1"/>
          </p:cNvSpPr>
          <p:nvPr>
            <p:ph type="sldNum" sz="quarter" idx="7"/>
          </p:nvPr>
        </p:nvSpPr>
        <p:spPr/>
        <p:txBody>
          <a:bodyPr/>
          <a:lstStyle/>
          <a:p>
            <a:fld id="{B6F15528-21DE-4FAA-801E-634DDDAF4B2B}" type="slidenum">
              <a:rPr lang="en-IN" smtClean="0"/>
              <a:t>8</a:t>
            </a:fld>
            <a:endParaRPr lang="en-IN"/>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8F52D-E4BC-278A-899C-D822FFCBF75B}"/>
              </a:ext>
            </a:extLst>
          </p:cNvPr>
          <p:cNvSpPr>
            <a:spLocks noGrp="1"/>
          </p:cNvSpPr>
          <p:nvPr>
            <p:ph type="title"/>
          </p:nvPr>
        </p:nvSpPr>
        <p:spPr>
          <a:xfrm>
            <a:off x="618236" y="299465"/>
            <a:ext cx="10060305" cy="677108"/>
          </a:xfrm>
        </p:spPr>
        <p:txBody>
          <a:bodyPr/>
          <a:lstStyle/>
          <a:p>
            <a:r>
              <a:rPr lang="en-IN" dirty="0"/>
              <a:t>Types of Generative Models</a:t>
            </a:r>
          </a:p>
        </p:txBody>
      </p:sp>
      <p:pic>
        <p:nvPicPr>
          <p:cNvPr id="6" name="Picture 5" descr="A diagram of a machine&#10;&#10;Description automatically generated">
            <a:extLst>
              <a:ext uri="{FF2B5EF4-FFF2-40B4-BE49-F238E27FC236}">
                <a16:creationId xmlns:a16="http://schemas.microsoft.com/office/drawing/2014/main" id="{2BF13883-6429-41F0-AFD3-C730DC3485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3459" y="976573"/>
            <a:ext cx="7930929" cy="5483857"/>
          </a:xfrm>
          <a:prstGeom prst="rect">
            <a:avLst/>
          </a:prstGeom>
        </p:spPr>
      </p:pic>
      <p:sp>
        <p:nvSpPr>
          <p:cNvPr id="9" name="Date Placeholder 8">
            <a:extLst>
              <a:ext uri="{FF2B5EF4-FFF2-40B4-BE49-F238E27FC236}">
                <a16:creationId xmlns:a16="http://schemas.microsoft.com/office/drawing/2014/main" id="{0BE6133C-D996-AF2C-9579-EFBAA209A63E}"/>
              </a:ext>
            </a:extLst>
          </p:cNvPr>
          <p:cNvSpPr>
            <a:spLocks noGrp="1"/>
          </p:cNvSpPr>
          <p:nvPr>
            <p:ph type="dt" sz="half" idx="6"/>
          </p:nvPr>
        </p:nvSpPr>
        <p:spPr/>
        <p:txBody>
          <a:bodyPr/>
          <a:lstStyle/>
          <a:p>
            <a:r>
              <a:rPr lang="en-US"/>
              <a:t>Monday, April 15, 2024</a:t>
            </a:r>
          </a:p>
        </p:txBody>
      </p:sp>
      <p:sp>
        <p:nvSpPr>
          <p:cNvPr id="10" name="Footer Placeholder 9">
            <a:extLst>
              <a:ext uri="{FF2B5EF4-FFF2-40B4-BE49-F238E27FC236}">
                <a16:creationId xmlns:a16="http://schemas.microsoft.com/office/drawing/2014/main" id="{E66D4A80-AE28-B7BD-4AD3-773BB75ECAEB}"/>
              </a:ext>
            </a:extLst>
          </p:cNvPr>
          <p:cNvSpPr>
            <a:spLocks noGrp="1"/>
          </p:cNvSpPr>
          <p:nvPr>
            <p:ph type="ftr" sz="quarter" idx="5"/>
          </p:nvPr>
        </p:nvSpPr>
        <p:spPr/>
        <p:txBody>
          <a:bodyPr/>
          <a:lstStyle/>
          <a:p>
            <a:r>
              <a:rPr lang="en-IN"/>
              <a:t>Diffusion Models - Raunak Sarbajna</a:t>
            </a:r>
          </a:p>
        </p:txBody>
      </p:sp>
      <p:sp>
        <p:nvSpPr>
          <p:cNvPr id="11" name="Slide Number Placeholder 10">
            <a:extLst>
              <a:ext uri="{FF2B5EF4-FFF2-40B4-BE49-F238E27FC236}">
                <a16:creationId xmlns:a16="http://schemas.microsoft.com/office/drawing/2014/main" id="{91A99F9E-1A02-AEBA-824F-34321F76225D}"/>
              </a:ext>
            </a:extLst>
          </p:cNvPr>
          <p:cNvSpPr>
            <a:spLocks noGrp="1"/>
          </p:cNvSpPr>
          <p:nvPr>
            <p:ph type="sldNum" sz="quarter" idx="7"/>
          </p:nvPr>
        </p:nvSpPr>
        <p:spPr/>
        <p:txBody>
          <a:bodyPr/>
          <a:lstStyle/>
          <a:p>
            <a:fld id="{B6F15528-21DE-4FAA-801E-634DDDAF4B2B}" type="slidenum">
              <a:rPr lang="en-IN" smtClean="0"/>
              <a:t>9</a:t>
            </a:fld>
            <a:endParaRPr lang="en-IN"/>
          </a:p>
        </p:txBody>
      </p:sp>
    </p:spTree>
    <p:extLst>
      <p:ext uri="{BB962C8B-B14F-4D97-AF65-F5344CB8AC3E}">
        <p14:creationId xmlns:p14="http://schemas.microsoft.com/office/powerpoint/2010/main" val="753247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E40CBB"/>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517</TotalTime>
  <Words>4107</Words>
  <Application>Microsoft Office PowerPoint</Application>
  <PresentationFormat>Widescreen</PresentationFormat>
  <Paragraphs>619</Paragraphs>
  <Slides>52</Slides>
  <Notes>9</Notes>
  <HiddenSlides>0</HiddenSlides>
  <MMClips>3</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52</vt:i4>
      </vt:variant>
    </vt:vector>
  </HeadingPairs>
  <TitlesOfParts>
    <vt:vector size="73" baseType="lpstr">
      <vt:lpstr>Arial</vt:lpstr>
      <vt:lpstr>ArialMT</vt:lpstr>
      <vt:lpstr>Calibri</vt:lpstr>
      <vt:lpstr>Calibri-Italic</vt:lpstr>
      <vt:lpstr>Calibri-Light</vt:lpstr>
      <vt:lpstr>Cambria Math</vt:lpstr>
      <vt:lpstr>CambriaMath</vt:lpstr>
      <vt:lpstr>CMBX10</vt:lpstr>
      <vt:lpstr>CMEX10</vt:lpstr>
      <vt:lpstr>CMMI10</vt:lpstr>
      <vt:lpstr>CMMI7</vt:lpstr>
      <vt:lpstr>CMR10</vt:lpstr>
      <vt:lpstr>CMR7</vt:lpstr>
      <vt:lpstr>CMR9</vt:lpstr>
      <vt:lpstr>CMSS9</vt:lpstr>
      <vt:lpstr>CMSY10</vt:lpstr>
      <vt:lpstr>CMSY7</vt:lpstr>
      <vt:lpstr>CMSY9</vt:lpstr>
      <vt:lpstr>HelveticaNeue-Light</vt:lpstr>
      <vt:lpstr>Times New Roman</vt:lpstr>
      <vt:lpstr>Office Theme</vt:lpstr>
      <vt:lpstr>PowerPoint Presentation</vt:lpstr>
      <vt:lpstr>Topics and Prerequisites</vt:lpstr>
      <vt:lpstr>What is Stable Diffusion?</vt:lpstr>
      <vt:lpstr>PowerPoint Presentation</vt:lpstr>
      <vt:lpstr>Diffusion Model in Action</vt:lpstr>
      <vt:lpstr>Diffusion Model in Action</vt:lpstr>
      <vt:lpstr>Diffusion Model in Action</vt:lpstr>
      <vt:lpstr>What is a generative model?</vt:lpstr>
      <vt:lpstr>Types of Generative Models</vt:lpstr>
      <vt:lpstr>Why do we model data as distributions?</vt:lpstr>
      <vt:lpstr>Learning the distribution p(x) of our data.</vt:lpstr>
      <vt:lpstr>Methods for Learning Data Distribution</vt:lpstr>
      <vt:lpstr>Generative Adversarial Networks (GANs)</vt:lpstr>
      <vt:lpstr>Diffusion Models</vt:lpstr>
      <vt:lpstr>Review: GANs vs Diffusion</vt:lpstr>
      <vt:lpstr>Reverse process: Neural network</vt:lpstr>
      <vt:lpstr>The math of diffusion models… simplified!</vt:lpstr>
      <vt:lpstr>PowerPoint Presentation</vt:lpstr>
      <vt:lpstr>PowerPoint Presentation</vt:lpstr>
      <vt:lpstr>PowerPoint Presentation</vt:lpstr>
      <vt:lpstr>PowerPoint Presentation</vt:lpstr>
      <vt:lpstr>PowerPoint Presentation</vt:lpstr>
      <vt:lpstr>PowerPoint Presentation</vt:lpstr>
      <vt:lpstr>How do we generate new data?</vt:lpstr>
      <vt:lpstr>PowerPoint Presentation</vt:lpstr>
      <vt:lpstr>PowerPoint Presentation</vt:lpstr>
      <vt:lpstr>U-Net</vt:lpstr>
      <vt:lpstr>PowerPoint Presentation</vt:lpstr>
      <vt:lpstr>PowerPoint Presentation</vt:lpstr>
      <vt:lpstr>Solutions</vt:lpstr>
      <vt:lpstr>Guided/Conditioned Diffusion</vt:lpstr>
      <vt:lpstr>How do we get Diffusion Models to Understand Prompts?</vt:lpstr>
      <vt:lpstr>PowerPoint Presentation</vt:lpstr>
      <vt:lpstr>Word Vector in Context:  RNN / Transformers</vt:lpstr>
      <vt:lpstr>Joint Representation for Vision and Language: Contrastive Language–Image Pre-training (CLIP)</vt:lpstr>
      <vt:lpstr>Optional Slides Next</vt:lpstr>
      <vt:lpstr>How do we condition the reverse process?</vt:lpstr>
      <vt:lpstr>Classifier Free Guidance (Training)</vt:lpstr>
      <vt:lpstr>Classifier Free Guidance (Inference)</vt:lpstr>
      <vt:lpstr>Classifier Free Guidance (Combine output)</vt:lpstr>
      <vt:lpstr>Performing many steps on big images is slow</vt:lpstr>
      <vt:lpstr>Latent Diffusion Model</vt:lpstr>
      <vt:lpstr>What is an Autoencoder?</vt:lpstr>
      <vt:lpstr>What’s the problem with Autoencoders?</vt:lpstr>
      <vt:lpstr>Introducing the Variational Autoencoder</vt:lpstr>
      <vt:lpstr>Architecture (Text-To-Image)</vt:lpstr>
      <vt:lpstr>Architecture (Image-To-Image)</vt:lpstr>
      <vt:lpstr>Architecture (In-Painting): how to fool models</vt:lpstr>
      <vt:lpstr>Layer Normalization</vt:lpstr>
      <vt:lpstr>Group Normalization</vt:lpstr>
      <vt:lpstr>Moving to our demo!</vt:lpstr>
      <vt:lpstr>Code is available on GitHub!</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Transformers from scratch</dc:title>
  <dc:creator>Umar</dc:creator>
  <cp:lastModifiedBy>Eick, Christoph F</cp:lastModifiedBy>
  <cp:revision>141</cp:revision>
  <dcterms:created xsi:type="dcterms:W3CDTF">2024-04-11T20:03:44Z</dcterms:created>
  <dcterms:modified xsi:type="dcterms:W3CDTF">2024-04-17T14:08:30Z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2023-09-26T00:00:00Z</vt:filetime>
  </property>
  <property fmtid="{D5CDD505-2E9C-101B-9397-08002B2CF9AE}" pid="3" name="Creator">
    <vt:lpwstr>Microsoft® PowerPoint® for Microsoft 365</vt:lpwstr>
  </property>
  <property fmtid="{D5CDD505-2E9C-101B-9397-08002B2CF9AE}" pid="4" name="LastSaved">
    <vt:filetime>2024-04-11T00:00:00Z</vt:filetime>
  </property>
  <property fmtid="{D5CDD505-2E9C-101B-9397-08002B2CF9AE}" pid="5" name="Producer">
    <vt:lpwstr>Microsoft® PowerPoint® for Microsoft 365</vt:lpwstr>
  </property>
</Properties>
</file>