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337" r:id="rId4"/>
    <p:sldId id="338" r:id="rId5"/>
    <p:sldId id="339" r:id="rId6"/>
    <p:sldId id="331" r:id="rId7"/>
    <p:sldId id="329" r:id="rId8"/>
    <p:sldId id="330" r:id="rId9"/>
    <p:sldId id="332" r:id="rId10"/>
    <p:sldId id="342" r:id="rId11"/>
    <p:sldId id="343" r:id="rId12"/>
    <p:sldId id="288" r:id="rId13"/>
    <p:sldId id="292" r:id="rId14"/>
    <p:sldId id="322" r:id="rId15"/>
    <p:sldId id="323" r:id="rId16"/>
    <p:sldId id="297" r:id="rId17"/>
    <p:sldId id="340" r:id="rId18"/>
    <p:sldId id="305" r:id="rId19"/>
    <p:sldId id="309" r:id="rId20"/>
    <p:sldId id="311" r:id="rId21"/>
    <p:sldId id="312" r:id="rId22"/>
    <p:sldId id="313" r:id="rId23"/>
    <p:sldId id="314" r:id="rId24"/>
    <p:sldId id="327" r:id="rId25"/>
    <p:sldId id="315" r:id="rId26"/>
    <p:sldId id="328" r:id="rId27"/>
    <p:sldId id="316" r:id="rId28"/>
    <p:sldId id="335" r:id="rId29"/>
    <p:sldId id="336" r:id="rId30"/>
    <p:sldId id="341" r:id="rId31"/>
  </p:sldIdLst>
  <p:sldSz cx="9144000" cy="6858000" type="screen4x3"/>
  <p:notesSz cx="6858000" cy="91440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6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2F776FB-10A5-4952-8CFE-B959D46E3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2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B4F702D-E6B7-4B5E-B795-5DB144CD7C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3DAA90-54C6-4E42-BF34-5CB06A09C856}" type="slidenum">
              <a:rPr lang="en-GB" sz="1200" smtClean="0"/>
              <a:pPr eaLnBrk="1" hangingPunct="1"/>
              <a:t>2</a:t>
            </a:fld>
            <a:endParaRPr lang="en-GB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05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5D7D54-285F-4C70-AD72-168A622CB07E}" type="slidenum">
              <a:rPr lang="en-GB" sz="1200" smtClean="0"/>
              <a:pPr eaLnBrk="1" hangingPunct="1"/>
              <a:t>12</a:t>
            </a:fld>
            <a:endParaRPr lang="en-GB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24437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4895" rIns="91395" bIns="44895"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9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B1FF6-71FF-4132-93A5-F495EF2013A2}" type="slidenum">
              <a:rPr lang="en-GB" sz="1200" smtClean="0"/>
              <a:pPr eaLnBrk="1" hangingPunct="1"/>
              <a:t>19</a:t>
            </a:fld>
            <a:endParaRPr lang="en-GB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00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95888" y="6553200"/>
            <a:ext cx="32797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7DF2BB0-6809-4093-BD5E-9171461674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5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2901-A188-49F3-AF82-2CAFEB15EF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0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9906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DF2E-018F-41F3-830C-0D36B57556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22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9921-1011-4D54-9FF2-4D954D2791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86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B38A-5DDB-4D9D-AD4C-084A5185EA0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0574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5764-9628-49E4-AB43-3791513B39E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2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11E7-B8D4-4B0B-AE2C-10FDE28A1B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99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253CB-6799-45D0-95B6-017726D833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10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897CD-1B12-47BE-BCD4-45041F83DD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0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6BFA-2608-4199-A51B-6B270DF33C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02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30911-CFAA-4A05-932A-0DA3FBF47D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69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omtel te bewerken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CE078D3-947B-4D35-9904-D4E8A131267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grpSp>
        <p:nvGrpSpPr>
          <p:cNvPr id="2055" name="Group 11"/>
          <p:cNvGrpSpPr>
            <a:grpSpLocks/>
          </p:cNvGrpSpPr>
          <p:nvPr userDrawn="1"/>
        </p:nvGrpSpPr>
        <p:grpSpPr bwMode="auto">
          <a:xfrm>
            <a:off x="304800" y="1676400"/>
            <a:ext cx="7391400" cy="319088"/>
            <a:chOff x="144" y="1248"/>
            <a:chExt cx="4656" cy="201"/>
          </a:xfrm>
        </p:grpSpPr>
        <p:sp>
          <p:nvSpPr>
            <p:cNvPr id="615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03738" y="22225"/>
            <a:ext cx="464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1" dirty="0">
                <a:latin typeface="Arial" charset="0"/>
              </a:rPr>
              <a:t>A.E. </a:t>
            </a:r>
            <a:r>
              <a:rPr lang="en-GB" sz="1200" i="1" dirty="0" err="1">
                <a:latin typeface="Arial" charset="0"/>
              </a:rPr>
              <a:t>Eiben</a:t>
            </a:r>
            <a:r>
              <a:rPr lang="en-GB" sz="1200" i="1" dirty="0">
                <a:latin typeface="Arial" charset="0"/>
              </a:rPr>
              <a:t> and J.E. Smith</a:t>
            </a:r>
            <a:r>
              <a:rPr lang="en-GB" sz="1200" dirty="0">
                <a:latin typeface="Arial" charset="0"/>
              </a:rPr>
              <a:t>, Introduction to Evolutionary Computing</a:t>
            </a:r>
          </a:p>
          <a:p>
            <a:pPr>
              <a:defRPr/>
            </a:pPr>
            <a:r>
              <a:rPr lang="nl-NL" sz="1200" dirty="0">
                <a:latin typeface="Arial" charset="0"/>
              </a:rPr>
              <a:t>Introduction with additions/modification by </a:t>
            </a:r>
            <a:r>
              <a:rPr lang="nl-NL" sz="1200" i="1" dirty="0">
                <a:latin typeface="Arial" charset="0"/>
              </a:rPr>
              <a:t>Christoph F. Eick</a:t>
            </a:r>
            <a:endParaRPr lang="en-GB" sz="1200" i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public_html\ecbook\slides\under-construction\BBeam.AVI" TargetMode="External"/><Relationship Id="rId1" Type="http://schemas.microsoft.com/office/2007/relationships/media" Target="file:///D:\public_html\ecbook\slides\under-construction\BBeam.AVI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Introduction to</a:t>
            </a:r>
            <a:br>
              <a:rPr lang="en-GB" dirty="0"/>
            </a:br>
            <a:r>
              <a:rPr lang="en-GB" dirty="0"/>
              <a:t>Evolutionary Computing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2BB0-6809-4093-BD5E-917146167444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066800"/>
            <a:ext cx="8915400" cy="533400"/>
          </a:xfrm>
        </p:spPr>
        <p:txBody>
          <a:bodyPr/>
          <a:lstStyle/>
          <a:p>
            <a:pPr eaLnBrk="1" hangingPunct="1"/>
            <a:r>
              <a:rPr lang="en-US" sz="3200" dirty="0"/>
              <a:t>Advantages of Randomized Algorithms</a:t>
            </a:r>
            <a:endParaRPr lang="de-DE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Never get stuck or get caught in infinite loops</a:t>
            </a:r>
            <a:endParaRPr lang="en-US" i="1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Find many “good” solutions not a single good solution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Often “efficient”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18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929" y="990600"/>
            <a:ext cx="8915400" cy="533400"/>
          </a:xfrm>
        </p:spPr>
        <p:txBody>
          <a:bodyPr/>
          <a:lstStyle/>
          <a:p>
            <a:pPr eaLnBrk="1" hangingPunct="1"/>
            <a:r>
              <a:rPr lang="en-US" sz="3200" dirty="0"/>
              <a:t>News Feb. 21, 2022</a:t>
            </a:r>
            <a:endParaRPr lang="de-DE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100" dirty="0"/>
              <a:t>Submit your exactly four person groups to Nathan by tomorrow, 5p; the remaining groups will then be formed by Nathan and should be ready by Feb. 24. </a:t>
            </a:r>
            <a:endParaRPr lang="en-US" sz="2100" i="1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100" dirty="0"/>
              <a:t>A first draft of the group project presentation has ben posted; it will be briefly discussed on Feb. 23. Duration: Feb. 25-April 16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100" dirty="0"/>
              <a:t>Task2 is due tomorrow, Tuesday end of the day.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100" dirty="0"/>
              <a:t>Today’s Background: Surfside Beach, Texas; near Freeport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100" dirty="0"/>
              <a:t>More faculty candidate talks on Feb. 25+28, 11a.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100" dirty="0"/>
              <a:t>Today’s Topics: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100" dirty="0"/>
              <a:t>Evolutionary Computing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100" dirty="0"/>
              <a:t>Brief discussion of GHC task Group D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100" dirty="0"/>
              <a:t>A Very Brief Introduction to Game Theory</a:t>
            </a:r>
            <a:endParaRPr lang="en-US" sz="2500" dirty="0"/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66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6513" y="2149475"/>
            <a:ext cx="2422525" cy="2938463"/>
          </a:xfrm>
          <a:noFill/>
        </p:spPr>
        <p:txBody>
          <a:bodyPr lIns="90488" tIns="44450" rIns="90488" bIns="44450"/>
          <a:lstStyle/>
          <a:p>
            <a:pPr algn="r" eaLnBrk="1" hangingPunct="1">
              <a:buFont typeface="Wingdings" pitchFamily="2" charset="2"/>
              <a:buNone/>
            </a:pPr>
            <a:r>
              <a:rPr lang="en-US" sz="2400" b="1" u="sng">
                <a:solidFill>
                  <a:srgbClr val="009900"/>
                </a:solidFill>
              </a:rPr>
              <a:t>EVOLUTION</a:t>
            </a:r>
          </a:p>
          <a:p>
            <a:pPr algn="r" eaLnBrk="1" hangingPunct="1">
              <a:buFont typeface="Wingdings" pitchFamily="2" charset="2"/>
              <a:buNone/>
            </a:pPr>
            <a:endParaRPr lang="en-US" sz="2400">
              <a:solidFill>
                <a:srgbClr val="009900"/>
              </a:solidFill>
            </a:endParaRPr>
          </a:p>
          <a:p>
            <a:pPr algn="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009900"/>
                </a:solidFill>
              </a:rPr>
              <a:t>Environment</a:t>
            </a:r>
          </a:p>
          <a:p>
            <a:pPr algn="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009900"/>
                </a:solidFill>
              </a:rPr>
              <a:t>Individual</a:t>
            </a:r>
          </a:p>
          <a:p>
            <a:pPr algn="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009900"/>
                </a:solidFill>
              </a:rPr>
              <a:t>Fitness</a:t>
            </a:r>
          </a:p>
          <a:p>
            <a:pPr algn="r" eaLnBrk="1" hangingPunct="1">
              <a:buFont typeface="Wingdings" pitchFamily="2" charset="2"/>
              <a:buNone/>
            </a:pPr>
            <a:endParaRPr lang="en-US" sz="2400">
              <a:solidFill>
                <a:srgbClr val="33CC33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7620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3200"/>
              <a:t>The Main Evolutionary Computing Metaphor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149475"/>
            <a:ext cx="3200400" cy="2914650"/>
          </a:xfrm>
          <a:noFill/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>
                <a:solidFill>
                  <a:srgbClr val="FF0000"/>
                </a:solidFill>
              </a:rPr>
              <a:t>PROBLEM SOLVING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ts val="29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Problem</a:t>
            </a:r>
          </a:p>
          <a:p>
            <a:pPr eaLnBrk="1" hangingPunct="1">
              <a:lnSpc>
                <a:spcPts val="29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Candidate Solution</a:t>
            </a:r>
          </a:p>
          <a:p>
            <a:pPr eaLnBrk="1" hangingPunct="1">
              <a:lnSpc>
                <a:spcPts val="29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Quality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62400" y="3276600"/>
            <a:ext cx="1135063" cy="1028700"/>
            <a:chOff x="2496" y="2160"/>
            <a:chExt cx="715" cy="648"/>
          </a:xfrm>
        </p:grpSpPr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2496" y="2160"/>
              <a:ext cx="7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2496" y="2490"/>
              <a:ext cx="7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2496" y="2808"/>
              <a:ext cx="7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752600" y="5943600"/>
            <a:ext cx="611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  <a:sym typeface="Symbol" pitchFamily="18" charset="2"/>
              </a:rPr>
              <a:t>Quality  chance for seeding new solutions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76400" y="5181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>
                <a:solidFill>
                  <a:srgbClr val="009900"/>
                </a:solidFill>
                <a:latin typeface="Arial" charset="0"/>
              </a:rPr>
              <a:t>Fitness </a:t>
            </a:r>
            <a:r>
              <a:rPr lang="en-US">
                <a:solidFill>
                  <a:srgbClr val="009900"/>
                </a:solidFill>
                <a:latin typeface="Arial" charset="0"/>
                <a:sym typeface="Symbol" pitchFamily="18" charset="2"/>
              </a:rPr>
              <a:t> chances for survival and reproduction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E5764-9628-49E4-AB43-3791513B39EB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59396" grpId="0" build="p" autoUpdateAnimBg="0"/>
      <p:bldP spid="59401" grpId="0" build="p" autoUpdateAnimBg="0"/>
      <p:bldP spid="5940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924800" cy="914400"/>
          </a:xfrm>
        </p:spPr>
        <p:txBody>
          <a:bodyPr/>
          <a:lstStyle/>
          <a:p>
            <a:pPr eaLnBrk="1" hangingPunct="1"/>
            <a:r>
              <a:rPr lang="nl-NL" sz="3200"/>
              <a:t>Darwinian Evolution 1: </a:t>
            </a:r>
            <a:br>
              <a:rPr lang="nl-NL" sz="3200"/>
            </a:br>
            <a:r>
              <a:rPr lang="nl-NL" sz="3200"/>
              <a:t>Survival of the fittest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/>
              <a:t>All environments have finite resources</a:t>
            </a:r>
          </a:p>
          <a:p>
            <a:pPr lvl="1" eaLnBrk="1" hangingPunct="1">
              <a:lnSpc>
                <a:spcPct val="120000"/>
              </a:lnSpc>
              <a:buFontTx/>
              <a:buNone/>
              <a:tabLst>
                <a:tab pos="3146425" algn="l"/>
              </a:tabLst>
            </a:pPr>
            <a:r>
              <a:rPr lang="en-US" sz="2000"/>
              <a:t>(i.e., can only support a limited number of individuals)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/>
              <a:t>Lifeforms have basic instinct/ lifecycles geared towards reproduction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/>
              <a:t>Therefore some kind of selection is inevitable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/>
              <a:t>Those individuals that compete for the resources most effectively have increased chance of reproduction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GB" sz="2400"/>
              <a:t>Note: fitness in natural evolution is a derived, secondary measure, i.e., we (humans) assign a high fitness to individuals with many offspring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9E8DDA-3463-4546-8FBC-95F6B03054EC}"/>
              </a:ext>
            </a:extLst>
          </p:cNvPr>
          <p:cNvSpPr/>
          <p:nvPr/>
        </p:nvSpPr>
        <p:spPr>
          <a:xfrm>
            <a:off x="4724400" y="654314"/>
            <a:ext cx="441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 Q: </a:t>
            </a:r>
            <a:r>
              <a:rPr lang="en-US" sz="1400" dirty="0"/>
              <a:t>Some species have very colorful male fish </a:t>
            </a:r>
          </a:p>
          <a:p>
            <a:pPr lvl="1"/>
            <a:r>
              <a:rPr lang="en-US" sz="1400" dirty="0"/>
              <a:t>but not colorful, well camouflaged female fish.</a:t>
            </a:r>
          </a:p>
          <a:p>
            <a:pPr lvl="1"/>
            <a:r>
              <a:rPr lang="en-US" sz="1400" dirty="0"/>
              <a:t>Why??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8001000" cy="990600"/>
          </a:xfrm>
        </p:spPr>
        <p:txBody>
          <a:bodyPr/>
          <a:lstStyle/>
          <a:p>
            <a:pPr eaLnBrk="1" hangingPunct="1"/>
            <a:r>
              <a:rPr lang="en-GB" sz="3200"/>
              <a:t>Darwinian Evolution 2: 	</a:t>
            </a:r>
            <a:br>
              <a:rPr lang="en-GB" sz="3200"/>
            </a:br>
            <a:r>
              <a:rPr lang="en-GB" sz="3200"/>
              <a:t>Diversity drives change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/>
              <a:t>Phenotypic traits: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Behaviour / physical differences that affect response to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Partly determined by inheritance, partly by factors during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Unique to each individual, partly as a result of random changes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If phenotypic traits: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Lead to higher chances of reproduction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Can be inherited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    then they will tend to increase in subsequent generations,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leading to new combinations of traits …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F357B-6DA4-48EA-BAAD-B086C5C1FD1B}"/>
              </a:ext>
            </a:extLst>
          </p:cNvPr>
          <p:cNvSpPr txBox="1"/>
          <p:nvPr/>
        </p:nvSpPr>
        <p:spPr>
          <a:xfrm>
            <a:off x="6929054" y="838200"/>
            <a:ext cx="200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Example: </a:t>
            </a:r>
          </a:p>
          <a:p>
            <a:pPr algn="l"/>
            <a:r>
              <a:rPr lang="en-US" sz="1400" dirty="0"/>
              <a:t>Blond Hair vs. Dark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Darwinian Evolution:Summary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Population consists of diverse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set of individuals</a:t>
            </a:r>
          </a:p>
          <a:p>
            <a:pPr eaLnBrk="1" hangingPunct="1"/>
            <a:r>
              <a:rPr lang="en-GB" sz="2400" dirty="0"/>
              <a:t>Combinations of traits that are better adapted tend to increase representation in population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dirty="0"/>
              <a:t>    </a:t>
            </a:r>
            <a:r>
              <a:rPr lang="en-GB" sz="2400" dirty="0">
                <a:solidFill>
                  <a:srgbClr val="FF0000"/>
                </a:solidFill>
              </a:rPr>
              <a:t>Individuals are “units of selection”</a:t>
            </a:r>
          </a:p>
          <a:p>
            <a:pPr eaLnBrk="1" hangingPunct="1"/>
            <a:r>
              <a:rPr lang="en-GB" sz="2400" dirty="0"/>
              <a:t>Variations occur through random changes yielding constant source of diversity, coupled with selection means that: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</a:rPr>
              <a:t>Population is the “unit of evolution”</a:t>
            </a:r>
          </a:p>
          <a:p>
            <a:pPr eaLnBrk="1" hangingPunct="1"/>
            <a:r>
              <a:rPr lang="en-GB" sz="2400" dirty="0"/>
              <a:t>Note the absence of “guiding force”: evolution occurs probabilistically in a distributed </a:t>
            </a:r>
            <a:r>
              <a:rPr lang="en-GB" sz="2400" dirty="0" err="1"/>
              <a:t>enviroment</a:t>
            </a:r>
            <a:r>
              <a:rPr lang="en-GB" sz="2400" dirty="0"/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Natural Genetics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/>
              <a:t>The information required to build a living organism is coded in the DNA of that organism</a:t>
            </a:r>
          </a:p>
          <a:p>
            <a:pPr eaLnBrk="1" hangingPunct="1"/>
            <a:r>
              <a:rPr lang="en-GB" sz="2400"/>
              <a:t>Genotype (DNA inside) determines phenotype</a:t>
            </a:r>
          </a:p>
          <a:p>
            <a:pPr eaLnBrk="1" hangingPunct="1"/>
            <a:r>
              <a:rPr lang="en-GB" sz="2400"/>
              <a:t>Genes  </a:t>
            </a:r>
            <a:r>
              <a:rPr lang="en-GB" sz="2400">
                <a:sym typeface="Wingdings" pitchFamily="2" charset="2"/>
              </a:rPr>
              <a:t> </a:t>
            </a:r>
            <a:r>
              <a:rPr lang="en-GB" sz="2400">
                <a:sym typeface="Symbol" pitchFamily="18" charset="2"/>
              </a:rPr>
              <a:t>  </a:t>
            </a:r>
            <a:r>
              <a:rPr lang="en-GB" sz="2400">
                <a:sym typeface="Wingdings" pitchFamily="2" charset="2"/>
              </a:rPr>
              <a:t>phenotypic traits is a complex mapping</a:t>
            </a:r>
          </a:p>
          <a:p>
            <a:pPr lvl="1" eaLnBrk="1" hangingPunct="1"/>
            <a:r>
              <a:rPr lang="en-GB">
                <a:sym typeface="Wingdings" pitchFamily="2" charset="2"/>
              </a:rPr>
              <a:t>One gene may affect many traits (pleiotropy)</a:t>
            </a:r>
          </a:p>
          <a:p>
            <a:pPr lvl="1" eaLnBrk="1" hangingPunct="1"/>
            <a:r>
              <a:rPr lang="en-GB">
                <a:sym typeface="Wingdings" pitchFamily="2" charset="2"/>
              </a:rPr>
              <a:t>Many genes may affect one trait (polygeny)</a:t>
            </a:r>
          </a:p>
          <a:p>
            <a:pPr eaLnBrk="1" hangingPunct="1"/>
            <a:r>
              <a:rPr lang="en-GB" sz="2400"/>
              <a:t>Small changes in the genotype lead to small changes in the organism (e.g., height, hair colour)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3DFD4-E33A-448C-B036-D95B98BFF06F}"/>
              </a:ext>
            </a:extLst>
          </p:cNvPr>
          <p:cNvSpPr txBox="1"/>
          <p:nvPr/>
        </p:nvSpPr>
        <p:spPr>
          <a:xfrm>
            <a:off x="5260032" y="914400"/>
            <a:ext cx="3514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Handwriting" panose="03010101010101010101" pitchFamily="66" charset="0"/>
              </a:rPr>
              <a:t>Switch to other presentation!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0" dirty="0"/>
              <a:t>Crossing-over in Humans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1447800"/>
          </a:xfrm>
        </p:spPr>
        <p:txBody>
          <a:bodyPr/>
          <a:lstStyle/>
          <a:p>
            <a:pPr marL="0" indent="0" eaLnBrk="1" hangingPunct="1"/>
            <a:r>
              <a:rPr lang="en-GB"/>
              <a:t> </a:t>
            </a:r>
            <a:r>
              <a:rPr lang="en-GB" sz="2400"/>
              <a:t>Chromosome pairs align and duplicate</a:t>
            </a:r>
          </a:p>
          <a:p>
            <a:pPr marL="0" indent="0" eaLnBrk="1" hangingPunct="1"/>
            <a:r>
              <a:rPr lang="en-GB" sz="2400"/>
              <a:t> Inner pairs link at a </a:t>
            </a:r>
            <a:r>
              <a:rPr lang="en-GB" sz="2400" i="1"/>
              <a:t>centromere</a:t>
            </a:r>
            <a:r>
              <a:rPr lang="en-GB" sz="2400"/>
              <a:t>  and swap parts of themselves</a:t>
            </a:r>
          </a:p>
        </p:txBody>
      </p:sp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68968"/>
            <a:ext cx="7924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85800" y="5013325"/>
            <a:ext cx="845820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Outcome is one copy of maternal/paternal chromosome plus two entirely new combinations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 dirty="0">
                <a:latin typeface="Arial" charset="0"/>
              </a:rPr>
              <a:t> After crossing-over one of each pair goes into each gamete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 dirty="0">
                <a:latin typeface="Arial" charset="0"/>
              </a:rPr>
              <a:t> After crossover the offspring has some properties of each parent</a:t>
            </a:r>
          </a:p>
        </p:txBody>
      </p:sp>
    </p:spTree>
    <p:extLst>
      <p:ext uri="{BB962C8B-B14F-4D97-AF65-F5344CB8AC3E}">
        <p14:creationId xmlns:p14="http://schemas.microsoft.com/office/powerpoint/2010/main" val="17593575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6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Mutation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/>
              <a:t>Occasionally some of the genetic material changes very slightly during this process (replication error)</a:t>
            </a:r>
          </a:p>
          <a:p>
            <a:pPr eaLnBrk="1" hangingPunct="1"/>
            <a:r>
              <a:rPr lang="en-GB" sz="2400"/>
              <a:t>This means that the child might have genetic material information not inherited from either parent</a:t>
            </a:r>
          </a:p>
          <a:p>
            <a:pPr eaLnBrk="1" hangingPunct="1"/>
            <a:r>
              <a:rPr lang="en-GB" sz="2400"/>
              <a:t>This can be</a:t>
            </a:r>
          </a:p>
          <a:p>
            <a:pPr lvl="1" eaLnBrk="1" hangingPunct="1"/>
            <a:r>
              <a:rPr lang="en-GB"/>
              <a:t>catastrophic: offspring in not viable (most likely)</a:t>
            </a:r>
          </a:p>
          <a:p>
            <a:pPr lvl="1" eaLnBrk="1" hangingPunct="1"/>
            <a:r>
              <a:rPr lang="en-GB"/>
              <a:t>neutral: new feature not influences fitness </a:t>
            </a:r>
          </a:p>
          <a:p>
            <a:pPr lvl="1" eaLnBrk="1" hangingPunct="1"/>
            <a:r>
              <a:rPr lang="en-GB"/>
              <a:t>advantageous: strong new feature occurs</a:t>
            </a:r>
          </a:p>
          <a:p>
            <a:pPr eaLnBrk="1" hangingPunct="1"/>
            <a:r>
              <a:rPr lang="en-GB" sz="2400"/>
              <a:t>Redundancy in the genetic code forms a good way of error checking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6524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/>
              <a:t>Problem  type 1 : Optimization</a:t>
            </a:r>
            <a:r>
              <a:rPr lang="en-US"/>
              <a:t> 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143000"/>
          </a:xfrm>
        </p:spPr>
        <p:txBody>
          <a:bodyPr/>
          <a:lstStyle/>
          <a:p>
            <a:pPr eaLnBrk="1" hangingPunct="1"/>
            <a:r>
              <a:rPr lang="en-GB" sz="2400"/>
              <a:t>We have a model of our system and seek inputs that give us a specified goal</a:t>
            </a:r>
            <a:endParaRPr lang="en-GB" sz="2400">
              <a:sym typeface="Symbol" pitchFamily="18" charset="2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727551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e.g. 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>
                <a:latin typeface="Arial" charset="0"/>
                <a:sym typeface="Symbol" pitchFamily="18" charset="2"/>
              </a:rPr>
              <a:t> time tables for university, call center, or hospital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>
                <a:latin typeface="Arial" charset="0"/>
                <a:sym typeface="Symbol" pitchFamily="18" charset="2"/>
              </a:rPr>
              <a:t> design specifications, etc etc</a:t>
            </a:r>
            <a:endParaRPr lang="en-GB">
              <a:latin typeface="Arial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 autoUpdateAnimBg="0"/>
      <p:bldP spid="860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552450"/>
          </a:xfrm>
        </p:spPr>
        <p:txBody>
          <a:bodyPr/>
          <a:lstStyle/>
          <a:p>
            <a:pPr eaLnBrk="1" hangingPunct="1"/>
            <a:r>
              <a:rPr lang="en-US"/>
              <a:t>Contents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Key components of an EC system</a:t>
            </a:r>
          </a:p>
          <a:p>
            <a:pPr eaLnBrk="1" hangingPunct="1"/>
            <a:r>
              <a:rPr lang="en-US" sz="2600" dirty="0"/>
              <a:t>Positioning of EC and the basic EC metaphor</a:t>
            </a:r>
          </a:p>
          <a:p>
            <a:pPr eaLnBrk="1" hangingPunct="1"/>
            <a:r>
              <a:rPr lang="en-US" sz="2600" dirty="0"/>
              <a:t>Biological inspiration:</a:t>
            </a:r>
          </a:p>
          <a:p>
            <a:pPr lvl="1" eaLnBrk="1" hangingPunct="1"/>
            <a:r>
              <a:rPr lang="en-US" sz="2600" dirty="0"/>
              <a:t> Darwinian evolution theory </a:t>
            </a:r>
            <a:r>
              <a:rPr lang="en-GB" sz="2600" dirty="0"/>
              <a:t>(simplified!)</a:t>
            </a:r>
            <a:endParaRPr lang="en-US" sz="2600" dirty="0"/>
          </a:p>
          <a:p>
            <a:pPr lvl="1" eaLnBrk="1" hangingPunct="1"/>
            <a:r>
              <a:rPr lang="en-US" sz="2600" dirty="0"/>
              <a:t> Genetics </a:t>
            </a:r>
            <a:r>
              <a:rPr lang="en-GB" sz="2600" dirty="0"/>
              <a:t>(simplified!)</a:t>
            </a:r>
            <a:endParaRPr lang="en-US" sz="2600" dirty="0"/>
          </a:p>
          <a:p>
            <a:pPr eaLnBrk="1" hangingPunct="1"/>
            <a:r>
              <a:rPr lang="en-US" sz="2600" dirty="0"/>
              <a:t> Motivation for EC</a:t>
            </a:r>
          </a:p>
          <a:p>
            <a:pPr eaLnBrk="1" hangingPunct="1"/>
            <a:r>
              <a:rPr lang="en-US" sz="2600" dirty="0"/>
              <a:t> What can EC do: examples of application areas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38238" y="523875"/>
            <a:ext cx="71310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12788" y="990600"/>
            <a:ext cx="83232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3200">
                <a:solidFill>
                  <a:schemeClr val="tx2"/>
                </a:solidFill>
                <a:latin typeface="Arial" charset="0"/>
              </a:rPr>
              <a:t>Optimisation example 1: University timetabling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38663" y="1906588"/>
            <a:ext cx="39925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0" y="2286000"/>
            <a:ext cx="41211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Enormously big search space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Timetables must be </a:t>
            </a:r>
            <a:r>
              <a:rPr lang="en-US" i="1">
                <a:latin typeface="Arial" charset="0"/>
              </a:rPr>
              <a:t>good</a:t>
            </a:r>
            <a:r>
              <a:rPr lang="en-US">
                <a:latin typeface="Arial" charset="0"/>
              </a:rPr>
              <a:t> 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“Good” is defined by a number of competing criteria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Timetables must be feasible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Vast majority of search space is infeasible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5846" name="Picture 6" descr="rec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319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897CD-1B12-47BE-BCD4-45041F83DD13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897CD-1B12-47BE-BCD4-45041F83DD13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tx2"/>
                </a:solidFill>
                <a:latin typeface="Arial" charset="0"/>
              </a:rPr>
              <a:t>Optimisation example 2: Satellite structure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48200" y="2057400"/>
            <a:ext cx="42545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Optimi</a:t>
            </a:r>
            <a:r>
              <a:rPr lang="en-US">
                <a:latin typeface="Arial" charset="0"/>
              </a:rPr>
              <a:t>z</a:t>
            </a:r>
            <a:r>
              <a:rPr lang="en-GB">
                <a:latin typeface="Arial" charset="0"/>
              </a:rPr>
              <a:t>ed satellite designs for NASA to maximize vibration isolation</a:t>
            </a:r>
          </a:p>
          <a:p>
            <a:pPr algn="l" eaLnBrk="0" hangingPunct="0"/>
            <a:endParaRPr lang="en-GB">
              <a:latin typeface="Arial" charset="0"/>
            </a:endParaRPr>
          </a:p>
          <a:p>
            <a:pPr algn="l" eaLnBrk="0" hangingPunct="0"/>
            <a:r>
              <a:rPr lang="en-GB">
                <a:latin typeface="Arial" charset="0"/>
              </a:rPr>
              <a:t>Evolving: design structures</a:t>
            </a:r>
          </a:p>
          <a:p>
            <a:pPr algn="l" eaLnBrk="0" hangingPunct="0"/>
            <a:endParaRPr lang="en-GB">
              <a:latin typeface="Arial" charset="0"/>
            </a:endParaRPr>
          </a:p>
          <a:p>
            <a:pPr algn="l" eaLnBrk="0" hangingPunct="0"/>
            <a:r>
              <a:rPr lang="en-GB">
                <a:latin typeface="Arial" charset="0"/>
              </a:rPr>
              <a:t>Fitness: vibration resistance</a:t>
            </a:r>
          </a:p>
          <a:p>
            <a:pPr algn="l" eaLnBrk="0" hangingPunct="0"/>
            <a:endParaRPr lang="en-GB">
              <a:latin typeface="Arial" charset="0"/>
            </a:endParaRPr>
          </a:p>
          <a:p>
            <a:pPr algn="l" eaLnBrk="0" hangingPunct="0"/>
            <a:r>
              <a:rPr lang="en-GB" sz="2800">
                <a:solidFill>
                  <a:srgbClr val="FF0000"/>
                </a:solidFill>
                <a:latin typeface="Arial" charset="0"/>
              </a:rPr>
              <a:t>Evolutionary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Arial" charset="0"/>
              </a:rPr>
              <a:t>“</a:t>
            </a:r>
            <a:r>
              <a:rPr lang="en-GB" sz="2800">
                <a:solidFill>
                  <a:srgbClr val="FF0000"/>
                </a:solidFill>
                <a:latin typeface="Arial" charset="0"/>
              </a:rPr>
              <a:t>creativity”</a:t>
            </a:r>
            <a:r>
              <a:rPr lang="en-GB" sz="2800"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897CD-1B12-47BE-BCD4-45041F83DD13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BBeam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57250"/>
            <a:ext cx="97536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897CD-1B12-47BE-BCD4-45041F83DD13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3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8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Problem types 2: Modelling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447800"/>
          </a:xfrm>
        </p:spPr>
        <p:txBody>
          <a:bodyPr/>
          <a:lstStyle/>
          <a:p>
            <a:pPr eaLnBrk="1" hangingPunct="1"/>
            <a:r>
              <a:rPr lang="en-GB" sz="2400"/>
              <a:t>We have corresponding sets of inputs &amp; outputs and seek model </a:t>
            </a:r>
            <a:r>
              <a:rPr lang="en-US" sz="2400"/>
              <a:t>that</a:t>
            </a:r>
            <a:r>
              <a:rPr lang="en-GB" sz="2400"/>
              <a:t> deliver</a:t>
            </a:r>
            <a:r>
              <a:rPr lang="en-US" sz="2400"/>
              <a:t>s</a:t>
            </a:r>
            <a:r>
              <a:rPr lang="en-GB" sz="2400"/>
              <a:t> correct output for every known input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6400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03325" y="5627688"/>
            <a:ext cx="80073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8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Evolutionary machine learning, e.g. Genetic </a:t>
            </a:r>
          </a:p>
          <a:p>
            <a:pPr algn="l" eaLnBrk="1" hangingPunct="1"/>
            <a:r>
              <a:rPr lang="en-US" dirty="0">
                <a:latin typeface="Arial" charset="0"/>
              </a:rPr>
              <a:t>    Programming which evolves programs using crossover</a:t>
            </a:r>
          </a:p>
          <a:p>
            <a:pPr algn="l" eaLnBrk="1" hangingPunct="1"/>
            <a:r>
              <a:rPr lang="en-US" dirty="0">
                <a:latin typeface="Arial" charset="0"/>
              </a:rPr>
              <a:t>    and mutation and the survival of the fittest. </a:t>
            </a:r>
            <a:endParaRPr lang="en-GB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38238" y="523875"/>
            <a:ext cx="71310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38200" y="914400"/>
            <a:ext cx="81200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3200">
                <a:solidFill>
                  <a:schemeClr val="tx2"/>
                </a:solidFill>
                <a:latin typeface="Arial" charset="0"/>
              </a:rPr>
              <a:t>Modelling example: loan applicant creditibility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38663" y="1906588"/>
            <a:ext cx="39925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953000" y="2133600"/>
            <a:ext cx="38100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British bank evolved creditability model to predict loan paying behavior of new applicants 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Evolving: prediction models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Fitness: model accuracy on </a:t>
            </a:r>
          </a:p>
          <a:p>
            <a:pPr algn="l" eaLnBrk="0" hangingPunct="0"/>
            <a:r>
              <a:rPr lang="en-US">
                <a:latin typeface="Arial" charset="0"/>
              </a:rPr>
              <a:t>historical data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66" name="Picture 6" descr="lo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4038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897CD-1B12-47BE-BCD4-45041F83DD13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Problem type 3: Simulation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371600"/>
          </a:xfrm>
        </p:spPr>
        <p:txBody>
          <a:bodyPr/>
          <a:lstStyle/>
          <a:p>
            <a:pPr eaLnBrk="1" hangingPunct="1"/>
            <a:r>
              <a:rPr lang="en-GB" sz="2400"/>
              <a:t>We have a given model and wish to know the outputs that arise under different input conditions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066800" y="4876800"/>
            <a:ext cx="7848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 sz="2800">
                <a:latin typeface="Arial" charset="0"/>
              </a:rPr>
              <a:t> </a:t>
            </a:r>
            <a:r>
              <a:rPr lang="en-GB">
                <a:latin typeface="Arial" charset="0"/>
              </a:rPr>
              <a:t>Often used to answer “what-if” questions in evolving dynamic environments 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>
                <a:latin typeface="Arial" charset="0"/>
              </a:rPr>
              <a:t> e.g.  Evolutionary economics, Artificial Life</a:t>
            </a:r>
          </a:p>
          <a:p>
            <a:pPr algn="l" eaLnBrk="1" hangingPunct="1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  <p:bldP spid="10957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Simulation example: evolving artificial societies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133600"/>
            <a:ext cx="46482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Simulating trade, economic competition, etc. to calibrate models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Use models to optimise strategies and policies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Evolutionary economy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Survival of the fittest is universal (big/small fish)</a:t>
            </a:r>
          </a:p>
        </p:txBody>
      </p:sp>
      <p:pic>
        <p:nvPicPr>
          <p:cNvPr id="43012" name="Picture 4" descr="SUGAR"/>
          <p:cNvPicPr>
            <a:picLocks noChangeArrowheads="1"/>
          </p:cNvPicPr>
          <p:nvPr/>
        </p:nvPicPr>
        <p:blipFill>
          <a:blip r:embed="rId2">
            <a:lum bright="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124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Problem type 4: Building Systems that Adapt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371600"/>
          </a:xfrm>
        </p:spPr>
        <p:txBody>
          <a:bodyPr/>
          <a:lstStyle/>
          <a:p>
            <a:pPr eaLnBrk="1" hangingPunct="1"/>
            <a:r>
              <a:rPr lang="en-GB" sz="2400" dirty="0"/>
              <a:t>We have a model and want to adapt it based on feedback from the environment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819400" y="3810000"/>
            <a:ext cx="32004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  <a:p>
            <a:pPr algn="ctr"/>
            <a:r>
              <a:rPr lang="en-US"/>
              <a:t>Model</a:t>
            </a:r>
          </a:p>
        </p:txBody>
      </p:sp>
      <p:cxnSp>
        <p:nvCxnSpPr>
          <p:cNvPr id="44037" name="Straight Arrow Connector 7"/>
          <p:cNvCxnSpPr>
            <a:cxnSpLocks noChangeShapeType="1"/>
          </p:cNvCxnSpPr>
          <p:nvPr/>
        </p:nvCxnSpPr>
        <p:spPr bwMode="auto">
          <a:xfrm>
            <a:off x="6019800" y="4267200"/>
            <a:ext cx="1219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6019800" y="3886200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behavior</a:t>
            </a:r>
          </a:p>
        </p:txBody>
      </p:sp>
      <p:cxnSp>
        <p:nvCxnSpPr>
          <p:cNvPr id="44039" name="Straight Arrow Connector 10"/>
          <p:cNvCxnSpPr>
            <a:cxnSpLocks noChangeShapeType="1"/>
          </p:cNvCxnSpPr>
          <p:nvPr/>
        </p:nvCxnSpPr>
        <p:spPr bwMode="auto">
          <a:xfrm rot="10800000">
            <a:off x="6019800" y="4800600"/>
            <a:ext cx="1219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5980113" y="4419600"/>
            <a:ext cx="316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Environmental response</a:t>
            </a:r>
          </a:p>
        </p:txBody>
      </p:sp>
      <p:cxnSp>
        <p:nvCxnSpPr>
          <p:cNvPr id="44041" name="Straight Connector 13"/>
          <p:cNvCxnSpPr>
            <a:cxnSpLocks noChangeShapeType="1"/>
          </p:cNvCxnSpPr>
          <p:nvPr/>
        </p:nvCxnSpPr>
        <p:spPr bwMode="auto">
          <a:xfrm rot="5400000">
            <a:off x="3162300" y="5524500"/>
            <a:ext cx="838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4042" name="Straight Connector 15"/>
          <p:cNvCxnSpPr>
            <a:cxnSpLocks noChangeShapeType="1"/>
          </p:cNvCxnSpPr>
          <p:nvPr/>
        </p:nvCxnSpPr>
        <p:spPr bwMode="auto">
          <a:xfrm>
            <a:off x="3581400" y="59436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4043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4191001" y="5486400"/>
            <a:ext cx="9144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044" name="TextBox 18"/>
          <p:cNvSpPr txBox="1">
            <a:spLocks noChangeArrowheads="1"/>
          </p:cNvSpPr>
          <p:nvPr/>
        </p:nvSpPr>
        <p:spPr bwMode="auto">
          <a:xfrm>
            <a:off x="3276600" y="594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adaptation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Example Problem type 4:</a:t>
            </a:r>
          </a:p>
        </p:txBody>
      </p:sp>
      <p:sp>
        <p:nvSpPr>
          <p:cNvPr id="4505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Poker Systems that Play Poker</a:t>
            </a:r>
          </a:p>
          <a:p>
            <a:r>
              <a:rPr lang="en-US"/>
              <a:t>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444" y="381000"/>
            <a:ext cx="8644751" cy="914400"/>
          </a:xfrm>
          <a:noFill/>
        </p:spPr>
        <p:txBody>
          <a:bodyPr/>
          <a:lstStyle/>
          <a:p>
            <a:r>
              <a:rPr lang="en-US" sz="3600" dirty="0"/>
              <a:t>Key Components of an EC System</a:t>
            </a:r>
          </a:p>
        </p:txBody>
      </p:sp>
      <p:sp>
        <p:nvSpPr>
          <p:cNvPr id="6147" name="Diamond 4"/>
          <p:cNvSpPr>
            <a:spLocks noChangeArrowheads="1"/>
          </p:cNvSpPr>
          <p:nvPr/>
        </p:nvSpPr>
        <p:spPr bwMode="auto">
          <a:xfrm>
            <a:off x="3048000" y="3321844"/>
            <a:ext cx="3276600" cy="2819400"/>
          </a:xfrm>
          <a:prstGeom prst="diamond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dirty="0"/>
              <a:t>EC</a:t>
            </a:r>
          </a:p>
          <a:p>
            <a:pPr algn="ctr"/>
            <a:r>
              <a:rPr lang="en-US" sz="3200" dirty="0"/>
              <a:t>System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200400" y="6141244"/>
            <a:ext cx="319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Population Management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324600" y="4312444"/>
            <a:ext cx="1398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Genetic </a:t>
            </a:r>
          </a:p>
          <a:p>
            <a:r>
              <a:rPr lang="en-US" sz="2400" dirty="0"/>
              <a:t>Operators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447800" y="4312444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Selection </a:t>
            </a:r>
          </a:p>
          <a:p>
            <a:r>
              <a:rPr lang="en-US" sz="2400"/>
              <a:t>Mechanism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2895600" y="2940844"/>
            <a:ext cx="384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Chromosomal Representation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2971800" y="2415381"/>
            <a:ext cx="3217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chemeClr val="accent6"/>
                </a:solidFill>
              </a:rPr>
              <a:t>Given: Fitness Function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9820" y="6468011"/>
            <a:ext cx="419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Kind of Survival of the fittest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514" y="1902767"/>
            <a:ext cx="779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Idea: Applies biological evolution to a population of solutions</a:t>
            </a:r>
          </a:p>
        </p:txBody>
      </p:sp>
    </p:spTree>
    <p:extLst>
      <p:ext uri="{BB962C8B-B14F-4D97-AF65-F5344CB8AC3E}">
        <p14:creationId xmlns:p14="http://schemas.microsoft.com/office/powerpoint/2010/main" val="32346479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686800" cy="685800"/>
          </a:xfrm>
        </p:spPr>
        <p:txBody>
          <a:bodyPr/>
          <a:lstStyle/>
          <a:p>
            <a:r>
              <a:rPr lang="en-US" dirty="0"/>
              <a:t>What is unique about EC?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56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EC approaches work on </a:t>
            </a:r>
            <a:r>
              <a:rPr lang="en-US" sz="2000" i="1" dirty="0"/>
              <a:t>multiple solutions in parallel </a:t>
            </a:r>
            <a:r>
              <a:rPr lang="en-US" sz="2000" dirty="0"/>
              <a:t>(a complete population) and not a single solution.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Employ </a:t>
            </a:r>
            <a:r>
              <a:rPr lang="en-US" sz="2000" i="1" dirty="0"/>
              <a:t>crossover operators </a:t>
            </a:r>
            <a:r>
              <a:rPr lang="en-US" sz="2000" dirty="0"/>
              <a:t>which take 2 solutions and create a new solution which shares some properties with the parent solution; traditional search techniques only employ mutation operators.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Can solve problems for which fitness functions are neither differentiable nor continuous. Can operate on symbolic or integer-valued fitness functions.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They employ </a:t>
            </a:r>
            <a:r>
              <a:rPr lang="en-US" sz="2000" i="1" dirty="0"/>
              <a:t>probabilistic, non-deterministic search strategies </a:t>
            </a:r>
            <a:r>
              <a:rPr lang="en-US" sz="2000" dirty="0"/>
              <a:t>which are capable to find different good solutions in a single or in different runs. </a:t>
            </a:r>
            <a:endParaRPr lang="en-US" sz="2000" i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They are based on the </a:t>
            </a:r>
            <a:r>
              <a:rPr lang="en-US" sz="2000" i="1" dirty="0">
                <a:solidFill>
                  <a:srgbClr val="000000"/>
                </a:solidFill>
              </a:rPr>
              <a:t>survival of the fittest</a:t>
            </a:r>
            <a:r>
              <a:rPr lang="en-US" sz="2000" dirty="0">
                <a:solidFill>
                  <a:srgbClr val="000000"/>
                </a:solidFill>
              </a:rPr>
              <a:t>: the genetic material of fitter solutions is recombined with a higher probability.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Christoph F. Eick</a:t>
            </a:r>
          </a:p>
        </p:txBody>
      </p:sp>
    </p:spTree>
    <p:extLst>
      <p:ext uri="{BB962C8B-B14F-4D97-AF65-F5344CB8AC3E}">
        <p14:creationId xmlns:p14="http://schemas.microsoft.com/office/powerpoint/2010/main" val="199166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8001000" cy="533400"/>
          </a:xfrm>
          <a:noFill/>
        </p:spPr>
        <p:txBody>
          <a:bodyPr anchor="ctr"/>
          <a:lstStyle/>
          <a:p>
            <a:r>
              <a:rPr lang="en-US"/>
              <a:t>The Evolutionary Cycle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915150" y="3226594"/>
            <a:ext cx="0" cy="259715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740400" y="3325019"/>
            <a:ext cx="23622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/>
              <a:t>Recombination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75375" y="4544219"/>
            <a:ext cx="14954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/>
              <a:t>Mutation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2436813" y="2642394"/>
            <a:ext cx="3214687" cy="1193800"/>
            <a:chOff x="1487" y="1112"/>
            <a:chExt cx="2025" cy="752"/>
          </a:xfrm>
        </p:grpSpPr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1487" y="1152"/>
              <a:ext cx="2025" cy="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1488" y="1112"/>
              <a:ext cx="0" cy="752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1295400" y="3772694"/>
            <a:ext cx="2362200" cy="1447800"/>
            <a:chOff x="768" y="1824"/>
            <a:chExt cx="1488" cy="912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768" y="1824"/>
              <a:ext cx="1488" cy="9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6" name="Rectangle 11"/>
            <p:cNvSpPr>
              <a:spLocks noChangeArrowheads="1"/>
            </p:cNvSpPr>
            <p:nvPr/>
          </p:nvSpPr>
          <p:spPr bwMode="auto">
            <a:xfrm>
              <a:off x="947" y="2118"/>
              <a:ext cx="108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800"/>
                <a:t>Population</a:t>
              </a:r>
            </a:p>
          </p:txBody>
        </p:sp>
      </p:grpSp>
      <p:grpSp>
        <p:nvGrpSpPr>
          <p:cNvPr id="9224" name="Group 12"/>
          <p:cNvGrpSpPr>
            <a:grpSpLocks/>
          </p:cNvGrpSpPr>
          <p:nvPr/>
        </p:nvGrpSpPr>
        <p:grpSpPr bwMode="auto">
          <a:xfrm>
            <a:off x="2493963" y="5283994"/>
            <a:ext cx="3214687" cy="1003300"/>
            <a:chOff x="1523" y="2776"/>
            <a:chExt cx="2025" cy="632"/>
          </a:xfrm>
        </p:grpSpPr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1524" y="2776"/>
              <a:ext cx="0" cy="592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1523" y="3408"/>
              <a:ext cx="2025" cy="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225" name="Group 15"/>
          <p:cNvGrpSpPr>
            <a:grpSpLocks/>
          </p:cNvGrpSpPr>
          <p:nvPr/>
        </p:nvGrpSpPr>
        <p:grpSpPr bwMode="auto">
          <a:xfrm>
            <a:off x="5741988" y="5906294"/>
            <a:ext cx="2362200" cy="838200"/>
            <a:chOff x="3569" y="3168"/>
            <a:chExt cx="1488" cy="528"/>
          </a:xfrm>
        </p:grpSpPr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3569" y="3168"/>
              <a:ext cx="1488" cy="52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2" name="Rectangle 17"/>
            <p:cNvSpPr>
              <a:spLocks noChangeArrowheads="1"/>
            </p:cNvSpPr>
            <p:nvPr/>
          </p:nvSpPr>
          <p:spPr bwMode="auto">
            <a:xfrm>
              <a:off x="3796" y="3270"/>
              <a:ext cx="98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800"/>
                <a:t>Offspring</a:t>
              </a:r>
            </a:p>
          </p:txBody>
        </p:sp>
      </p:grpSp>
      <p:grpSp>
        <p:nvGrpSpPr>
          <p:cNvPr id="9226" name="Group 18"/>
          <p:cNvGrpSpPr>
            <a:grpSpLocks/>
          </p:cNvGrpSpPr>
          <p:nvPr/>
        </p:nvGrpSpPr>
        <p:grpSpPr bwMode="auto">
          <a:xfrm>
            <a:off x="5741988" y="2324894"/>
            <a:ext cx="2362200" cy="838200"/>
            <a:chOff x="3569" y="912"/>
            <a:chExt cx="1488" cy="528"/>
          </a:xfrm>
        </p:grpSpPr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3569" y="912"/>
              <a:ext cx="1488" cy="52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0" name="Rectangle 20"/>
            <p:cNvSpPr>
              <a:spLocks noChangeArrowheads="1"/>
            </p:cNvSpPr>
            <p:nvPr/>
          </p:nvSpPr>
          <p:spPr bwMode="auto">
            <a:xfrm>
              <a:off x="3892" y="1014"/>
              <a:ext cx="77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800"/>
                <a:t>Parents</a:t>
              </a:r>
            </a:p>
          </p:txBody>
        </p:sp>
      </p:grpSp>
      <p:sp>
        <p:nvSpPr>
          <p:cNvPr id="9227" name="Rectangle 21"/>
          <p:cNvSpPr>
            <a:spLocks noChangeArrowheads="1"/>
          </p:cNvSpPr>
          <p:nvPr/>
        </p:nvSpPr>
        <p:spPr bwMode="auto">
          <a:xfrm>
            <a:off x="2963863" y="2162969"/>
            <a:ext cx="15144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/>
              <a:t>Selection</a:t>
            </a:r>
          </a:p>
        </p:txBody>
      </p:sp>
      <p:sp>
        <p:nvSpPr>
          <p:cNvPr id="9228" name="Rectangle 22"/>
          <p:cNvSpPr>
            <a:spLocks noChangeArrowheads="1"/>
          </p:cNvSpPr>
          <p:nvPr/>
        </p:nvSpPr>
        <p:spPr bwMode="auto">
          <a:xfrm>
            <a:off x="2859088" y="5730082"/>
            <a:ext cx="2044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/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36658095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The Ingredients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292225" y="2387600"/>
            <a:ext cx="2243138" cy="1119188"/>
            <a:chOff x="814" y="1168"/>
            <a:chExt cx="1413" cy="705"/>
          </a:xfrm>
        </p:grpSpPr>
        <p:sp>
          <p:nvSpPr>
            <p:cNvPr id="10365" name="Oval 4"/>
            <p:cNvSpPr>
              <a:spLocks noChangeArrowheads="1"/>
            </p:cNvSpPr>
            <p:nvPr/>
          </p:nvSpPr>
          <p:spPr bwMode="auto">
            <a:xfrm>
              <a:off x="858" y="1212"/>
              <a:ext cx="1369" cy="661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6" name="Oval 5"/>
            <p:cNvSpPr>
              <a:spLocks noChangeArrowheads="1"/>
            </p:cNvSpPr>
            <p:nvPr/>
          </p:nvSpPr>
          <p:spPr bwMode="auto">
            <a:xfrm>
              <a:off x="814" y="1168"/>
              <a:ext cx="1360" cy="652"/>
            </a:xfrm>
            <a:prstGeom prst="ellipse">
              <a:avLst/>
            </a:prstGeom>
            <a:solidFill>
              <a:srgbClr val="FDE3B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3800475" y="2800350"/>
            <a:ext cx="1506538" cy="287338"/>
            <a:chOff x="2394" y="1428"/>
            <a:chExt cx="949" cy="181"/>
          </a:xfrm>
        </p:grpSpPr>
        <p:sp>
          <p:nvSpPr>
            <p:cNvPr id="10363" name="Freeform 7"/>
            <p:cNvSpPr>
              <a:spLocks/>
            </p:cNvSpPr>
            <p:nvPr/>
          </p:nvSpPr>
          <p:spPr bwMode="auto">
            <a:xfrm>
              <a:off x="2442" y="1476"/>
              <a:ext cx="901" cy="133"/>
            </a:xfrm>
            <a:custGeom>
              <a:avLst/>
              <a:gdLst>
                <a:gd name="T0" fmla="*/ 450 w 901"/>
                <a:gd name="T1" fmla="*/ 0 h 133"/>
                <a:gd name="T2" fmla="*/ 450 w 901"/>
                <a:gd name="T3" fmla="*/ 33 h 133"/>
                <a:gd name="T4" fmla="*/ 0 w 901"/>
                <a:gd name="T5" fmla="*/ 33 h 133"/>
                <a:gd name="T6" fmla="*/ 0 w 901"/>
                <a:gd name="T7" fmla="*/ 99 h 133"/>
                <a:gd name="T8" fmla="*/ 450 w 901"/>
                <a:gd name="T9" fmla="*/ 99 h 133"/>
                <a:gd name="T10" fmla="*/ 450 w 901"/>
                <a:gd name="T11" fmla="*/ 132 h 133"/>
                <a:gd name="T12" fmla="*/ 900 w 901"/>
                <a:gd name="T13" fmla="*/ 66 h 133"/>
                <a:gd name="T14" fmla="*/ 450 w 901"/>
                <a:gd name="T15" fmla="*/ 0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1"/>
                <a:gd name="T25" fmla="*/ 0 h 133"/>
                <a:gd name="T26" fmla="*/ 901 w 90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1" h="133">
                  <a:moveTo>
                    <a:pt x="450" y="0"/>
                  </a:moveTo>
                  <a:lnTo>
                    <a:pt x="450" y="33"/>
                  </a:lnTo>
                  <a:lnTo>
                    <a:pt x="0" y="33"/>
                  </a:lnTo>
                  <a:lnTo>
                    <a:pt x="0" y="99"/>
                  </a:lnTo>
                  <a:lnTo>
                    <a:pt x="450" y="99"/>
                  </a:lnTo>
                  <a:lnTo>
                    <a:pt x="450" y="132"/>
                  </a:lnTo>
                  <a:lnTo>
                    <a:pt x="900" y="66"/>
                  </a:lnTo>
                  <a:lnTo>
                    <a:pt x="450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8"/>
            <p:cNvSpPr>
              <a:spLocks/>
            </p:cNvSpPr>
            <p:nvPr/>
          </p:nvSpPr>
          <p:spPr bwMode="auto">
            <a:xfrm>
              <a:off x="2394" y="1428"/>
              <a:ext cx="901" cy="133"/>
            </a:xfrm>
            <a:custGeom>
              <a:avLst/>
              <a:gdLst>
                <a:gd name="T0" fmla="*/ 450 w 901"/>
                <a:gd name="T1" fmla="*/ 0 h 133"/>
                <a:gd name="T2" fmla="*/ 450 w 901"/>
                <a:gd name="T3" fmla="*/ 33 h 133"/>
                <a:gd name="T4" fmla="*/ 0 w 901"/>
                <a:gd name="T5" fmla="*/ 33 h 133"/>
                <a:gd name="T6" fmla="*/ 0 w 901"/>
                <a:gd name="T7" fmla="*/ 99 h 133"/>
                <a:gd name="T8" fmla="*/ 450 w 901"/>
                <a:gd name="T9" fmla="*/ 99 h 133"/>
                <a:gd name="T10" fmla="*/ 450 w 901"/>
                <a:gd name="T11" fmla="*/ 132 h 133"/>
                <a:gd name="T12" fmla="*/ 900 w 901"/>
                <a:gd name="T13" fmla="*/ 66 h 133"/>
                <a:gd name="T14" fmla="*/ 450 w 901"/>
                <a:gd name="T15" fmla="*/ 0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1"/>
                <a:gd name="T25" fmla="*/ 0 h 133"/>
                <a:gd name="T26" fmla="*/ 901 w 90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1" h="133">
                  <a:moveTo>
                    <a:pt x="450" y="0"/>
                  </a:moveTo>
                  <a:lnTo>
                    <a:pt x="450" y="33"/>
                  </a:lnTo>
                  <a:lnTo>
                    <a:pt x="0" y="33"/>
                  </a:lnTo>
                  <a:lnTo>
                    <a:pt x="0" y="99"/>
                  </a:lnTo>
                  <a:lnTo>
                    <a:pt x="450" y="99"/>
                  </a:lnTo>
                  <a:lnTo>
                    <a:pt x="450" y="132"/>
                  </a:lnTo>
                  <a:lnTo>
                    <a:pt x="900" y="66"/>
                  </a:lnTo>
                  <a:lnTo>
                    <a:pt x="450" y="0"/>
                  </a:lnTo>
                </a:path>
              </a:pathLst>
            </a:custGeom>
            <a:solidFill>
              <a:srgbClr val="FE9B0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9"/>
          <p:cNvSpPr>
            <a:spLocks/>
          </p:cNvSpPr>
          <p:nvPr/>
        </p:nvSpPr>
        <p:spPr bwMode="auto">
          <a:xfrm>
            <a:off x="1781175" y="2533650"/>
            <a:ext cx="134938" cy="134938"/>
          </a:xfrm>
          <a:custGeom>
            <a:avLst/>
            <a:gdLst>
              <a:gd name="T0" fmla="*/ 133350 w 85"/>
              <a:gd name="T1" fmla="*/ 66675 h 85"/>
              <a:gd name="T2" fmla="*/ 115888 w 85"/>
              <a:gd name="T3" fmla="*/ 57150 h 85"/>
              <a:gd name="T4" fmla="*/ 128588 w 85"/>
              <a:gd name="T5" fmla="*/ 41275 h 85"/>
              <a:gd name="T6" fmla="*/ 107950 w 85"/>
              <a:gd name="T7" fmla="*/ 38100 h 85"/>
              <a:gd name="T8" fmla="*/ 114300 w 85"/>
              <a:gd name="T9" fmla="*/ 19050 h 85"/>
              <a:gd name="T10" fmla="*/ 95250 w 85"/>
              <a:gd name="T11" fmla="*/ 25400 h 85"/>
              <a:gd name="T12" fmla="*/ 92075 w 85"/>
              <a:gd name="T13" fmla="*/ 4763 h 85"/>
              <a:gd name="T14" fmla="*/ 76200 w 85"/>
              <a:gd name="T15" fmla="*/ 17463 h 85"/>
              <a:gd name="T16" fmla="*/ 66675 w 85"/>
              <a:gd name="T17" fmla="*/ 0 h 85"/>
              <a:gd name="T18" fmla="*/ 57150 w 85"/>
              <a:gd name="T19" fmla="*/ 17463 h 85"/>
              <a:gd name="T20" fmla="*/ 41275 w 85"/>
              <a:gd name="T21" fmla="*/ 4763 h 85"/>
              <a:gd name="T22" fmla="*/ 38100 w 85"/>
              <a:gd name="T23" fmla="*/ 25400 h 85"/>
              <a:gd name="T24" fmla="*/ 19050 w 85"/>
              <a:gd name="T25" fmla="*/ 19050 h 85"/>
              <a:gd name="T26" fmla="*/ 25400 w 85"/>
              <a:gd name="T27" fmla="*/ 38100 h 85"/>
              <a:gd name="T28" fmla="*/ 4763 w 85"/>
              <a:gd name="T29" fmla="*/ 41275 h 85"/>
              <a:gd name="T30" fmla="*/ 17463 w 85"/>
              <a:gd name="T31" fmla="*/ 57150 h 85"/>
              <a:gd name="T32" fmla="*/ 0 w 85"/>
              <a:gd name="T33" fmla="*/ 66675 h 85"/>
              <a:gd name="T34" fmla="*/ 17463 w 85"/>
              <a:gd name="T35" fmla="*/ 76200 h 85"/>
              <a:gd name="T36" fmla="*/ 4763 w 85"/>
              <a:gd name="T37" fmla="*/ 92075 h 85"/>
              <a:gd name="T38" fmla="*/ 25400 w 85"/>
              <a:gd name="T39" fmla="*/ 95250 h 85"/>
              <a:gd name="T40" fmla="*/ 19050 w 85"/>
              <a:gd name="T41" fmla="*/ 114300 h 85"/>
              <a:gd name="T42" fmla="*/ 38100 w 85"/>
              <a:gd name="T43" fmla="*/ 107950 h 85"/>
              <a:gd name="T44" fmla="*/ 41275 w 85"/>
              <a:gd name="T45" fmla="*/ 128588 h 85"/>
              <a:gd name="T46" fmla="*/ 57150 w 85"/>
              <a:gd name="T47" fmla="*/ 115888 h 85"/>
              <a:gd name="T48" fmla="*/ 66675 w 85"/>
              <a:gd name="T49" fmla="*/ 133350 h 85"/>
              <a:gd name="T50" fmla="*/ 76200 w 85"/>
              <a:gd name="T51" fmla="*/ 115888 h 85"/>
              <a:gd name="T52" fmla="*/ 92075 w 85"/>
              <a:gd name="T53" fmla="*/ 128588 h 85"/>
              <a:gd name="T54" fmla="*/ 95250 w 85"/>
              <a:gd name="T55" fmla="*/ 107950 h 85"/>
              <a:gd name="T56" fmla="*/ 114300 w 85"/>
              <a:gd name="T57" fmla="*/ 114300 h 85"/>
              <a:gd name="T58" fmla="*/ 107950 w 85"/>
              <a:gd name="T59" fmla="*/ 95250 h 85"/>
              <a:gd name="T60" fmla="*/ 128588 w 85"/>
              <a:gd name="T61" fmla="*/ 92075 h 85"/>
              <a:gd name="T62" fmla="*/ 115888 w 85"/>
              <a:gd name="T63" fmla="*/ 76200 h 85"/>
              <a:gd name="T64" fmla="*/ 133350 w 85"/>
              <a:gd name="T65" fmla="*/ 66675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85"/>
              <a:gd name="T101" fmla="*/ 85 w 85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85">
                <a:moveTo>
                  <a:pt x="84" y="42"/>
                </a:moveTo>
                <a:lnTo>
                  <a:pt x="73" y="36"/>
                </a:lnTo>
                <a:lnTo>
                  <a:pt x="81" y="26"/>
                </a:lnTo>
                <a:lnTo>
                  <a:pt x="68" y="24"/>
                </a:lnTo>
                <a:lnTo>
                  <a:pt x="72" y="12"/>
                </a:lnTo>
                <a:lnTo>
                  <a:pt x="60" y="16"/>
                </a:lnTo>
                <a:lnTo>
                  <a:pt x="58" y="3"/>
                </a:lnTo>
                <a:lnTo>
                  <a:pt x="48" y="11"/>
                </a:lnTo>
                <a:lnTo>
                  <a:pt x="42" y="0"/>
                </a:lnTo>
                <a:lnTo>
                  <a:pt x="36" y="11"/>
                </a:lnTo>
                <a:lnTo>
                  <a:pt x="26" y="3"/>
                </a:lnTo>
                <a:lnTo>
                  <a:pt x="24" y="16"/>
                </a:lnTo>
                <a:lnTo>
                  <a:pt x="12" y="12"/>
                </a:lnTo>
                <a:lnTo>
                  <a:pt x="16" y="24"/>
                </a:lnTo>
                <a:lnTo>
                  <a:pt x="3" y="26"/>
                </a:lnTo>
                <a:lnTo>
                  <a:pt x="11" y="36"/>
                </a:lnTo>
                <a:lnTo>
                  <a:pt x="0" y="42"/>
                </a:lnTo>
                <a:lnTo>
                  <a:pt x="11" y="48"/>
                </a:lnTo>
                <a:lnTo>
                  <a:pt x="3" y="58"/>
                </a:lnTo>
                <a:lnTo>
                  <a:pt x="16" y="60"/>
                </a:lnTo>
                <a:lnTo>
                  <a:pt x="12" y="72"/>
                </a:lnTo>
                <a:lnTo>
                  <a:pt x="24" y="68"/>
                </a:lnTo>
                <a:lnTo>
                  <a:pt x="26" y="81"/>
                </a:lnTo>
                <a:lnTo>
                  <a:pt x="36" y="73"/>
                </a:lnTo>
                <a:lnTo>
                  <a:pt x="42" y="84"/>
                </a:lnTo>
                <a:lnTo>
                  <a:pt x="48" y="73"/>
                </a:lnTo>
                <a:lnTo>
                  <a:pt x="58" y="81"/>
                </a:lnTo>
                <a:lnTo>
                  <a:pt x="60" y="68"/>
                </a:lnTo>
                <a:lnTo>
                  <a:pt x="72" y="72"/>
                </a:lnTo>
                <a:lnTo>
                  <a:pt x="68" y="60"/>
                </a:lnTo>
                <a:lnTo>
                  <a:pt x="81" y="58"/>
                </a:lnTo>
                <a:lnTo>
                  <a:pt x="73" y="48"/>
                </a:lnTo>
                <a:lnTo>
                  <a:pt x="84" y="42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10"/>
          <p:cNvSpPr>
            <a:spLocks/>
          </p:cNvSpPr>
          <p:nvPr/>
        </p:nvSpPr>
        <p:spPr bwMode="auto">
          <a:xfrm>
            <a:off x="1819275" y="3124200"/>
            <a:ext cx="134938" cy="134938"/>
          </a:xfrm>
          <a:custGeom>
            <a:avLst/>
            <a:gdLst>
              <a:gd name="T0" fmla="*/ 133350 w 85"/>
              <a:gd name="T1" fmla="*/ 66675 h 85"/>
              <a:gd name="T2" fmla="*/ 115888 w 85"/>
              <a:gd name="T3" fmla="*/ 57150 h 85"/>
              <a:gd name="T4" fmla="*/ 128588 w 85"/>
              <a:gd name="T5" fmla="*/ 41275 h 85"/>
              <a:gd name="T6" fmla="*/ 107950 w 85"/>
              <a:gd name="T7" fmla="*/ 38100 h 85"/>
              <a:gd name="T8" fmla="*/ 114300 w 85"/>
              <a:gd name="T9" fmla="*/ 19050 h 85"/>
              <a:gd name="T10" fmla="*/ 95250 w 85"/>
              <a:gd name="T11" fmla="*/ 25400 h 85"/>
              <a:gd name="T12" fmla="*/ 92075 w 85"/>
              <a:gd name="T13" fmla="*/ 4763 h 85"/>
              <a:gd name="T14" fmla="*/ 76200 w 85"/>
              <a:gd name="T15" fmla="*/ 17463 h 85"/>
              <a:gd name="T16" fmla="*/ 66675 w 85"/>
              <a:gd name="T17" fmla="*/ 0 h 85"/>
              <a:gd name="T18" fmla="*/ 57150 w 85"/>
              <a:gd name="T19" fmla="*/ 17463 h 85"/>
              <a:gd name="T20" fmla="*/ 41275 w 85"/>
              <a:gd name="T21" fmla="*/ 4763 h 85"/>
              <a:gd name="T22" fmla="*/ 38100 w 85"/>
              <a:gd name="T23" fmla="*/ 25400 h 85"/>
              <a:gd name="T24" fmla="*/ 19050 w 85"/>
              <a:gd name="T25" fmla="*/ 19050 h 85"/>
              <a:gd name="T26" fmla="*/ 25400 w 85"/>
              <a:gd name="T27" fmla="*/ 38100 h 85"/>
              <a:gd name="T28" fmla="*/ 4763 w 85"/>
              <a:gd name="T29" fmla="*/ 41275 h 85"/>
              <a:gd name="T30" fmla="*/ 17463 w 85"/>
              <a:gd name="T31" fmla="*/ 57150 h 85"/>
              <a:gd name="T32" fmla="*/ 0 w 85"/>
              <a:gd name="T33" fmla="*/ 66675 h 85"/>
              <a:gd name="T34" fmla="*/ 17463 w 85"/>
              <a:gd name="T35" fmla="*/ 76200 h 85"/>
              <a:gd name="T36" fmla="*/ 4763 w 85"/>
              <a:gd name="T37" fmla="*/ 92075 h 85"/>
              <a:gd name="T38" fmla="*/ 25400 w 85"/>
              <a:gd name="T39" fmla="*/ 95250 h 85"/>
              <a:gd name="T40" fmla="*/ 19050 w 85"/>
              <a:gd name="T41" fmla="*/ 114300 h 85"/>
              <a:gd name="T42" fmla="*/ 38100 w 85"/>
              <a:gd name="T43" fmla="*/ 107950 h 85"/>
              <a:gd name="T44" fmla="*/ 41275 w 85"/>
              <a:gd name="T45" fmla="*/ 128588 h 85"/>
              <a:gd name="T46" fmla="*/ 57150 w 85"/>
              <a:gd name="T47" fmla="*/ 115888 h 85"/>
              <a:gd name="T48" fmla="*/ 66675 w 85"/>
              <a:gd name="T49" fmla="*/ 133350 h 85"/>
              <a:gd name="T50" fmla="*/ 76200 w 85"/>
              <a:gd name="T51" fmla="*/ 115888 h 85"/>
              <a:gd name="T52" fmla="*/ 92075 w 85"/>
              <a:gd name="T53" fmla="*/ 128588 h 85"/>
              <a:gd name="T54" fmla="*/ 95250 w 85"/>
              <a:gd name="T55" fmla="*/ 107950 h 85"/>
              <a:gd name="T56" fmla="*/ 114300 w 85"/>
              <a:gd name="T57" fmla="*/ 114300 h 85"/>
              <a:gd name="T58" fmla="*/ 107950 w 85"/>
              <a:gd name="T59" fmla="*/ 95250 h 85"/>
              <a:gd name="T60" fmla="*/ 128588 w 85"/>
              <a:gd name="T61" fmla="*/ 92075 h 85"/>
              <a:gd name="T62" fmla="*/ 115888 w 85"/>
              <a:gd name="T63" fmla="*/ 76200 h 85"/>
              <a:gd name="T64" fmla="*/ 133350 w 85"/>
              <a:gd name="T65" fmla="*/ 66675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85"/>
              <a:gd name="T101" fmla="*/ 85 w 85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85">
                <a:moveTo>
                  <a:pt x="84" y="42"/>
                </a:moveTo>
                <a:lnTo>
                  <a:pt x="73" y="36"/>
                </a:lnTo>
                <a:lnTo>
                  <a:pt x="81" y="26"/>
                </a:lnTo>
                <a:lnTo>
                  <a:pt x="68" y="24"/>
                </a:lnTo>
                <a:lnTo>
                  <a:pt x="72" y="12"/>
                </a:lnTo>
                <a:lnTo>
                  <a:pt x="60" y="16"/>
                </a:lnTo>
                <a:lnTo>
                  <a:pt x="58" y="3"/>
                </a:lnTo>
                <a:lnTo>
                  <a:pt x="48" y="11"/>
                </a:lnTo>
                <a:lnTo>
                  <a:pt x="42" y="0"/>
                </a:lnTo>
                <a:lnTo>
                  <a:pt x="36" y="11"/>
                </a:lnTo>
                <a:lnTo>
                  <a:pt x="26" y="3"/>
                </a:lnTo>
                <a:lnTo>
                  <a:pt x="24" y="16"/>
                </a:lnTo>
                <a:lnTo>
                  <a:pt x="12" y="12"/>
                </a:lnTo>
                <a:lnTo>
                  <a:pt x="16" y="24"/>
                </a:lnTo>
                <a:lnTo>
                  <a:pt x="3" y="26"/>
                </a:lnTo>
                <a:lnTo>
                  <a:pt x="11" y="36"/>
                </a:lnTo>
                <a:lnTo>
                  <a:pt x="0" y="42"/>
                </a:lnTo>
                <a:lnTo>
                  <a:pt x="11" y="48"/>
                </a:lnTo>
                <a:lnTo>
                  <a:pt x="3" y="58"/>
                </a:lnTo>
                <a:lnTo>
                  <a:pt x="16" y="60"/>
                </a:lnTo>
                <a:lnTo>
                  <a:pt x="12" y="72"/>
                </a:lnTo>
                <a:lnTo>
                  <a:pt x="24" y="68"/>
                </a:lnTo>
                <a:lnTo>
                  <a:pt x="26" y="81"/>
                </a:lnTo>
                <a:lnTo>
                  <a:pt x="36" y="73"/>
                </a:lnTo>
                <a:lnTo>
                  <a:pt x="42" y="84"/>
                </a:lnTo>
                <a:lnTo>
                  <a:pt x="48" y="73"/>
                </a:lnTo>
                <a:lnTo>
                  <a:pt x="58" y="81"/>
                </a:lnTo>
                <a:lnTo>
                  <a:pt x="60" y="68"/>
                </a:lnTo>
                <a:lnTo>
                  <a:pt x="72" y="72"/>
                </a:lnTo>
                <a:lnTo>
                  <a:pt x="68" y="60"/>
                </a:lnTo>
                <a:lnTo>
                  <a:pt x="81" y="58"/>
                </a:lnTo>
                <a:lnTo>
                  <a:pt x="73" y="48"/>
                </a:lnTo>
                <a:lnTo>
                  <a:pt x="84" y="42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Freeform 11"/>
          <p:cNvSpPr>
            <a:spLocks/>
          </p:cNvSpPr>
          <p:nvPr/>
        </p:nvSpPr>
        <p:spPr bwMode="auto">
          <a:xfrm>
            <a:off x="2714625" y="3162300"/>
            <a:ext cx="134938" cy="134938"/>
          </a:xfrm>
          <a:custGeom>
            <a:avLst/>
            <a:gdLst>
              <a:gd name="T0" fmla="*/ 133350 w 85"/>
              <a:gd name="T1" fmla="*/ 66675 h 85"/>
              <a:gd name="T2" fmla="*/ 115888 w 85"/>
              <a:gd name="T3" fmla="*/ 57150 h 85"/>
              <a:gd name="T4" fmla="*/ 128588 w 85"/>
              <a:gd name="T5" fmla="*/ 41275 h 85"/>
              <a:gd name="T6" fmla="*/ 107950 w 85"/>
              <a:gd name="T7" fmla="*/ 38100 h 85"/>
              <a:gd name="T8" fmla="*/ 114300 w 85"/>
              <a:gd name="T9" fmla="*/ 19050 h 85"/>
              <a:gd name="T10" fmla="*/ 95250 w 85"/>
              <a:gd name="T11" fmla="*/ 25400 h 85"/>
              <a:gd name="T12" fmla="*/ 92075 w 85"/>
              <a:gd name="T13" fmla="*/ 4763 h 85"/>
              <a:gd name="T14" fmla="*/ 76200 w 85"/>
              <a:gd name="T15" fmla="*/ 17463 h 85"/>
              <a:gd name="T16" fmla="*/ 66675 w 85"/>
              <a:gd name="T17" fmla="*/ 0 h 85"/>
              <a:gd name="T18" fmla="*/ 57150 w 85"/>
              <a:gd name="T19" fmla="*/ 17463 h 85"/>
              <a:gd name="T20" fmla="*/ 41275 w 85"/>
              <a:gd name="T21" fmla="*/ 4763 h 85"/>
              <a:gd name="T22" fmla="*/ 38100 w 85"/>
              <a:gd name="T23" fmla="*/ 25400 h 85"/>
              <a:gd name="T24" fmla="*/ 19050 w 85"/>
              <a:gd name="T25" fmla="*/ 19050 h 85"/>
              <a:gd name="T26" fmla="*/ 25400 w 85"/>
              <a:gd name="T27" fmla="*/ 38100 h 85"/>
              <a:gd name="T28" fmla="*/ 4763 w 85"/>
              <a:gd name="T29" fmla="*/ 41275 h 85"/>
              <a:gd name="T30" fmla="*/ 17463 w 85"/>
              <a:gd name="T31" fmla="*/ 57150 h 85"/>
              <a:gd name="T32" fmla="*/ 0 w 85"/>
              <a:gd name="T33" fmla="*/ 66675 h 85"/>
              <a:gd name="T34" fmla="*/ 17463 w 85"/>
              <a:gd name="T35" fmla="*/ 76200 h 85"/>
              <a:gd name="T36" fmla="*/ 4763 w 85"/>
              <a:gd name="T37" fmla="*/ 92075 h 85"/>
              <a:gd name="T38" fmla="*/ 25400 w 85"/>
              <a:gd name="T39" fmla="*/ 95250 h 85"/>
              <a:gd name="T40" fmla="*/ 19050 w 85"/>
              <a:gd name="T41" fmla="*/ 114300 h 85"/>
              <a:gd name="T42" fmla="*/ 38100 w 85"/>
              <a:gd name="T43" fmla="*/ 107950 h 85"/>
              <a:gd name="T44" fmla="*/ 41275 w 85"/>
              <a:gd name="T45" fmla="*/ 128588 h 85"/>
              <a:gd name="T46" fmla="*/ 57150 w 85"/>
              <a:gd name="T47" fmla="*/ 115888 h 85"/>
              <a:gd name="T48" fmla="*/ 66675 w 85"/>
              <a:gd name="T49" fmla="*/ 133350 h 85"/>
              <a:gd name="T50" fmla="*/ 76200 w 85"/>
              <a:gd name="T51" fmla="*/ 115888 h 85"/>
              <a:gd name="T52" fmla="*/ 92075 w 85"/>
              <a:gd name="T53" fmla="*/ 128588 h 85"/>
              <a:gd name="T54" fmla="*/ 95250 w 85"/>
              <a:gd name="T55" fmla="*/ 107950 h 85"/>
              <a:gd name="T56" fmla="*/ 114300 w 85"/>
              <a:gd name="T57" fmla="*/ 114300 h 85"/>
              <a:gd name="T58" fmla="*/ 107950 w 85"/>
              <a:gd name="T59" fmla="*/ 95250 h 85"/>
              <a:gd name="T60" fmla="*/ 128588 w 85"/>
              <a:gd name="T61" fmla="*/ 92075 h 85"/>
              <a:gd name="T62" fmla="*/ 115888 w 85"/>
              <a:gd name="T63" fmla="*/ 76200 h 85"/>
              <a:gd name="T64" fmla="*/ 133350 w 85"/>
              <a:gd name="T65" fmla="*/ 66675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85"/>
              <a:gd name="T101" fmla="*/ 85 w 85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85">
                <a:moveTo>
                  <a:pt x="84" y="42"/>
                </a:moveTo>
                <a:lnTo>
                  <a:pt x="73" y="36"/>
                </a:lnTo>
                <a:lnTo>
                  <a:pt x="81" y="26"/>
                </a:lnTo>
                <a:lnTo>
                  <a:pt x="68" y="24"/>
                </a:lnTo>
                <a:lnTo>
                  <a:pt x="72" y="12"/>
                </a:lnTo>
                <a:lnTo>
                  <a:pt x="60" y="16"/>
                </a:lnTo>
                <a:lnTo>
                  <a:pt x="58" y="3"/>
                </a:lnTo>
                <a:lnTo>
                  <a:pt x="48" y="11"/>
                </a:lnTo>
                <a:lnTo>
                  <a:pt x="42" y="0"/>
                </a:lnTo>
                <a:lnTo>
                  <a:pt x="36" y="11"/>
                </a:lnTo>
                <a:lnTo>
                  <a:pt x="26" y="3"/>
                </a:lnTo>
                <a:lnTo>
                  <a:pt x="24" y="16"/>
                </a:lnTo>
                <a:lnTo>
                  <a:pt x="12" y="12"/>
                </a:lnTo>
                <a:lnTo>
                  <a:pt x="16" y="24"/>
                </a:lnTo>
                <a:lnTo>
                  <a:pt x="3" y="26"/>
                </a:lnTo>
                <a:lnTo>
                  <a:pt x="11" y="36"/>
                </a:lnTo>
                <a:lnTo>
                  <a:pt x="0" y="42"/>
                </a:lnTo>
                <a:lnTo>
                  <a:pt x="11" y="48"/>
                </a:lnTo>
                <a:lnTo>
                  <a:pt x="3" y="58"/>
                </a:lnTo>
                <a:lnTo>
                  <a:pt x="16" y="60"/>
                </a:lnTo>
                <a:lnTo>
                  <a:pt x="12" y="72"/>
                </a:lnTo>
                <a:lnTo>
                  <a:pt x="24" y="68"/>
                </a:lnTo>
                <a:lnTo>
                  <a:pt x="26" y="81"/>
                </a:lnTo>
                <a:lnTo>
                  <a:pt x="36" y="73"/>
                </a:lnTo>
                <a:lnTo>
                  <a:pt x="42" y="84"/>
                </a:lnTo>
                <a:lnTo>
                  <a:pt x="48" y="73"/>
                </a:lnTo>
                <a:lnTo>
                  <a:pt x="58" y="81"/>
                </a:lnTo>
                <a:lnTo>
                  <a:pt x="60" y="68"/>
                </a:lnTo>
                <a:lnTo>
                  <a:pt x="72" y="72"/>
                </a:lnTo>
                <a:lnTo>
                  <a:pt x="68" y="60"/>
                </a:lnTo>
                <a:lnTo>
                  <a:pt x="81" y="58"/>
                </a:lnTo>
                <a:lnTo>
                  <a:pt x="73" y="48"/>
                </a:lnTo>
                <a:lnTo>
                  <a:pt x="84" y="42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1647825" y="27432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13"/>
          <p:cNvSpPr>
            <a:spLocks/>
          </p:cNvSpPr>
          <p:nvPr/>
        </p:nvSpPr>
        <p:spPr bwMode="auto">
          <a:xfrm>
            <a:off x="2352675" y="318135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14"/>
          <p:cNvSpPr>
            <a:spLocks/>
          </p:cNvSpPr>
          <p:nvPr/>
        </p:nvSpPr>
        <p:spPr bwMode="auto">
          <a:xfrm>
            <a:off x="2219325" y="25908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15"/>
          <p:cNvSpPr>
            <a:spLocks/>
          </p:cNvSpPr>
          <p:nvPr/>
        </p:nvSpPr>
        <p:spPr bwMode="auto">
          <a:xfrm>
            <a:off x="1533525" y="295275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Freeform 16"/>
          <p:cNvSpPr>
            <a:spLocks/>
          </p:cNvSpPr>
          <p:nvPr/>
        </p:nvSpPr>
        <p:spPr bwMode="auto">
          <a:xfrm>
            <a:off x="2105025" y="29718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17"/>
          <p:cNvSpPr>
            <a:spLocks/>
          </p:cNvSpPr>
          <p:nvPr/>
        </p:nvSpPr>
        <p:spPr bwMode="auto">
          <a:xfrm>
            <a:off x="2847975" y="268605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18"/>
          <p:cNvSpPr>
            <a:spLocks/>
          </p:cNvSpPr>
          <p:nvPr/>
        </p:nvSpPr>
        <p:spPr bwMode="auto">
          <a:xfrm>
            <a:off x="2219325" y="28384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Freeform 19"/>
          <p:cNvSpPr>
            <a:spLocks/>
          </p:cNvSpPr>
          <p:nvPr/>
        </p:nvSpPr>
        <p:spPr bwMode="auto">
          <a:xfrm>
            <a:off x="1419225" y="27622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20"/>
          <p:cNvSpPr>
            <a:spLocks/>
          </p:cNvSpPr>
          <p:nvPr/>
        </p:nvSpPr>
        <p:spPr bwMode="auto">
          <a:xfrm>
            <a:off x="2562225" y="289560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Freeform 21"/>
          <p:cNvSpPr>
            <a:spLocks/>
          </p:cNvSpPr>
          <p:nvPr/>
        </p:nvSpPr>
        <p:spPr bwMode="auto">
          <a:xfrm>
            <a:off x="2505075" y="259080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Freeform 22"/>
          <p:cNvSpPr>
            <a:spLocks/>
          </p:cNvSpPr>
          <p:nvPr/>
        </p:nvSpPr>
        <p:spPr bwMode="auto">
          <a:xfrm>
            <a:off x="3095625" y="28003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Freeform 23"/>
          <p:cNvSpPr>
            <a:spLocks/>
          </p:cNvSpPr>
          <p:nvPr/>
        </p:nvSpPr>
        <p:spPr bwMode="auto">
          <a:xfrm>
            <a:off x="1819275" y="289560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Freeform 24"/>
          <p:cNvSpPr>
            <a:spLocks/>
          </p:cNvSpPr>
          <p:nvPr/>
        </p:nvSpPr>
        <p:spPr bwMode="auto">
          <a:xfrm>
            <a:off x="2981325" y="3009900"/>
            <a:ext cx="134938" cy="153988"/>
          </a:xfrm>
          <a:custGeom>
            <a:avLst/>
            <a:gdLst>
              <a:gd name="T0" fmla="*/ 33338 w 85"/>
              <a:gd name="T1" fmla="*/ 0 h 97"/>
              <a:gd name="T2" fmla="*/ 33338 w 85"/>
              <a:gd name="T3" fmla="*/ 33338 h 97"/>
              <a:gd name="T4" fmla="*/ 0 w 85"/>
              <a:gd name="T5" fmla="*/ 33338 h 97"/>
              <a:gd name="T6" fmla="*/ 0 w 85"/>
              <a:gd name="T7" fmla="*/ 119063 h 97"/>
              <a:gd name="T8" fmla="*/ 33338 w 85"/>
              <a:gd name="T9" fmla="*/ 119063 h 97"/>
              <a:gd name="T10" fmla="*/ 33338 w 85"/>
              <a:gd name="T11" fmla="*/ 152400 h 97"/>
              <a:gd name="T12" fmla="*/ 100013 w 85"/>
              <a:gd name="T13" fmla="*/ 152400 h 97"/>
              <a:gd name="T14" fmla="*/ 100013 w 85"/>
              <a:gd name="T15" fmla="*/ 119063 h 97"/>
              <a:gd name="T16" fmla="*/ 133350 w 85"/>
              <a:gd name="T17" fmla="*/ 119063 h 97"/>
              <a:gd name="T18" fmla="*/ 133350 w 85"/>
              <a:gd name="T19" fmla="*/ 33338 h 97"/>
              <a:gd name="T20" fmla="*/ 100013 w 85"/>
              <a:gd name="T21" fmla="*/ 33338 h 97"/>
              <a:gd name="T22" fmla="*/ 100013 w 85"/>
              <a:gd name="T23" fmla="*/ 0 h 97"/>
              <a:gd name="T24" fmla="*/ 33338 w 85"/>
              <a:gd name="T25" fmla="*/ 0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"/>
              <a:gd name="T40" fmla="*/ 0 h 97"/>
              <a:gd name="T41" fmla="*/ 85 w 85"/>
              <a:gd name="T42" fmla="*/ 97 h 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" h="97">
                <a:moveTo>
                  <a:pt x="21" y="0"/>
                </a:moveTo>
                <a:lnTo>
                  <a:pt x="21" y="21"/>
                </a:lnTo>
                <a:lnTo>
                  <a:pt x="0" y="21"/>
                </a:lnTo>
                <a:lnTo>
                  <a:pt x="0" y="75"/>
                </a:lnTo>
                <a:lnTo>
                  <a:pt x="21" y="75"/>
                </a:lnTo>
                <a:lnTo>
                  <a:pt x="21" y="96"/>
                </a:lnTo>
                <a:lnTo>
                  <a:pt x="63" y="96"/>
                </a:lnTo>
                <a:lnTo>
                  <a:pt x="63" y="75"/>
                </a:lnTo>
                <a:lnTo>
                  <a:pt x="84" y="75"/>
                </a:lnTo>
                <a:lnTo>
                  <a:pt x="84" y="21"/>
                </a:lnTo>
                <a:lnTo>
                  <a:pt x="63" y="21"/>
                </a:lnTo>
                <a:lnTo>
                  <a:pt x="63" y="0"/>
                </a:lnTo>
                <a:lnTo>
                  <a:pt x="21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261" name="Group 25"/>
          <p:cNvGrpSpPr>
            <a:grpSpLocks/>
          </p:cNvGrpSpPr>
          <p:nvPr/>
        </p:nvGrpSpPr>
        <p:grpSpPr bwMode="auto">
          <a:xfrm>
            <a:off x="5464175" y="2368550"/>
            <a:ext cx="2243138" cy="1119188"/>
            <a:chOff x="3442" y="1156"/>
            <a:chExt cx="1413" cy="705"/>
          </a:xfrm>
        </p:grpSpPr>
        <p:sp>
          <p:nvSpPr>
            <p:cNvPr id="10361" name="Oval 26"/>
            <p:cNvSpPr>
              <a:spLocks noChangeArrowheads="1"/>
            </p:cNvSpPr>
            <p:nvPr/>
          </p:nvSpPr>
          <p:spPr bwMode="auto">
            <a:xfrm>
              <a:off x="3486" y="1200"/>
              <a:ext cx="1369" cy="661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2" name="Oval 27"/>
            <p:cNvSpPr>
              <a:spLocks noChangeArrowheads="1"/>
            </p:cNvSpPr>
            <p:nvPr/>
          </p:nvSpPr>
          <p:spPr bwMode="auto">
            <a:xfrm>
              <a:off x="3442" y="1156"/>
              <a:ext cx="1360" cy="652"/>
            </a:xfrm>
            <a:prstGeom prst="ellipse">
              <a:avLst/>
            </a:prstGeom>
            <a:solidFill>
              <a:srgbClr val="FDE3B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2" name="Freeform 28"/>
          <p:cNvSpPr>
            <a:spLocks/>
          </p:cNvSpPr>
          <p:nvPr/>
        </p:nvSpPr>
        <p:spPr bwMode="auto">
          <a:xfrm>
            <a:off x="6315075" y="2724150"/>
            <a:ext cx="134938" cy="134938"/>
          </a:xfrm>
          <a:custGeom>
            <a:avLst/>
            <a:gdLst>
              <a:gd name="T0" fmla="*/ 133350 w 85"/>
              <a:gd name="T1" fmla="*/ 66675 h 85"/>
              <a:gd name="T2" fmla="*/ 115888 w 85"/>
              <a:gd name="T3" fmla="*/ 57150 h 85"/>
              <a:gd name="T4" fmla="*/ 128588 w 85"/>
              <a:gd name="T5" fmla="*/ 41275 h 85"/>
              <a:gd name="T6" fmla="*/ 107950 w 85"/>
              <a:gd name="T7" fmla="*/ 38100 h 85"/>
              <a:gd name="T8" fmla="*/ 114300 w 85"/>
              <a:gd name="T9" fmla="*/ 19050 h 85"/>
              <a:gd name="T10" fmla="*/ 95250 w 85"/>
              <a:gd name="T11" fmla="*/ 25400 h 85"/>
              <a:gd name="T12" fmla="*/ 92075 w 85"/>
              <a:gd name="T13" fmla="*/ 4763 h 85"/>
              <a:gd name="T14" fmla="*/ 76200 w 85"/>
              <a:gd name="T15" fmla="*/ 17463 h 85"/>
              <a:gd name="T16" fmla="*/ 66675 w 85"/>
              <a:gd name="T17" fmla="*/ 0 h 85"/>
              <a:gd name="T18" fmla="*/ 57150 w 85"/>
              <a:gd name="T19" fmla="*/ 17463 h 85"/>
              <a:gd name="T20" fmla="*/ 41275 w 85"/>
              <a:gd name="T21" fmla="*/ 4763 h 85"/>
              <a:gd name="T22" fmla="*/ 38100 w 85"/>
              <a:gd name="T23" fmla="*/ 25400 h 85"/>
              <a:gd name="T24" fmla="*/ 19050 w 85"/>
              <a:gd name="T25" fmla="*/ 19050 h 85"/>
              <a:gd name="T26" fmla="*/ 25400 w 85"/>
              <a:gd name="T27" fmla="*/ 38100 h 85"/>
              <a:gd name="T28" fmla="*/ 4763 w 85"/>
              <a:gd name="T29" fmla="*/ 41275 h 85"/>
              <a:gd name="T30" fmla="*/ 17463 w 85"/>
              <a:gd name="T31" fmla="*/ 57150 h 85"/>
              <a:gd name="T32" fmla="*/ 0 w 85"/>
              <a:gd name="T33" fmla="*/ 66675 h 85"/>
              <a:gd name="T34" fmla="*/ 17463 w 85"/>
              <a:gd name="T35" fmla="*/ 76200 h 85"/>
              <a:gd name="T36" fmla="*/ 4763 w 85"/>
              <a:gd name="T37" fmla="*/ 92075 h 85"/>
              <a:gd name="T38" fmla="*/ 25400 w 85"/>
              <a:gd name="T39" fmla="*/ 95250 h 85"/>
              <a:gd name="T40" fmla="*/ 19050 w 85"/>
              <a:gd name="T41" fmla="*/ 114300 h 85"/>
              <a:gd name="T42" fmla="*/ 38100 w 85"/>
              <a:gd name="T43" fmla="*/ 107950 h 85"/>
              <a:gd name="T44" fmla="*/ 41275 w 85"/>
              <a:gd name="T45" fmla="*/ 128588 h 85"/>
              <a:gd name="T46" fmla="*/ 57150 w 85"/>
              <a:gd name="T47" fmla="*/ 115888 h 85"/>
              <a:gd name="T48" fmla="*/ 66675 w 85"/>
              <a:gd name="T49" fmla="*/ 133350 h 85"/>
              <a:gd name="T50" fmla="*/ 76200 w 85"/>
              <a:gd name="T51" fmla="*/ 115888 h 85"/>
              <a:gd name="T52" fmla="*/ 92075 w 85"/>
              <a:gd name="T53" fmla="*/ 128588 h 85"/>
              <a:gd name="T54" fmla="*/ 95250 w 85"/>
              <a:gd name="T55" fmla="*/ 107950 h 85"/>
              <a:gd name="T56" fmla="*/ 114300 w 85"/>
              <a:gd name="T57" fmla="*/ 114300 h 85"/>
              <a:gd name="T58" fmla="*/ 107950 w 85"/>
              <a:gd name="T59" fmla="*/ 95250 h 85"/>
              <a:gd name="T60" fmla="*/ 128588 w 85"/>
              <a:gd name="T61" fmla="*/ 92075 h 85"/>
              <a:gd name="T62" fmla="*/ 115888 w 85"/>
              <a:gd name="T63" fmla="*/ 76200 h 85"/>
              <a:gd name="T64" fmla="*/ 133350 w 85"/>
              <a:gd name="T65" fmla="*/ 66675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85"/>
              <a:gd name="T101" fmla="*/ 85 w 85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85">
                <a:moveTo>
                  <a:pt x="84" y="42"/>
                </a:moveTo>
                <a:lnTo>
                  <a:pt x="73" y="36"/>
                </a:lnTo>
                <a:lnTo>
                  <a:pt x="81" y="26"/>
                </a:lnTo>
                <a:lnTo>
                  <a:pt x="68" y="24"/>
                </a:lnTo>
                <a:lnTo>
                  <a:pt x="72" y="12"/>
                </a:lnTo>
                <a:lnTo>
                  <a:pt x="60" y="16"/>
                </a:lnTo>
                <a:lnTo>
                  <a:pt x="58" y="3"/>
                </a:lnTo>
                <a:lnTo>
                  <a:pt x="48" y="11"/>
                </a:lnTo>
                <a:lnTo>
                  <a:pt x="42" y="0"/>
                </a:lnTo>
                <a:lnTo>
                  <a:pt x="36" y="11"/>
                </a:lnTo>
                <a:lnTo>
                  <a:pt x="26" y="3"/>
                </a:lnTo>
                <a:lnTo>
                  <a:pt x="24" y="16"/>
                </a:lnTo>
                <a:lnTo>
                  <a:pt x="12" y="12"/>
                </a:lnTo>
                <a:lnTo>
                  <a:pt x="16" y="24"/>
                </a:lnTo>
                <a:lnTo>
                  <a:pt x="3" y="26"/>
                </a:lnTo>
                <a:lnTo>
                  <a:pt x="11" y="36"/>
                </a:lnTo>
                <a:lnTo>
                  <a:pt x="0" y="42"/>
                </a:lnTo>
                <a:lnTo>
                  <a:pt x="11" y="48"/>
                </a:lnTo>
                <a:lnTo>
                  <a:pt x="3" y="58"/>
                </a:lnTo>
                <a:lnTo>
                  <a:pt x="16" y="60"/>
                </a:lnTo>
                <a:lnTo>
                  <a:pt x="12" y="72"/>
                </a:lnTo>
                <a:lnTo>
                  <a:pt x="24" y="68"/>
                </a:lnTo>
                <a:lnTo>
                  <a:pt x="26" y="81"/>
                </a:lnTo>
                <a:lnTo>
                  <a:pt x="36" y="73"/>
                </a:lnTo>
                <a:lnTo>
                  <a:pt x="42" y="84"/>
                </a:lnTo>
                <a:lnTo>
                  <a:pt x="48" y="73"/>
                </a:lnTo>
                <a:lnTo>
                  <a:pt x="58" y="81"/>
                </a:lnTo>
                <a:lnTo>
                  <a:pt x="60" y="68"/>
                </a:lnTo>
                <a:lnTo>
                  <a:pt x="72" y="72"/>
                </a:lnTo>
                <a:lnTo>
                  <a:pt x="68" y="60"/>
                </a:lnTo>
                <a:lnTo>
                  <a:pt x="81" y="58"/>
                </a:lnTo>
                <a:lnTo>
                  <a:pt x="73" y="48"/>
                </a:lnTo>
                <a:lnTo>
                  <a:pt x="84" y="42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29"/>
          <p:cNvSpPr>
            <a:spLocks/>
          </p:cNvSpPr>
          <p:nvPr/>
        </p:nvSpPr>
        <p:spPr bwMode="auto">
          <a:xfrm>
            <a:off x="5991225" y="3105150"/>
            <a:ext cx="134938" cy="134938"/>
          </a:xfrm>
          <a:custGeom>
            <a:avLst/>
            <a:gdLst>
              <a:gd name="T0" fmla="*/ 133350 w 85"/>
              <a:gd name="T1" fmla="*/ 66675 h 85"/>
              <a:gd name="T2" fmla="*/ 115888 w 85"/>
              <a:gd name="T3" fmla="*/ 57150 h 85"/>
              <a:gd name="T4" fmla="*/ 128588 w 85"/>
              <a:gd name="T5" fmla="*/ 41275 h 85"/>
              <a:gd name="T6" fmla="*/ 107950 w 85"/>
              <a:gd name="T7" fmla="*/ 38100 h 85"/>
              <a:gd name="T8" fmla="*/ 114300 w 85"/>
              <a:gd name="T9" fmla="*/ 19050 h 85"/>
              <a:gd name="T10" fmla="*/ 95250 w 85"/>
              <a:gd name="T11" fmla="*/ 25400 h 85"/>
              <a:gd name="T12" fmla="*/ 92075 w 85"/>
              <a:gd name="T13" fmla="*/ 4763 h 85"/>
              <a:gd name="T14" fmla="*/ 76200 w 85"/>
              <a:gd name="T15" fmla="*/ 17463 h 85"/>
              <a:gd name="T16" fmla="*/ 66675 w 85"/>
              <a:gd name="T17" fmla="*/ 0 h 85"/>
              <a:gd name="T18" fmla="*/ 57150 w 85"/>
              <a:gd name="T19" fmla="*/ 17463 h 85"/>
              <a:gd name="T20" fmla="*/ 41275 w 85"/>
              <a:gd name="T21" fmla="*/ 4763 h 85"/>
              <a:gd name="T22" fmla="*/ 38100 w 85"/>
              <a:gd name="T23" fmla="*/ 25400 h 85"/>
              <a:gd name="T24" fmla="*/ 19050 w 85"/>
              <a:gd name="T25" fmla="*/ 19050 h 85"/>
              <a:gd name="T26" fmla="*/ 25400 w 85"/>
              <a:gd name="T27" fmla="*/ 38100 h 85"/>
              <a:gd name="T28" fmla="*/ 4763 w 85"/>
              <a:gd name="T29" fmla="*/ 41275 h 85"/>
              <a:gd name="T30" fmla="*/ 17463 w 85"/>
              <a:gd name="T31" fmla="*/ 57150 h 85"/>
              <a:gd name="T32" fmla="*/ 0 w 85"/>
              <a:gd name="T33" fmla="*/ 66675 h 85"/>
              <a:gd name="T34" fmla="*/ 17463 w 85"/>
              <a:gd name="T35" fmla="*/ 76200 h 85"/>
              <a:gd name="T36" fmla="*/ 4763 w 85"/>
              <a:gd name="T37" fmla="*/ 92075 h 85"/>
              <a:gd name="T38" fmla="*/ 25400 w 85"/>
              <a:gd name="T39" fmla="*/ 95250 h 85"/>
              <a:gd name="T40" fmla="*/ 19050 w 85"/>
              <a:gd name="T41" fmla="*/ 114300 h 85"/>
              <a:gd name="T42" fmla="*/ 38100 w 85"/>
              <a:gd name="T43" fmla="*/ 107950 h 85"/>
              <a:gd name="T44" fmla="*/ 41275 w 85"/>
              <a:gd name="T45" fmla="*/ 128588 h 85"/>
              <a:gd name="T46" fmla="*/ 57150 w 85"/>
              <a:gd name="T47" fmla="*/ 115888 h 85"/>
              <a:gd name="T48" fmla="*/ 66675 w 85"/>
              <a:gd name="T49" fmla="*/ 133350 h 85"/>
              <a:gd name="T50" fmla="*/ 76200 w 85"/>
              <a:gd name="T51" fmla="*/ 115888 h 85"/>
              <a:gd name="T52" fmla="*/ 92075 w 85"/>
              <a:gd name="T53" fmla="*/ 128588 h 85"/>
              <a:gd name="T54" fmla="*/ 95250 w 85"/>
              <a:gd name="T55" fmla="*/ 107950 h 85"/>
              <a:gd name="T56" fmla="*/ 114300 w 85"/>
              <a:gd name="T57" fmla="*/ 114300 h 85"/>
              <a:gd name="T58" fmla="*/ 107950 w 85"/>
              <a:gd name="T59" fmla="*/ 95250 h 85"/>
              <a:gd name="T60" fmla="*/ 128588 w 85"/>
              <a:gd name="T61" fmla="*/ 92075 h 85"/>
              <a:gd name="T62" fmla="*/ 115888 w 85"/>
              <a:gd name="T63" fmla="*/ 76200 h 85"/>
              <a:gd name="T64" fmla="*/ 133350 w 85"/>
              <a:gd name="T65" fmla="*/ 66675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85"/>
              <a:gd name="T101" fmla="*/ 85 w 85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85">
                <a:moveTo>
                  <a:pt x="84" y="42"/>
                </a:moveTo>
                <a:lnTo>
                  <a:pt x="73" y="36"/>
                </a:lnTo>
                <a:lnTo>
                  <a:pt x="81" y="26"/>
                </a:lnTo>
                <a:lnTo>
                  <a:pt x="68" y="24"/>
                </a:lnTo>
                <a:lnTo>
                  <a:pt x="72" y="12"/>
                </a:lnTo>
                <a:lnTo>
                  <a:pt x="60" y="16"/>
                </a:lnTo>
                <a:lnTo>
                  <a:pt x="58" y="3"/>
                </a:lnTo>
                <a:lnTo>
                  <a:pt x="48" y="11"/>
                </a:lnTo>
                <a:lnTo>
                  <a:pt x="42" y="0"/>
                </a:lnTo>
                <a:lnTo>
                  <a:pt x="36" y="11"/>
                </a:lnTo>
                <a:lnTo>
                  <a:pt x="26" y="3"/>
                </a:lnTo>
                <a:lnTo>
                  <a:pt x="24" y="16"/>
                </a:lnTo>
                <a:lnTo>
                  <a:pt x="12" y="12"/>
                </a:lnTo>
                <a:lnTo>
                  <a:pt x="16" y="24"/>
                </a:lnTo>
                <a:lnTo>
                  <a:pt x="3" y="26"/>
                </a:lnTo>
                <a:lnTo>
                  <a:pt x="11" y="36"/>
                </a:lnTo>
                <a:lnTo>
                  <a:pt x="0" y="42"/>
                </a:lnTo>
                <a:lnTo>
                  <a:pt x="11" y="48"/>
                </a:lnTo>
                <a:lnTo>
                  <a:pt x="3" y="58"/>
                </a:lnTo>
                <a:lnTo>
                  <a:pt x="16" y="60"/>
                </a:lnTo>
                <a:lnTo>
                  <a:pt x="12" y="72"/>
                </a:lnTo>
                <a:lnTo>
                  <a:pt x="24" y="68"/>
                </a:lnTo>
                <a:lnTo>
                  <a:pt x="26" y="81"/>
                </a:lnTo>
                <a:lnTo>
                  <a:pt x="36" y="73"/>
                </a:lnTo>
                <a:lnTo>
                  <a:pt x="42" y="84"/>
                </a:lnTo>
                <a:lnTo>
                  <a:pt x="48" y="73"/>
                </a:lnTo>
                <a:lnTo>
                  <a:pt x="58" y="81"/>
                </a:lnTo>
                <a:lnTo>
                  <a:pt x="60" y="68"/>
                </a:lnTo>
                <a:lnTo>
                  <a:pt x="72" y="72"/>
                </a:lnTo>
                <a:lnTo>
                  <a:pt x="68" y="60"/>
                </a:lnTo>
                <a:lnTo>
                  <a:pt x="81" y="58"/>
                </a:lnTo>
                <a:lnTo>
                  <a:pt x="73" y="48"/>
                </a:lnTo>
                <a:lnTo>
                  <a:pt x="84" y="42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30"/>
          <p:cNvSpPr>
            <a:spLocks/>
          </p:cNvSpPr>
          <p:nvPr/>
        </p:nvSpPr>
        <p:spPr bwMode="auto">
          <a:xfrm>
            <a:off x="6886575" y="3143250"/>
            <a:ext cx="134938" cy="134938"/>
          </a:xfrm>
          <a:custGeom>
            <a:avLst/>
            <a:gdLst>
              <a:gd name="T0" fmla="*/ 133350 w 85"/>
              <a:gd name="T1" fmla="*/ 66675 h 85"/>
              <a:gd name="T2" fmla="*/ 115888 w 85"/>
              <a:gd name="T3" fmla="*/ 57150 h 85"/>
              <a:gd name="T4" fmla="*/ 128588 w 85"/>
              <a:gd name="T5" fmla="*/ 41275 h 85"/>
              <a:gd name="T6" fmla="*/ 107950 w 85"/>
              <a:gd name="T7" fmla="*/ 38100 h 85"/>
              <a:gd name="T8" fmla="*/ 114300 w 85"/>
              <a:gd name="T9" fmla="*/ 19050 h 85"/>
              <a:gd name="T10" fmla="*/ 95250 w 85"/>
              <a:gd name="T11" fmla="*/ 25400 h 85"/>
              <a:gd name="T12" fmla="*/ 92075 w 85"/>
              <a:gd name="T13" fmla="*/ 4763 h 85"/>
              <a:gd name="T14" fmla="*/ 76200 w 85"/>
              <a:gd name="T15" fmla="*/ 17463 h 85"/>
              <a:gd name="T16" fmla="*/ 66675 w 85"/>
              <a:gd name="T17" fmla="*/ 0 h 85"/>
              <a:gd name="T18" fmla="*/ 57150 w 85"/>
              <a:gd name="T19" fmla="*/ 17463 h 85"/>
              <a:gd name="T20" fmla="*/ 41275 w 85"/>
              <a:gd name="T21" fmla="*/ 4763 h 85"/>
              <a:gd name="T22" fmla="*/ 38100 w 85"/>
              <a:gd name="T23" fmla="*/ 25400 h 85"/>
              <a:gd name="T24" fmla="*/ 19050 w 85"/>
              <a:gd name="T25" fmla="*/ 19050 h 85"/>
              <a:gd name="T26" fmla="*/ 25400 w 85"/>
              <a:gd name="T27" fmla="*/ 38100 h 85"/>
              <a:gd name="T28" fmla="*/ 4763 w 85"/>
              <a:gd name="T29" fmla="*/ 41275 h 85"/>
              <a:gd name="T30" fmla="*/ 17463 w 85"/>
              <a:gd name="T31" fmla="*/ 57150 h 85"/>
              <a:gd name="T32" fmla="*/ 0 w 85"/>
              <a:gd name="T33" fmla="*/ 66675 h 85"/>
              <a:gd name="T34" fmla="*/ 17463 w 85"/>
              <a:gd name="T35" fmla="*/ 76200 h 85"/>
              <a:gd name="T36" fmla="*/ 4763 w 85"/>
              <a:gd name="T37" fmla="*/ 92075 h 85"/>
              <a:gd name="T38" fmla="*/ 25400 w 85"/>
              <a:gd name="T39" fmla="*/ 95250 h 85"/>
              <a:gd name="T40" fmla="*/ 19050 w 85"/>
              <a:gd name="T41" fmla="*/ 114300 h 85"/>
              <a:gd name="T42" fmla="*/ 38100 w 85"/>
              <a:gd name="T43" fmla="*/ 107950 h 85"/>
              <a:gd name="T44" fmla="*/ 41275 w 85"/>
              <a:gd name="T45" fmla="*/ 128588 h 85"/>
              <a:gd name="T46" fmla="*/ 57150 w 85"/>
              <a:gd name="T47" fmla="*/ 115888 h 85"/>
              <a:gd name="T48" fmla="*/ 66675 w 85"/>
              <a:gd name="T49" fmla="*/ 133350 h 85"/>
              <a:gd name="T50" fmla="*/ 76200 w 85"/>
              <a:gd name="T51" fmla="*/ 115888 h 85"/>
              <a:gd name="T52" fmla="*/ 92075 w 85"/>
              <a:gd name="T53" fmla="*/ 128588 h 85"/>
              <a:gd name="T54" fmla="*/ 95250 w 85"/>
              <a:gd name="T55" fmla="*/ 107950 h 85"/>
              <a:gd name="T56" fmla="*/ 114300 w 85"/>
              <a:gd name="T57" fmla="*/ 114300 h 85"/>
              <a:gd name="T58" fmla="*/ 107950 w 85"/>
              <a:gd name="T59" fmla="*/ 95250 h 85"/>
              <a:gd name="T60" fmla="*/ 128588 w 85"/>
              <a:gd name="T61" fmla="*/ 92075 h 85"/>
              <a:gd name="T62" fmla="*/ 115888 w 85"/>
              <a:gd name="T63" fmla="*/ 76200 h 85"/>
              <a:gd name="T64" fmla="*/ 133350 w 85"/>
              <a:gd name="T65" fmla="*/ 66675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85"/>
              <a:gd name="T101" fmla="*/ 85 w 85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85">
                <a:moveTo>
                  <a:pt x="84" y="42"/>
                </a:moveTo>
                <a:lnTo>
                  <a:pt x="73" y="36"/>
                </a:lnTo>
                <a:lnTo>
                  <a:pt x="81" y="26"/>
                </a:lnTo>
                <a:lnTo>
                  <a:pt x="68" y="24"/>
                </a:lnTo>
                <a:lnTo>
                  <a:pt x="72" y="12"/>
                </a:lnTo>
                <a:lnTo>
                  <a:pt x="60" y="16"/>
                </a:lnTo>
                <a:lnTo>
                  <a:pt x="58" y="3"/>
                </a:lnTo>
                <a:lnTo>
                  <a:pt x="48" y="11"/>
                </a:lnTo>
                <a:lnTo>
                  <a:pt x="42" y="0"/>
                </a:lnTo>
                <a:lnTo>
                  <a:pt x="36" y="11"/>
                </a:lnTo>
                <a:lnTo>
                  <a:pt x="26" y="3"/>
                </a:lnTo>
                <a:lnTo>
                  <a:pt x="24" y="16"/>
                </a:lnTo>
                <a:lnTo>
                  <a:pt x="12" y="12"/>
                </a:lnTo>
                <a:lnTo>
                  <a:pt x="16" y="24"/>
                </a:lnTo>
                <a:lnTo>
                  <a:pt x="3" y="26"/>
                </a:lnTo>
                <a:lnTo>
                  <a:pt x="11" y="36"/>
                </a:lnTo>
                <a:lnTo>
                  <a:pt x="0" y="42"/>
                </a:lnTo>
                <a:lnTo>
                  <a:pt x="11" y="48"/>
                </a:lnTo>
                <a:lnTo>
                  <a:pt x="3" y="58"/>
                </a:lnTo>
                <a:lnTo>
                  <a:pt x="16" y="60"/>
                </a:lnTo>
                <a:lnTo>
                  <a:pt x="12" y="72"/>
                </a:lnTo>
                <a:lnTo>
                  <a:pt x="24" y="68"/>
                </a:lnTo>
                <a:lnTo>
                  <a:pt x="26" y="81"/>
                </a:lnTo>
                <a:lnTo>
                  <a:pt x="36" y="73"/>
                </a:lnTo>
                <a:lnTo>
                  <a:pt x="42" y="84"/>
                </a:lnTo>
                <a:lnTo>
                  <a:pt x="48" y="73"/>
                </a:lnTo>
                <a:lnTo>
                  <a:pt x="58" y="81"/>
                </a:lnTo>
                <a:lnTo>
                  <a:pt x="60" y="68"/>
                </a:lnTo>
                <a:lnTo>
                  <a:pt x="72" y="72"/>
                </a:lnTo>
                <a:lnTo>
                  <a:pt x="68" y="60"/>
                </a:lnTo>
                <a:lnTo>
                  <a:pt x="81" y="58"/>
                </a:lnTo>
                <a:lnTo>
                  <a:pt x="73" y="48"/>
                </a:lnTo>
                <a:lnTo>
                  <a:pt x="84" y="42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Freeform 31"/>
          <p:cNvSpPr>
            <a:spLocks/>
          </p:cNvSpPr>
          <p:nvPr/>
        </p:nvSpPr>
        <p:spPr bwMode="auto">
          <a:xfrm>
            <a:off x="5819775" y="272415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Freeform 32"/>
          <p:cNvSpPr>
            <a:spLocks/>
          </p:cNvSpPr>
          <p:nvPr/>
        </p:nvSpPr>
        <p:spPr bwMode="auto">
          <a:xfrm>
            <a:off x="6524625" y="31623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Freeform 33"/>
          <p:cNvSpPr>
            <a:spLocks/>
          </p:cNvSpPr>
          <p:nvPr/>
        </p:nvSpPr>
        <p:spPr bwMode="auto">
          <a:xfrm>
            <a:off x="6257925" y="249555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Freeform 34"/>
          <p:cNvSpPr>
            <a:spLocks/>
          </p:cNvSpPr>
          <p:nvPr/>
        </p:nvSpPr>
        <p:spPr bwMode="auto">
          <a:xfrm>
            <a:off x="5705475" y="29337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35"/>
          <p:cNvSpPr>
            <a:spLocks/>
          </p:cNvSpPr>
          <p:nvPr/>
        </p:nvSpPr>
        <p:spPr bwMode="auto">
          <a:xfrm>
            <a:off x="7000875" y="29337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Freeform 36"/>
          <p:cNvSpPr>
            <a:spLocks/>
          </p:cNvSpPr>
          <p:nvPr/>
        </p:nvSpPr>
        <p:spPr bwMode="auto">
          <a:xfrm>
            <a:off x="7019925" y="2667000"/>
            <a:ext cx="134938" cy="134938"/>
          </a:xfrm>
          <a:custGeom>
            <a:avLst/>
            <a:gdLst>
              <a:gd name="T0" fmla="*/ 66675 w 85"/>
              <a:gd name="T1" fmla="*/ 0 h 85"/>
              <a:gd name="T2" fmla="*/ 50800 w 85"/>
              <a:gd name="T3" fmla="*/ 50800 h 85"/>
              <a:gd name="T4" fmla="*/ 0 w 85"/>
              <a:gd name="T5" fmla="*/ 50800 h 85"/>
              <a:gd name="T6" fmla="*/ 41275 w 85"/>
              <a:gd name="T7" fmla="*/ 82550 h 85"/>
              <a:gd name="T8" fmla="*/ 25400 w 85"/>
              <a:gd name="T9" fmla="*/ 133350 h 85"/>
              <a:gd name="T10" fmla="*/ 66675 w 85"/>
              <a:gd name="T11" fmla="*/ 101600 h 85"/>
              <a:gd name="T12" fmla="*/ 107950 w 85"/>
              <a:gd name="T13" fmla="*/ 133350 h 85"/>
              <a:gd name="T14" fmla="*/ 92075 w 85"/>
              <a:gd name="T15" fmla="*/ 82550 h 85"/>
              <a:gd name="T16" fmla="*/ 133350 w 85"/>
              <a:gd name="T17" fmla="*/ 50800 h 85"/>
              <a:gd name="T18" fmla="*/ 82550 w 85"/>
              <a:gd name="T19" fmla="*/ 50800 h 85"/>
              <a:gd name="T20" fmla="*/ 66675 w 85"/>
              <a:gd name="T21" fmla="*/ 0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85"/>
              <a:gd name="T35" fmla="*/ 85 w 85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85">
                <a:moveTo>
                  <a:pt x="42" y="0"/>
                </a:moveTo>
                <a:lnTo>
                  <a:pt x="32" y="32"/>
                </a:lnTo>
                <a:lnTo>
                  <a:pt x="0" y="32"/>
                </a:lnTo>
                <a:lnTo>
                  <a:pt x="26" y="52"/>
                </a:lnTo>
                <a:lnTo>
                  <a:pt x="16" y="84"/>
                </a:lnTo>
                <a:lnTo>
                  <a:pt x="42" y="64"/>
                </a:lnTo>
                <a:lnTo>
                  <a:pt x="68" y="84"/>
                </a:lnTo>
                <a:lnTo>
                  <a:pt x="58" y="52"/>
                </a:lnTo>
                <a:lnTo>
                  <a:pt x="84" y="32"/>
                </a:lnTo>
                <a:lnTo>
                  <a:pt x="52" y="32"/>
                </a:lnTo>
                <a:lnTo>
                  <a:pt x="42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37"/>
          <p:cNvSpPr>
            <a:spLocks/>
          </p:cNvSpPr>
          <p:nvPr/>
        </p:nvSpPr>
        <p:spPr bwMode="auto">
          <a:xfrm>
            <a:off x="6657975" y="29146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38"/>
          <p:cNvSpPr>
            <a:spLocks/>
          </p:cNvSpPr>
          <p:nvPr/>
        </p:nvSpPr>
        <p:spPr bwMode="auto">
          <a:xfrm>
            <a:off x="5591175" y="274320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39"/>
          <p:cNvSpPr>
            <a:spLocks/>
          </p:cNvSpPr>
          <p:nvPr/>
        </p:nvSpPr>
        <p:spPr bwMode="auto">
          <a:xfrm>
            <a:off x="5991225" y="25717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Freeform 40"/>
          <p:cNvSpPr>
            <a:spLocks/>
          </p:cNvSpPr>
          <p:nvPr/>
        </p:nvSpPr>
        <p:spPr bwMode="auto">
          <a:xfrm>
            <a:off x="6677025" y="25717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Freeform 41"/>
          <p:cNvSpPr>
            <a:spLocks/>
          </p:cNvSpPr>
          <p:nvPr/>
        </p:nvSpPr>
        <p:spPr bwMode="auto">
          <a:xfrm>
            <a:off x="7267575" y="278130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Freeform 42"/>
          <p:cNvSpPr>
            <a:spLocks/>
          </p:cNvSpPr>
          <p:nvPr/>
        </p:nvSpPr>
        <p:spPr bwMode="auto">
          <a:xfrm>
            <a:off x="5991225" y="2876550"/>
            <a:ext cx="127000" cy="109538"/>
          </a:xfrm>
          <a:custGeom>
            <a:avLst/>
            <a:gdLst>
              <a:gd name="T0" fmla="*/ 31750 w 80"/>
              <a:gd name="T1" fmla="*/ 0 h 69"/>
              <a:gd name="T2" fmla="*/ 0 w 80"/>
              <a:gd name="T3" fmla="*/ 53975 h 69"/>
              <a:gd name="T4" fmla="*/ 31750 w 80"/>
              <a:gd name="T5" fmla="*/ 107950 h 69"/>
              <a:gd name="T6" fmla="*/ 93662 w 80"/>
              <a:gd name="T7" fmla="*/ 107950 h 69"/>
              <a:gd name="T8" fmla="*/ 125413 w 80"/>
              <a:gd name="T9" fmla="*/ 53975 h 69"/>
              <a:gd name="T10" fmla="*/ 93662 w 80"/>
              <a:gd name="T11" fmla="*/ 0 h 69"/>
              <a:gd name="T12" fmla="*/ 31750 w 8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9"/>
              <a:gd name="T23" fmla="*/ 80 w 8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9">
                <a:moveTo>
                  <a:pt x="20" y="0"/>
                </a:moveTo>
                <a:lnTo>
                  <a:pt x="0" y="34"/>
                </a:lnTo>
                <a:lnTo>
                  <a:pt x="20" y="68"/>
                </a:lnTo>
                <a:lnTo>
                  <a:pt x="59" y="68"/>
                </a:lnTo>
                <a:lnTo>
                  <a:pt x="79" y="34"/>
                </a:lnTo>
                <a:lnTo>
                  <a:pt x="59" y="0"/>
                </a:lnTo>
                <a:lnTo>
                  <a:pt x="2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43"/>
          <p:cNvSpPr>
            <a:spLocks/>
          </p:cNvSpPr>
          <p:nvPr/>
        </p:nvSpPr>
        <p:spPr bwMode="auto">
          <a:xfrm>
            <a:off x="6315075" y="3009900"/>
            <a:ext cx="134938" cy="153988"/>
          </a:xfrm>
          <a:custGeom>
            <a:avLst/>
            <a:gdLst>
              <a:gd name="T0" fmla="*/ 33338 w 85"/>
              <a:gd name="T1" fmla="*/ 0 h 97"/>
              <a:gd name="T2" fmla="*/ 33338 w 85"/>
              <a:gd name="T3" fmla="*/ 33338 h 97"/>
              <a:gd name="T4" fmla="*/ 0 w 85"/>
              <a:gd name="T5" fmla="*/ 33338 h 97"/>
              <a:gd name="T6" fmla="*/ 0 w 85"/>
              <a:gd name="T7" fmla="*/ 119063 h 97"/>
              <a:gd name="T8" fmla="*/ 33338 w 85"/>
              <a:gd name="T9" fmla="*/ 119063 h 97"/>
              <a:gd name="T10" fmla="*/ 33338 w 85"/>
              <a:gd name="T11" fmla="*/ 152400 h 97"/>
              <a:gd name="T12" fmla="*/ 100013 w 85"/>
              <a:gd name="T13" fmla="*/ 152400 h 97"/>
              <a:gd name="T14" fmla="*/ 100013 w 85"/>
              <a:gd name="T15" fmla="*/ 119063 h 97"/>
              <a:gd name="T16" fmla="*/ 133350 w 85"/>
              <a:gd name="T17" fmla="*/ 119063 h 97"/>
              <a:gd name="T18" fmla="*/ 133350 w 85"/>
              <a:gd name="T19" fmla="*/ 33338 h 97"/>
              <a:gd name="T20" fmla="*/ 100013 w 85"/>
              <a:gd name="T21" fmla="*/ 33338 h 97"/>
              <a:gd name="T22" fmla="*/ 100013 w 85"/>
              <a:gd name="T23" fmla="*/ 0 h 97"/>
              <a:gd name="T24" fmla="*/ 33338 w 85"/>
              <a:gd name="T25" fmla="*/ 0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"/>
              <a:gd name="T40" fmla="*/ 0 h 97"/>
              <a:gd name="T41" fmla="*/ 85 w 85"/>
              <a:gd name="T42" fmla="*/ 97 h 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" h="97">
                <a:moveTo>
                  <a:pt x="21" y="0"/>
                </a:moveTo>
                <a:lnTo>
                  <a:pt x="21" y="21"/>
                </a:lnTo>
                <a:lnTo>
                  <a:pt x="0" y="21"/>
                </a:lnTo>
                <a:lnTo>
                  <a:pt x="0" y="75"/>
                </a:lnTo>
                <a:lnTo>
                  <a:pt x="21" y="75"/>
                </a:lnTo>
                <a:lnTo>
                  <a:pt x="21" y="96"/>
                </a:lnTo>
                <a:lnTo>
                  <a:pt x="63" y="96"/>
                </a:lnTo>
                <a:lnTo>
                  <a:pt x="63" y="75"/>
                </a:lnTo>
                <a:lnTo>
                  <a:pt x="84" y="75"/>
                </a:lnTo>
                <a:lnTo>
                  <a:pt x="84" y="21"/>
                </a:lnTo>
                <a:lnTo>
                  <a:pt x="63" y="21"/>
                </a:lnTo>
                <a:lnTo>
                  <a:pt x="63" y="0"/>
                </a:lnTo>
                <a:lnTo>
                  <a:pt x="21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Rectangle 44"/>
          <p:cNvSpPr>
            <a:spLocks noChangeArrowheads="1"/>
          </p:cNvSpPr>
          <p:nvPr/>
        </p:nvSpPr>
        <p:spPr bwMode="auto">
          <a:xfrm>
            <a:off x="846138" y="2371725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i="1">
                <a:latin typeface="Arial" charset="0"/>
              </a:rPr>
              <a:t>t</a:t>
            </a:r>
          </a:p>
        </p:txBody>
      </p:sp>
      <p:sp>
        <p:nvSpPr>
          <p:cNvPr id="10279" name="Rectangle 45"/>
          <p:cNvSpPr>
            <a:spLocks noChangeArrowheads="1"/>
          </p:cNvSpPr>
          <p:nvPr/>
        </p:nvSpPr>
        <p:spPr bwMode="auto">
          <a:xfrm>
            <a:off x="7723188" y="2352675"/>
            <a:ext cx="631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i="1">
                <a:latin typeface="Arial" charset="0"/>
              </a:rPr>
              <a:t>t + 1</a:t>
            </a:r>
          </a:p>
        </p:txBody>
      </p:sp>
      <p:sp>
        <p:nvSpPr>
          <p:cNvPr id="10280" name="Rectangle 46"/>
          <p:cNvSpPr>
            <a:spLocks noChangeArrowheads="1"/>
          </p:cNvSpPr>
          <p:nvPr/>
        </p:nvSpPr>
        <p:spPr bwMode="auto">
          <a:xfrm>
            <a:off x="5207000" y="5159375"/>
            <a:ext cx="225425" cy="101600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Rectangle 47"/>
          <p:cNvSpPr>
            <a:spLocks noChangeArrowheads="1"/>
          </p:cNvSpPr>
          <p:nvPr/>
        </p:nvSpPr>
        <p:spPr bwMode="auto">
          <a:xfrm>
            <a:off x="5168900" y="5483225"/>
            <a:ext cx="22542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Rectangle 48"/>
          <p:cNvSpPr>
            <a:spLocks noChangeArrowheads="1"/>
          </p:cNvSpPr>
          <p:nvPr/>
        </p:nvSpPr>
        <p:spPr bwMode="auto">
          <a:xfrm>
            <a:off x="4935538" y="5483225"/>
            <a:ext cx="225425" cy="101600"/>
          </a:xfrm>
          <a:prstGeom prst="rect">
            <a:avLst/>
          </a:prstGeom>
          <a:solidFill>
            <a:srgbClr val="00DFC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3" name="Group 49"/>
          <p:cNvGrpSpPr>
            <a:grpSpLocks/>
          </p:cNvGrpSpPr>
          <p:nvPr/>
        </p:nvGrpSpPr>
        <p:grpSpPr bwMode="auto">
          <a:xfrm>
            <a:off x="1066800" y="4267200"/>
            <a:ext cx="2547938" cy="1582738"/>
            <a:chOff x="624" y="2448"/>
            <a:chExt cx="1605" cy="997"/>
          </a:xfrm>
        </p:grpSpPr>
        <p:grpSp>
          <p:nvGrpSpPr>
            <p:cNvPr id="10345" name="Group 50"/>
            <p:cNvGrpSpPr>
              <a:grpSpLocks/>
            </p:cNvGrpSpPr>
            <p:nvPr/>
          </p:nvGrpSpPr>
          <p:grpSpPr bwMode="auto">
            <a:xfrm>
              <a:off x="624" y="2928"/>
              <a:ext cx="1605" cy="117"/>
              <a:chOff x="493" y="2560"/>
              <a:chExt cx="1605" cy="117"/>
            </a:xfrm>
          </p:grpSpPr>
          <p:grpSp>
            <p:nvGrpSpPr>
              <p:cNvPr id="10351" name="Group 51"/>
              <p:cNvGrpSpPr>
                <a:grpSpLocks/>
              </p:cNvGrpSpPr>
              <p:nvPr/>
            </p:nvGrpSpPr>
            <p:grpSpPr bwMode="auto">
              <a:xfrm>
                <a:off x="493" y="2560"/>
                <a:ext cx="1605" cy="117"/>
                <a:chOff x="493" y="2560"/>
                <a:chExt cx="1605" cy="117"/>
              </a:xfrm>
            </p:grpSpPr>
            <p:sp>
              <p:nvSpPr>
                <p:cNvPr id="10359" name="AutoShape 52"/>
                <p:cNvSpPr>
                  <a:spLocks noChangeArrowheads="1"/>
                </p:cNvSpPr>
                <p:nvPr/>
              </p:nvSpPr>
              <p:spPr bwMode="auto">
                <a:xfrm>
                  <a:off x="537" y="2604"/>
                  <a:ext cx="1561" cy="73"/>
                </a:xfrm>
                <a:prstGeom prst="roundRect">
                  <a:avLst>
                    <a:gd name="adj" fmla="val 12338"/>
                  </a:avLst>
                </a:pr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" name="AutoShape 53"/>
                <p:cNvSpPr>
                  <a:spLocks noChangeArrowheads="1"/>
                </p:cNvSpPr>
                <p:nvPr/>
              </p:nvSpPr>
              <p:spPr bwMode="auto">
                <a:xfrm>
                  <a:off x="493" y="2560"/>
                  <a:ext cx="1552" cy="64"/>
                </a:xfrm>
                <a:prstGeom prst="roundRect">
                  <a:avLst>
                    <a:gd name="adj" fmla="val 11245"/>
                  </a:avLst>
                </a:prstGeom>
                <a:solidFill>
                  <a:srgbClr val="FDE3BA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52" name="Rectangle 54"/>
              <p:cNvSpPr>
                <a:spLocks noChangeArrowheads="1"/>
              </p:cNvSpPr>
              <p:nvPr/>
            </p:nvSpPr>
            <p:spPr bwMode="auto">
              <a:xfrm>
                <a:off x="625" y="2560"/>
                <a:ext cx="142" cy="64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Rectangle 55"/>
              <p:cNvSpPr>
                <a:spLocks noChangeArrowheads="1"/>
              </p:cNvSpPr>
              <p:nvPr/>
            </p:nvSpPr>
            <p:spPr bwMode="auto">
              <a:xfrm>
                <a:off x="772" y="2560"/>
                <a:ext cx="142" cy="64"/>
              </a:xfrm>
              <a:prstGeom prst="rect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Rectangle 56"/>
              <p:cNvSpPr>
                <a:spLocks noChangeArrowheads="1"/>
              </p:cNvSpPr>
              <p:nvPr/>
            </p:nvSpPr>
            <p:spPr bwMode="auto">
              <a:xfrm>
                <a:off x="916" y="2560"/>
                <a:ext cx="142" cy="64"/>
              </a:xfrm>
              <a:prstGeom prst="rect">
                <a:avLst/>
              </a:prstGeom>
              <a:solidFill>
                <a:srgbClr val="438E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Rectangle 57"/>
              <p:cNvSpPr>
                <a:spLocks noChangeArrowheads="1"/>
              </p:cNvSpPr>
              <p:nvPr/>
            </p:nvSpPr>
            <p:spPr bwMode="auto">
              <a:xfrm>
                <a:off x="1291" y="2560"/>
                <a:ext cx="142" cy="64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Rectangle 58"/>
              <p:cNvSpPr>
                <a:spLocks noChangeArrowheads="1"/>
              </p:cNvSpPr>
              <p:nvPr/>
            </p:nvSpPr>
            <p:spPr bwMode="auto">
              <a:xfrm>
                <a:off x="1438" y="2560"/>
                <a:ext cx="142" cy="64"/>
              </a:xfrm>
              <a:prstGeom prst="rect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Rectangle 59"/>
              <p:cNvSpPr>
                <a:spLocks noChangeArrowheads="1"/>
              </p:cNvSpPr>
              <p:nvPr/>
            </p:nvSpPr>
            <p:spPr bwMode="auto">
              <a:xfrm>
                <a:off x="1714" y="2560"/>
                <a:ext cx="142" cy="64"/>
              </a:xfrm>
              <a:prstGeom prst="rect">
                <a:avLst/>
              </a:prstGeom>
              <a:solidFill>
                <a:srgbClr val="FE9B0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Rectangle 60"/>
              <p:cNvSpPr>
                <a:spLocks noChangeArrowheads="1"/>
              </p:cNvSpPr>
              <p:nvPr/>
            </p:nvSpPr>
            <p:spPr bwMode="auto">
              <a:xfrm>
                <a:off x="1105" y="2560"/>
                <a:ext cx="142" cy="64"/>
              </a:xfrm>
              <a:prstGeom prst="rect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6" name="Group 61"/>
            <p:cNvGrpSpPr>
              <a:grpSpLocks/>
            </p:cNvGrpSpPr>
            <p:nvPr/>
          </p:nvGrpSpPr>
          <p:grpSpPr bwMode="auto">
            <a:xfrm>
              <a:off x="1248" y="2448"/>
              <a:ext cx="157" cy="469"/>
              <a:chOff x="1278" y="2082"/>
              <a:chExt cx="157" cy="469"/>
            </a:xfrm>
          </p:grpSpPr>
          <p:sp>
            <p:nvSpPr>
              <p:cNvPr id="10348" name="Freeform 62"/>
              <p:cNvSpPr>
                <a:spLocks/>
              </p:cNvSpPr>
              <p:nvPr/>
            </p:nvSpPr>
            <p:spPr bwMode="auto">
              <a:xfrm>
                <a:off x="1302" y="2106"/>
                <a:ext cx="125" cy="437"/>
              </a:xfrm>
              <a:custGeom>
                <a:avLst/>
                <a:gdLst>
                  <a:gd name="T0" fmla="*/ 79 w 125"/>
                  <a:gd name="T1" fmla="*/ 0 h 437"/>
                  <a:gd name="T2" fmla="*/ 0 w 125"/>
                  <a:gd name="T3" fmla="*/ 177 h 437"/>
                  <a:gd name="T4" fmla="*/ 73 w 125"/>
                  <a:gd name="T5" fmla="*/ 236 h 437"/>
                  <a:gd name="T6" fmla="*/ 34 w 125"/>
                  <a:gd name="T7" fmla="*/ 436 h 437"/>
                  <a:gd name="T8" fmla="*/ 124 w 125"/>
                  <a:gd name="T9" fmla="*/ 194 h 437"/>
                  <a:gd name="T10" fmla="*/ 56 w 125"/>
                  <a:gd name="T11" fmla="*/ 159 h 437"/>
                  <a:gd name="T12" fmla="*/ 79 w 125"/>
                  <a:gd name="T13" fmla="*/ 0 h 4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437"/>
                  <a:gd name="T23" fmla="*/ 125 w 125"/>
                  <a:gd name="T24" fmla="*/ 437 h 4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437">
                    <a:moveTo>
                      <a:pt x="79" y="0"/>
                    </a:moveTo>
                    <a:lnTo>
                      <a:pt x="0" y="177"/>
                    </a:lnTo>
                    <a:lnTo>
                      <a:pt x="73" y="236"/>
                    </a:lnTo>
                    <a:lnTo>
                      <a:pt x="34" y="436"/>
                    </a:lnTo>
                    <a:lnTo>
                      <a:pt x="124" y="194"/>
                    </a:lnTo>
                    <a:lnTo>
                      <a:pt x="56" y="159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63"/>
              <p:cNvSpPr>
                <a:spLocks/>
              </p:cNvSpPr>
              <p:nvPr/>
            </p:nvSpPr>
            <p:spPr bwMode="auto">
              <a:xfrm>
                <a:off x="1302" y="2106"/>
                <a:ext cx="133" cy="445"/>
              </a:xfrm>
              <a:custGeom>
                <a:avLst/>
                <a:gdLst>
                  <a:gd name="T0" fmla="*/ 84 w 133"/>
                  <a:gd name="T1" fmla="*/ 0 h 445"/>
                  <a:gd name="T2" fmla="*/ 0 w 133"/>
                  <a:gd name="T3" fmla="*/ 180 h 445"/>
                  <a:gd name="T4" fmla="*/ 78 w 133"/>
                  <a:gd name="T5" fmla="*/ 240 h 445"/>
                  <a:gd name="T6" fmla="*/ 36 w 133"/>
                  <a:gd name="T7" fmla="*/ 444 h 445"/>
                  <a:gd name="T8" fmla="*/ 132 w 133"/>
                  <a:gd name="T9" fmla="*/ 198 h 445"/>
                  <a:gd name="T10" fmla="*/ 60 w 133"/>
                  <a:gd name="T11" fmla="*/ 162 h 445"/>
                  <a:gd name="T12" fmla="*/ 84 w 133"/>
                  <a:gd name="T13" fmla="*/ 0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445"/>
                  <a:gd name="T23" fmla="*/ 133 w 133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445">
                    <a:moveTo>
                      <a:pt x="84" y="0"/>
                    </a:moveTo>
                    <a:lnTo>
                      <a:pt x="0" y="180"/>
                    </a:lnTo>
                    <a:lnTo>
                      <a:pt x="78" y="240"/>
                    </a:lnTo>
                    <a:lnTo>
                      <a:pt x="36" y="444"/>
                    </a:lnTo>
                    <a:lnTo>
                      <a:pt x="132" y="198"/>
                    </a:lnTo>
                    <a:lnTo>
                      <a:pt x="60" y="162"/>
                    </a:lnTo>
                    <a:lnTo>
                      <a:pt x="84" y="0"/>
                    </a:lnTo>
                  </a:path>
                </a:pathLst>
              </a:custGeom>
              <a:noFill/>
              <a:ln w="12700" cap="rnd" cmpd="sng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64"/>
              <p:cNvSpPr>
                <a:spLocks/>
              </p:cNvSpPr>
              <p:nvPr/>
            </p:nvSpPr>
            <p:spPr bwMode="auto">
              <a:xfrm>
                <a:off x="1278" y="2082"/>
                <a:ext cx="133" cy="445"/>
              </a:xfrm>
              <a:custGeom>
                <a:avLst/>
                <a:gdLst>
                  <a:gd name="T0" fmla="*/ 84 w 133"/>
                  <a:gd name="T1" fmla="*/ 0 h 445"/>
                  <a:gd name="T2" fmla="*/ 0 w 133"/>
                  <a:gd name="T3" fmla="*/ 180 h 445"/>
                  <a:gd name="T4" fmla="*/ 78 w 133"/>
                  <a:gd name="T5" fmla="*/ 240 h 445"/>
                  <a:gd name="T6" fmla="*/ 36 w 133"/>
                  <a:gd name="T7" fmla="*/ 444 h 445"/>
                  <a:gd name="T8" fmla="*/ 132 w 133"/>
                  <a:gd name="T9" fmla="*/ 198 h 445"/>
                  <a:gd name="T10" fmla="*/ 60 w 133"/>
                  <a:gd name="T11" fmla="*/ 162 h 445"/>
                  <a:gd name="T12" fmla="*/ 84 w 133"/>
                  <a:gd name="T13" fmla="*/ 0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445"/>
                  <a:gd name="T23" fmla="*/ 133 w 133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445">
                    <a:moveTo>
                      <a:pt x="84" y="0"/>
                    </a:moveTo>
                    <a:lnTo>
                      <a:pt x="0" y="180"/>
                    </a:lnTo>
                    <a:lnTo>
                      <a:pt x="78" y="240"/>
                    </a:lnTo>
                    <a:lnTo>
                      <a:pt x="36" y="444"/>
                    </a:lnTo>
                    <a:lnTo>
                      <a:pt x="132" y="198"/>
                    </a:lnTo>
                    <a:lnTo>
                      <a:pt x="60" y="162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C8FEC8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7" name="Rectangle 65"/>
            <p:cNvSpPr>
              <a:spLocks noChangeArrowheads="1"/>
            </p:cNvSpPr>
            <p:nvPr/>
          </p:nvSpPr>
          <p:spPr bwMode="auto">
            <a:xfrm>
              <a:off x="960" y="3216"/>
              <a:ext cx="72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b="1" i="1">
                  <a:latin typeface="Arial" charset="0"/>
                </a:rPr>
                <a:t>mutation</a:t>
              </a:r>
            </a:p>
          </p:txBody>
        </p:sp>
      </p:grpSp>
      <p:grpSp>
        <p:nvGrpSpPr>
          <p:cNvPr id="10284" name="Group 66"/>
          <p:cNvGrpSpPr>
            <a:grpSpLocks/>
          </p:cNvGrpSpPr>
          <p:nvPr/>
        </p:nvGrpSpPr>
        <p:grpSpPr bwMode="auto">
          <a:xfrm>
            <a:off x="4745038" y="4098925"/>
            <a:ext cx="2571750" cy="2065338"/>
            <a:chOff x="2989" y="2246"/>
            <a:chExt cx="1620" cy="1301"/>
          </a:xfrm>
        </p:grpSpPr>
        <p:grpSp>
          <p:nvGrpSpPr>
            <p:cNvPr id="10296" name="Group 67"/>
            <p:cNvGrpSpPr>
              <a:grpSpLocks/>
            </p:cNvGrpSpPr>
            <p:nvPr/>
          </p:nvGrpSpPr>
          <p:grpSpPr bwMode="auto">
            <a:xfrm>
              <a:off x="3001" y="2914"/>
              <a:ext cx="1605" cy="117"/>
              <a:chOff x="3001" y="2914"/>
              <a:chExt cx="1605" cy="117"/>
            </a:xfrm>
          </p:grpSpPr>
          <p:sp>
            <p:nvSpPr>
              <p:cNvPr id="10343" name="AutoShape 68"/>
              <p:cNvSpPr>
                <a:spLocks noChangeArrowheads="1"/>
              </p:cNvSpPr>
              <p:nvPr/>
            </p:nvSpPr>
            <p:spPr bwMode="auto">
              <a:xfrm>
                <a:off x="3045" y="2958"/>
                <a:ext cx="1561" cy="73"/>
              </a:xfrm>
              <a:prstGeom prst="roundRect">
                <a:avLst>
                  <a:gd name="adj" fmla="val 12338"/>
                </a:avLst>
              </a:pr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AutoShape 69"/>
              <p:cNvSpPr>
                <a:spLocks noChangeArrowheads="1"/>
              </p:cNvSpPr>
              <p:nvPr/>
            </p:nvSpPr>
            <p:spPr bwMode="auto">
              <a:xfrm>
                <a:off x="3001" y="2914"/>
                <a:ext cx="1552" cy="64"/>
              </a:xfrm>
              <a:prstGeom prst="roundRect">
                <a:avLst>
                  <a:gd name="adj" fmla="val 11245"/>
                </a:avLst>
              </a:prstGeom>
              <a:solidFill>
                <a:srgbClr val="FDE3B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7" name="Group 70"/>
            <p:cNvGrpSpPr>
              <a:grpSpLocks/>
            </p:cNvGrpSpPr>
            <p:nvPr/>
          </p:nvGrpSpPr>
          <p:grpSpPr bwMode="auto">
            <a:xfrm>
              <a:off x="2989" y="2246"/>
              <a:ext cx="1620" cy="1301"/>
              <a:chOff x="2989" y="2246"/>
              <a:chExt cx="1620" cy="1301"/>
            </a:xfrm>
          </p:grpSpPr>
          <p:grpSp>
            <p:nvGrpSpPr>
              <p:cNvPr id="10298" name="Group 71"/>
              <p:cNvGrpSpPr>
                <a:grpSpLocks/>
              </p:cNvGrpSpPr>
              <p:nvPr/>
            </p:nvGrpSpPr>
            <p:grpSpPr bwMode="auto">
              <a:xfrm>
                <a:off x="2989" y="2320"/>
                <a:ext cx="1605" cy="117"/>
                <a:chOff x="2989" y="2320"/>
                <a:chExt cx="1605" cy="117"/>
              </a:xfrm>
            </p:grpSpPr>
            <p:grpSp>
              <p:nvGrpSpPr>
                <p:cNvPr id="10333" name="Group 72"/>
                <p:cNvGrpSpPr>
                  <a:grpSpLocks/>
                </p:cNvGrpSpPr>
                <p:nvPr/>
              </p:nvGrpSpPr>
              <p:grpSpPr bwMode="auto">
                <a:xfrm>
                  <a:off x="2989" y="2320"/>
                  <a:ext cx="1605" cy="117"/>
                  <a:chOff x="2989" y="2320"/>
                  <a:chExt cx="1605" cy="117"/>
                </a:xfrm>
              </p:grpSpPr>
              <p:sp>
                <p:nvSpPr>
                  <p:cNvPr id="10341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3033" y="2364"/>
                    <a:ext cx="1561" cy="73"/>
                  </a:xfrm>
                  <a:prstGeom prst="roundRect">
                    <a:avLst>
                      <a:gd name="adj" fmla="val 12338"/>
                    </a:avLst>
                  </a:prstGeom>
                  <a:solidFill>
                    <a:srgbClr val="91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42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2320"/>
                    <a:ext cx="1552" cy="64"/>
                  </a:xfrm>
                  <a:prstGeom prst="roundRect">
                    <a:avLst>
                      <a:gd name="adj" fmla="val 11245"/>
                    </a:avLst>
                  </a:prstGeom>
                  <a:solidFill>
                    <a:srgbClr val="FDE3BA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4" name="Rectangle 75"/>
                <p:cNvSpPr>
                  <a:spLocks noChangeArrowheads="1"/>
                </p:cNvSpPr>
                <p:nvPr/>
              </p:nvSpPr>
              <p:spPr bwMode="auto">
                <a:xfrm>
                  <a:off x="3121" y="2320"/>
                  <a:ext cx="142" cy="64"/>
                </a:xfrm>
                <a:prstGeom prst="rect">
                  <a:avLst/>
                </a:prstGeom>
                <a:solidFill>
                  <a:srgbClr val="FF5008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5" name="Rectangle 76"/>
                <p:cNvSpPr>
                  <a:spLocks noChangeArrowheads="1"/>
                </p:cNvSpPr>
                <p:nvPr/>
              </p:nvSpPr>
              <p:spPr bwMode="auto">
                <a:xfrm>
                  <a:off x="3268" y="2320"/>
                  <a:ext cx="142" cy="64"/>
                </a:xfrm>
                <a:prstGeom prst="rect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6" name="Rectangle 77"/>
                <p:cNvSpPr>
                  <a:spLocks noChangeArrowheads="1"/>
                </p:cNvSpPr>
                <p:nvPr/>
              </p:nvSpPr>
              <p:spPr bwMode="auto">
                <a:xfrm>
                  <a:off x="3412" y="2320"/>
                  <a:ext cx="142" cy="64"/>
                </a:xfrm>
                <a:prstGeom prst="rect">
                  <a:avLst/>
                </a:prstGeom>
                <a:solidFill>
                  <a:srgbClr val="438E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7" name="Rectangle 78"/>
                <p:cNvSpPr>
                  <a:spLocks noChangeArrowheads="1"/>
                </p:cNvSpPr>
                <p:nvPr/>
              </p:nvSpPr>
              <p:spPr bwMode="auto">
                <a:xfrm>
                  <a:off x="3787" y="2320"/>
                  <a:ext cx="142" cy="64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8" name="Rectangle 79"/>
                <p:cNvSpPr>
                  <a:spLocks noChangeArrowheads="1"/>
                </p:cNvSpPr>
                <p:nvPr/>
              </p:nvSpPr>
              <p:spPr bwMode="auto">
                <a:xfrm>
                  <a:off x="3934" y="2320"/>
                  <a:ext cx="142" cy="64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9" name="Rectangle 80"/>
                <p:cNvSpPr>
                  <a:spLocks noChangeArrowheads="1"/>
                </p:cNvSpPr>
                <p:nvPr/>
              </p:nvSpPr>
              <p:spPr bwMode="auto">
                <a:xfrm>
                  <a:off x="4210" y="2320"/>
                  <a:ext cx="142" cy="64"/>
                </a:xfrm>
                <a:prstGeom prst="rect">
                  <a:avLst/>
                </a:prstGeom>
                <a:solidFill>
                  <a:srgbClr val="FE9B0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0" name="Rectangle 81"/>
                <p:cNvSpPr>
                  <a:spLocks noChangeArrowheads="1"/>
                </p:cNvSpPr>
                <p:nvPr/>
              </p:nvSpPr>
              <p:spPr bwMode="auto">
                <a:xfrm>
                  <a:off x="3601" y="2320"/>
                  <a:ext cx="142" cy="64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99" name="Group 82"/>
              <p:cNvGrpSpPr>
                <a:grpSpLocks/>
              </p:cNvGrpSpPr>
              <p:nvPr/>
            </p:nvGrpSpPr>
            <p:grpSpPr bwMode="auto">
              <a:xfrm>
                <a:off x="2989" y="2518"/>
                <a:ext cx="1605" cy="117"/>
                <a:chOff x="2989" y="2518"/>
                <a:chExt cx="1605" cy="117"/>
              </a:xfrm>
            </p:grpSpPr>
            <p:grpSp>
              <p:nvGrpSpPr>
                <p:cNvPr id="10323" name="Group 83"/>
                <p:cNvGrpSpPr>
                  <a:grpSpLocks/>
                </p:cNvGrpSpPr>
                <p:nvPr/>
              </p:nvGrpSpPr>
              <p:grpSpPr bwMode="auto">
                <a:xfrm>
                  <a:off x="2989" y="2518"/>
                  <a:ext cx="1605" cy="117"/>
                  <a:chOff x="2989" y="2518"/>
                  <a:chExt cx="1605" cy="117"/>
                </a:xfrm>
              </p:grpSpPr>
              <p:sp>
                <p:nvSpPr>
                  <p:cNvPr id="10331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3033" y="2562"/>
                    <a:ext cx="1561" cy="73"/>
                  </a:xfrm>
                  <a:prstGeom prst="roundRect">
                    <a:avLst>
                      <a:gd name="adj" fmla="val 12338"/>
                    </a:avLst>
                  </a:prstGeom>
                  <a:solidFill>
                    <a:srgbClr val="91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32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2518"/>
                    <a:ext cx="1552" cy="64"/>
                  </a:xfrm>
                  <a:prstGeom prst="roundRect">
                    <a:avLst>
                      <a:gd name="adj" fmla="val 11245"/>
                    </a:avLst>
                  </a:prstGeom>
                  <a:solidFill>
                    <a:srgbClr val="FDE3BA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24" name="Rectangle 86"/>
                <p:cNvSpPr>
                  <a:spLocks noChangeArrowheads="1"/>
                </p:cNvSpPr>
                <p:nvPr/>
              </p:nvSpPr>
              <p:spPr bwMode="auto">
                <a:xfrm>
                  <a:off x="4165" y="2518"/>
                  <a:ext cx="142" cy="64"/>
                </a:xfrm>
                <a:prstGeom prst="rect">
                  <a:avLst/>
                </a:prstGeom>
                <a:solidFill>
                  <a:srgbClr val="FF5008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5" name="Rectangle 87"/>
                <p:cNvSpPr>
                  <a:spLocks noChangeArrowheads="1"/>
                </p:cNvSpPr>
                <p:nvPr/>
              </p:nvSpPr>
              <p:spPr bwMode="auto">
                <a:xfrm>
                  <a:off x="4381" y="2518"/>
                  <a:ext cx="142" cy="64"/>
                </a:xfrm>
                <a:prstGeom prst="rect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6" name="Rectangle 88"/>
                <p:cNvSpPr>
                  <a:spLocks noChangeArrowheads="1"/>
                </p:cNvSpPr>
                <p:nvPr/>
              </p:nvSpPr>
              <p:spPr bwMode="auto">
                <a:xfrm>
                  <a:off x="3904" y="2518"/>
                  <a:ext cx="142" cy="64"/>
                </a:xfrm>
                <a:prstGeom prst="rect">
                  <a:avLst/>
                </a:prstGeom>
                <a:solidFill>
                  <a:srgbClr val="438E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7" name="Rectangle 89"/>
                <p:cNvSpPr>
                  <a:spLocks noChangeArrowheads="1"/>
                </p:cNvSpPr>
                <p:nvPr/>
              </p:nvSpPr>
              <p:spPr bwMode="auto">
                <a:xfrm>
                  <a:off x="3241" y="2518"/>
                  <a:ext cx="142" cy="64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8" name="Rectangle 90"/>
                <p:cNvSpPr>
                  <a:spLocks noChangeArrowheads="1"/>
                </p:cNvSpPr>
                <p:nvPr/>
              </p:nvSpPr>
              <p:spPr bwMode="auto">
                <a:xfrm>
                  <a:off x="3412" y="2518"/>
                  <a:ext cx="142" cy="64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9" name="Rectangle 91"/>
                <p:cNvSpPr>
                  <a:spLocks noChangeArrowheads="1"/>
                </p:cNvSpPr>
                <p:nvPr/>
              </p:nvSpPr>
              <p:spPr bwMode="auto">
                <a:xfrm>
                  <a:off x="3757" y="2518"/>
                  <a:ext cx="142" cy="64"/>
                </a:xfrm>
                <a:prstGeom prst="rect">
                  <a:avLst/>
                </a:prstGeom>
                <a:solidFill>
                  <a:srgbClr val="FE9B0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0" name="Rectangle 92"/>
                <p:cNvSpPr>
                  <a:spLocks noChangeArrowheads="1"/>
                </p:cNvSpPr>
                <p:nvPr/>
              </p:nvSpPr>
              <p:spPr bwMode="auto">
                <a:xfrm>
                  <a:off x="3094" y="2518"/>
                  <a:ext cx="142" cy="64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00" name="Rectangle 93"/>
              <p:cNvSpPr>
                <a:spLocks noChangeArrowheads="1"/>
              </p:cNvSpPr>
              <p:nvPr/>
            </p:nvSpPr>
            <p:spPr bwMode="auto">
              <a:xfrm>
                <a:off x="3133" y="2914"/>
                <a:ext cx="142" cy="64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Rectangle 94"/>
              <p:cNvSpPr>
                <a:spLocks noChangeArrowheads="1"/>
              </p:cNvSpPr>
              <p:nvPr/>
            </p:nvSpPr>
            <p:spPr bwMode="auto">
              <a:xfrm>
                <a:off x="3424" y="2914"/>
                <a:ext cx="142" cy="64"/>
              </a:xfrm>
              <a:prstGeom prst="rect">
                <a:avLst/>
              </a:prstGeom>
              <a:solidFill>
                <a:srgbClr val="438E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Rectangle 95"/>
              <p:cNvSpPr>
                <a:spLocks noChangeArrowheads="1"/>
              </p:cNvSpPr>
              <p:nvPr/>
            </p:nvSpPr>
            <p:spPr bwMode="auto">
              <a:xfrm>
                <a:off x="3613" y="2914"/>
                <a:ext cx="142" cy="64"/>
              </a:xfrm>
              <a:prstGeom prst="rect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03" name="Group 96"/>
              <p:cNvGrpSpPr>
                <a:grpSpLocks/>
              </p:cNvGrpSpPr>
              <p:nvPr/>
            </p:nvGrpSpPr>
            <p:grpSpPr bwMode="auto">
              <a:xfrm>
                <a:off x="3747" y="2246"/>
                <a:ext cx="0" cy="436"/>
                <a:chOff x="3747" y="2246"/>
                <a:chExt cx="0" cy="436"/>
              </a:xfrm>
            </p:grpSpPr>
            <p:sp>
              <p:nvSpPr>
                <p:cNvPr id="10321" name="Line 97"/>
                <p:cNvSpPr>
                  <a:spLocks noChangeShapeType="1"/>
                </p:cNvSpPr>
                <p:nvPr/>
              </p:nvSpPr>
              <p:spPr bwMode="auto">
                <a:xfrm>
                  <a:off x="3747" y="2246"/>
                  <a:ext cx="0" cy="436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2" name="Line 98"/>
                <p:cNvSpPr>
                  <a:spLocks noChangeShapeType="1"/>
                </p:cNvSpPr>
                <p:nvPr/>
              </p:nvSpPr>
              <p:spPr bwMode="auto">
                <a:xfrm>
                  <a:off x="3747" y="2246"/>
                  <a:ext cx="0" cy="436"/>
                </a:xfrm>
                <a:prstGeom prst="line">
                  <a:avLst/>
                </a:prstGeom>
                <a:noFill/>
                <a:ln w="25400">
                  <a:solidFill>
                    <a:srgbClr val="FF50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04" name="Group 99"/>
              <p:cNvGrpSpPr>
                <a:grpSpLocks/>
              </p:cNvGrpSpPr>
              <p:nvPr/>
            </p:nvGrpSpPr>
            <p:grpSpPr bwMode="auto">
              <a:xfrm>
                <a:off x="3004" y="3118"/>
                <a:ext cx="1605" cy="117"/>
                <a:chOff x="3004" y="3118"/>
                <a:chExt cx="1605" cy="117"/>
              </a:xfrm>
            </p:grpSpPr>
            <p:sp>
              <p:nvSpPr>
                <p:cNvPr id="10319" name="AutoShape 100"/>
                <p:cNvSpPr>
                  <a:spLocks noChangeArrowheads="1"/>
                </p:cNvSpPr>
                <p:nvPr/>
              </p:nvSpPr>
              <p:spPr bwMode="auto">
                <a:xfrm>
                  <a:off x="3048" y="3162"/>
                  <a:ext cx="1561" cy="73"/>
                </a:xfrm>
                <a:prstGeom prst="roundRect">
                  <a:avLst>
                    <a:gd name="adj" fmla="val 12338"/>
                  </a:avLst>
                </a:pr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0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04" y="3118"/>
                  <a:ext cx="1552" cy="64"/>
                </a:xfrm>
                <a:prstGeom prst="roundRect">
                  <a:avLst>
                    <a:gd name="adj" fmla="val 11245"/>
                  </a:avLst>
                </a:prstGeom>
                <a:solidFill>
                  <a:srgbClr val="FDE3BA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05" name="Rectangle 102"/>
              <p:cNvSpPr>
                <a:spLocks noChangeArrowheads="1"/>
              </p:cNvSpPr>
              <p:nvPr/>
            </p:nvSpPr>
            <p:spPr bwMode="auto">
              <a:xfrm>
                <a:off x="3427" y="3118"/>
                <a:ext cx="142" cy="64"/>
              </a:xfrm>
              <a:prstGeom prst="rect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06" name="Group 103"/>
              <p:cNvGrpSpPr>
                <a:grpSpLocks/>
              </p:cNvGrpSpPr>
              <p:nvPr/>
            </p:nvGrpSpPr>
            <p:grpSpPr bwMode="auto">
              <a:xfrm>
                <a:off x="3760" y="2914"/>
                <a:ext cx="766" cy="64"/>
                <a:chOff x="3760" y="2914"/>
                <a:chExt cx="766" cy="64"/>
              </a:xfrm>
            </p:grpSpPr>
            <p:sp>
              <p:nvSpPr>
                <p:cNvPr id="10315" name="Rectangle 104"/>
                <p:cNvSpPr>
                  <a:spLocks noChangeArrowheads="1"/>
                </p:cNvSpPr>
                <p:nvPr/>
              </p:nvSpPr>
              <p:spPr bwMode="auto">
                <a:xfrm>
                  <a:off x="4168" y="2914"/>
                  <a:ext cx="142" cy="64"/>
                </a:xfrm>
                <a:prstGeom prst="rect">
                  <a:avLst/>
                </a:prstGeom>
                <a:solidFill>
                  <a:srgbClr val="FF5008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6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84" y="2914"/>
                  <a:ext cx="142" cy="64"/>
                </a:xfrm>
                <a:prstGeom prst="rect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907" y="2914"/>
                  <a:ext cx="142" cy="64"/>
                </a:xfrm>
                <a:prstGeom prst="rect">
                  <a:avLst/>
                </a:prstGeom>
                <a:solidFill>
                  <a:srgbClr val="438E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60" y="2914"/>
                  <a:ext cx="142" cy="64"/>
                </a:xfrm>
                <a:prstGeom prst="rect">
                  <a:avLst/>
                </a:prstGeom>
                <a:solidFill>
                  <a:srgbClr val="FE9B0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07" name="Group 108"/>
              <p:cNvGrpSpPr>
                <a:grpSpLocks/>
              </p:cNvGrpSpPr>
              <p:nvPr/>
            </p:nvGrpSpPr>
            <p:grpSpPr bwMode="auto">
              <a:xfrm>
                <a:off x="3805" y="3118"/>
                <a:ext cx="565" cy="64"/>
                <a:chOff x="3805" y="3118"/>
                <a:chExt cx="565" cy="64"/>
              </a:xfrm>
            </p:grpSpPr>
            <p:sp>
              <p:nvSpPr>
                <p:cNvPr id="10312" name="Rectangle 109"/>
                <p:cNvSpPr>
                  <a:spLocks noChangeArrowheads="1"/>
                </p:cNvSpPr>
                <p:nvPr/>
              </p:nvSpPr>
              <p:spPr bwMode="auto">
                <a:xfrm>
                  <a:off x="3805" y="3118"/>
                  <a:ext cx="142" cy="64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3952" y="3118"/>
                  <a:ext cx="142" cy="64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4" name="Rectangle 111"/>
                <p:cNvSpPr>
                  <a:spLocks noChangeArrowheads="1"/>
                </p:cNvSpPr>
                <p:nvPr/>
              </p:nvSpPr>
              <p:spPr bwMode="auto">
                <a:xfrm>
                  <a:off x="4228" y="3118"/>
                  <a:ext cx="142" cy="64"/>
                </a:xfrm>
                <a:prstGeom prst="rect">
                  <a:avLst/>
                </a:prstGeom>
                <a:solidFill>
                  <a:srgbClr val="FE9B0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08" name="Group 112"/>
              <p:cNvGrpSpPr>
                <a:grpSpLocks/>
              </p:cNvGrpSpPr>
              <p:nvPr/>
            </p:nvGrpSpPr>
            <p:grpSpPr bwMode="auto">
              <a:xfrm>
                <a:off x="3456" y="2694"/>
                <a:ext cx="643" cy="199"/>
                <a:chOff x="3456" y="2694"/>
                <a:chExt cx="643" cy="199"/>
              </a:xfrm>
            </p:grpSpPr>
            <p:sp>
              <p:nvSpPr>
                <p:cNvPr id="10310" name="Freeform 113"/>
                <p:cNvSpPr>
                  <a:spLocks/>
                </p:cNvSpPr>
                <p:nvPr/>
              </p:nvSpPr>
              <p:spPr bwMode="auto">
                <a:xfrm>
                  <a:off x="3504" y="2742"/>
                  <a:ext cx="595" cy="151"/>
                </a:xfrm>
                <a:custGeom>
                  <a:avLst/>
                  <a:gdLst>
                    <a:gd name="T0" fmla="*/ 297 w 595"/>
                    <a:gd name="T1" fmla="*/ 150 h 151"/>
                    <a:gd name="T2" fmla="*/ 594 w 595"/>
                    <a:gd name="T3" fmla="*/ 75 h 151"/>
                    <a:gd name="T4" fmla="*/ 520 w 595"/>
                    <a:gd name="T5" fmla="*/ 75 h 151"/>
                    <a:gd name="T6" fmla="*/ 520 w 595"/>
                    <a:gd name="T7" fmla="*/ 0 h 151"/>
                    <a:gd name="T8" fmla="*/ 74 w 595"/>
                    <a:gd name="T9" fmla="*/ 0 h 151"/>
                    <a:gd name="T10" fmla="*/ 74 w 595"/>
                    <a:gd name="T11" fmla="*/ 75 h 151"/>
                    <a:gd name="T12" fmla="*/ 0 w 595"/>
                    <a:gd name="T13" fmla="*/ 75 h 151"/>
                    <a:gd name="T14" fmla="*/ 297 w 595"/>
                    <a:gd name="T15" fmla="*/ 150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5"/>
                    <a:gd name="T25" fmla="*/ 0 h 151"/>
                    <a:gd name="T26" fmla="*/ 595 w 595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5" h="151">
                      <a:moveTo>
                        <a:pt x="297" y="150"/>
                      </a:moveTo>
                      <a:lnTo>
                        <a:pt x="594" y="75"/>
                      </a:lnTo>
                      <a:lnTo>
                        <a:pt x="520" y="75"/>
                      </a:lnTo>
                      <a:lnTo>
                        <a:pt x="520" y="0"/>
                      </a:lnTo>
                      <a:lnTo>
                        <a:pt x="74" y="0"/>
                      </a:lnTo>
                      <a:lnTo>
                        <a:pt x="74" y="75"/>
                      </a:lnTo>
                      <a:lnTo>
                        <a:pt x="0" y="75"/>
                      </a:lnTo>
                      <a:lnTo>
                        <a:pt x="297" y="150"/>
                      </a:lnTo>
                    </a:path>
                  </a:pathLst>
                </a:cu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Freeform 114"/>
                <p:cNvSpPr>
                  <a:spLocks/>
                </p:cNvSpPr>
                <p:nvPr/>
              </p:nvSpPr>
              <p:spPr bwMode="auto">
                <a:xfrm>
                  <a:off x="3456" y="2694"/>
                  <a:ext cx="595" cy="151"/>
                </a:xfrm>
                <a:custGeom>
                  <a:avLst/>
                  <a:gdLst>
                    <a:gd name="T0" fmla="*/ 297 w 595"/>
                    <a:gd name="T1" fmla="*/ 150 h 151"/>
                    <a:gd name="T2" fmla="*/ 594 w 595"/>
                    <a:gd name="T3" fmla="*/ 75 h 151"/>
                    <a:gd name="T4" fmla="*/ 520 w 595"/>
                    <a:gd name="T5" fmla="*/ 75 h 151"/>
                    <a:gd name="T6" fmla="*/ 520 w 595"/>
                    <a:gd name="T7" fmla="*/ 0 h 151"/>
                    <a:gd name="T8" fmla="*/ 74 w 595"/>
                    <a:gd name="T9" fmla="*/ 0 h 151"/>
                    <a:gd name="T10" fmla="*/ 74 w 595"/>
                    <a:gd name="T11" fmla="*/ 75 h 151"/>
                    <a:gd name="T12" fmla="*/ 0 w 595"/>
                    <a:gd name="T13" fmla="*/ 75 h 151"/>
                    <a:gd name="T14" fmla="*/ 297 w 595"/>
                    <a:gd name="T15" fmla="*/ 150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5"/>
                    <a:gd name="T25" fmla="*/ 0 h 151"/>
                    <a:gd name="T26" fmla="*/ 595 w 595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5" h="151">
                      <a:moveTo>
                        <a:pt x="297" y="150"/>
                      </a:moveTo>
                      <a:lnTo>
                        <a:pt x="594" y="75"/>
                      </a:lnTo>
                      <a:lnTo>
                        <a:pt x="520" y="75"/>
                      </a:lnTo>
                      <a:lnTo>
                        <a:pt x="520" y="0"/>
                      </a:lnTo>
                      <a:lnTo>
                        <a:pt x="74" y="0"/>
                      </a:lnTo>
                      <a:lnTo>
                        <a:pt x="74" y="75"/>
                      </a:lnTo>
                      <a:lnTo>
                        <a:pt x="0" y="75"/>
                      </a:lnTo>
                      <a:lnTo>
                        <a:pt x="297" y="150"/>
                      </a:lnTo>
                    </a:path>
                  </a:pathLst>
                </a:custGeom>
                <a:solidFill>
                  <a:srgbClr val="FE9B03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09" name="Rectangle 115"/>
              <p:cNvSpPr>
                <a:spLocks noChangeArrowheads="1"/>
              </p:cNvSpPr>
              <p:nvPr/>
            </p:nvSpPr>
            <p:spPr bwMode="auto">
              <a:xfrm>
                <a:off x="3245" y="3318"/>
                <a:ext cx="1106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1" i="1">
                    <a:latin typeface="Arial" charset="0"/>
                  </a:rPr>
                  <a:t>recombination</a:t>
                </a:r>
              </a:p>
            </p:txBody>
          </p:sp>
        </p:grpSp>
      </p:grpSp>
      <p:sp>
        <p:nvSpPr>
          <p:cNvPr id="10285" name="Rectangle 116"/>
          <p:cNvSpPr>
            <a:spLocks noChangeArrowheads="1"/>
          </p:cNvSpPr>
          <p:nvPr/>
        </p:nvSpPr>
        <p:spPr bwMode="auto">
          <a:xfrm>
            <a:off x="4008438" y="2371725"/>
            <a:ext cx="159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b="1" i="1">
                <a:latin typeface="Arial" charset="0"/>
              </a:rPr>
              <a:t>reproduction</a:t>
            </a:r>
          </a:p>
        </p:txBody>
      </p:sp>
      <p:sp>
        <p:nvSpPr>
          <p:cNvPr id="10286" name="Rectangle 117"/>
          <p:cNvSpPr>
            <a:spLocks noChangeArrowheads="1"/>
          </p:cNvSpPr>
          <p:nvPr/>
        </p:nvSpPr>
        <p:spPr bwMode="auto">
          <a:xfrm>
            <a:off x="3494088" y="3133725"/>
            <a:ext cx="1171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b="1" i="1">
                <a:latin typeface="Arial" charset="0"/>
              </a:rPr>
              <a:t>selection</a:t>
            </a:r>
          </a:p>
        </p:txBody>
      </p:sp>
      <p:sp>
        <p:nvSpPr>
          <p:cNvPr id="10287" name="Line 118"/>
          <p:cNvSpPr>
            <a:spLocks noChangeShapeType="1"/>
          </p:cNvSpPr>
          <p:nvPr/>
        </p:nvSpPr>
        <p:spPr bwMode="auto">
          <a:xfrm>
            <a:off x="2743200" y="3200400"/>
            <a:ext cx="838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Text Box 120"/>
          <p:cNvSpPr txBox="1">
            <a:spLocks noChangeArrowheads="1"/>
          </p:cNvSpPr>
          <p:nvPr/>
        </p:nvSpPr>
        <p:spPr bwMode="auto">
          <a:xfrm>
            <a:off x="2438400" y="37338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Fitness function</a:t>
            </a:r>
            <a:endParaRPr lang="de-DE" sz="1800">
              <a:latin typeface="Arial" charset="0"/>
            </a:endParaRPr>
          </a:p>
        </p:txBody>
      </p:sp>
      <p:sp>
        <p:nvSpPr>
          <p:cNvPr id="10289" name="Line 121"/>
          <p:cNvSpPr>
            <a:spLocks noChangeShapeType="1"/>
          </p:cNvSpPr>
          <p:nvPr/>
        </p:nvSpPr>
        <p:spPr bwMode="auto">
          <a:xfrm>
            <a:off x="2438400" y="3276600"/>
            <a:ext cx="762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Text Box 122"/>
          <p:cNvSpPr txBox="1">
            <a:spLocks noChangeArrowheads="1"/>
          </p:cNvSpPr>
          <p:nvPr/>
        </p:nvSpPr>
        <p:spPr bwMode="auto">
          <a:xfrm>
            <a:off x="3048000" y="44196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7</a:t>
            </a:r>
            <a:endParaRPr lang="de-DE" sz="1600" b="1"/>
          </a:p>
        </p:txBody>
      </p:sp>
      <p:sp>
        <p:nvSpPr>
          <p:cNvPr id="10291" name="Text Box 123"/>
          <p:cNvSpPr txBox="1">
            <a:spLocks noChangeArrowheads="1"/>
          </p:cNvSpPr>
          <p:nvPr/>
        </p:nvSpPr>
        <p:spPr bwMode="auto">
          <a:xfrm>
            <a:off x="3429000" y="44196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2</a:t>
            </a:r>
            <a:endParaRPr lang="de-DE" sz="1600" b="1"/>
          </a:p>
        </p:txBody>
      </p:sp>
      <p:sp>
        <p:nvSpPr>
          <p:cNvPr id="10292" name="Rectangle 124"/>
          <p:cNvSpPr>
            <a:spLocks noChangeArrowheads="1"/>
          </p:cNvSpPr>
          <p:nvPr/>
        </p:nvSpPr>
        <p:spPr bwMode="auto">
          <a:xfrm>
            <a:off x="1708150" y="19812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Population</a:t>
            </a:r>
            <a:endParaRPr lang="de-DE" sz="1800">
              <a:latin typeface="Arial" charset="0"/>
            </a:endParaRPr>
          </a:p>
        </p:txBody>
      </p:sp>
      <p:sp>
        <p:nvSpPr>
          <p:cNvPr id="10293" name="Rectangle 125"/>
          <p:cNvSpPr>
            <a:spLocks noChangeArrowheads="1"/>
          </p:cNvSpPr>
          <p:nvPr/>
        </p:nvSpPr>
        <p:spPr bwMode="auto">
          <a:xfrm>
            <a:off x="3581400" y="6324600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66"/>
                </a:solidFill>
                <a:latin typeface="Arial" charset="0"/>
              </a:rPr>
              <a:t>Survival of Fittest</a:t>
            </a:r>
            <a:endParaRPr lang="de-DE" sz="1800" i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0294" name="Line 126"/>
          <p:cNvSpPr>
            <a:spLocks noChangeShapeType="1"/>
          </p:cNvSpPr>
          <p:nvPr/>
        </p:nvSpPr>
        <p:spPr bwMode="auto">
          <a:xfrm flipH="1" flipV="1">
            <a:off x="2209800" y="5791200"/>
            <a:ext cx="2057400" cy="685800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Line 127"/>
          <p:cNvSpPr>
            <a:spLocks noChangeShapeType="1"/>
          </p:cNvSpPr>
          <p:nvPr/>
        </p:nvSpPr>
        <p:spPr bwMode="auto">
          <a:xfrm flipV="1">
            <a:off x="4191000" y="6019800"/>
            <a:ext cx="1676400" cy="457200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14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Different Views of EC/EA/GA/EP</a:t>
            </a: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The techniques and technology that is discussed in this course can be viewed as: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/>
              <a:t>An approach to </a:t>
            </a:r>
            <a:r>
              <a:rPr lang="en-US" i="1"/>
              <a:t>computational intelligence</a:t>
            </a:r>
            <a:r>
              <a:rPr lang="en-US"/>
              <a:t> and for </a:t>
            </a:r>
            <a:r>
              <a:rPr lang="en-US" i="1"/>
              <a:t>soft computing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/>
              <a:t>A </a:t>
            </a:r>
            <a:r>
              <a:rPr lang="en-US" i="1"/>
              <a:t>search</a:t>
            </a:r>
            <a:r>
              <a:rPr lang="en-US"/>
              <a:t> paradigm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/>
              <a:t>As an approach for </a:t>
            </a:r>
            <a:r>
              <a:rPr lang="en-US" i="1"/>
              <a:t>machine learning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/>
              <a:t>As a method to </a:t>
            </a:r>
            <a:r>
              <a:rPr lang="en-US" i="1"/>
              <a:t>simulate biological systems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/>
              <a:t>As a subfield of </a:t>
            </a:r>
            <a:r>
              <a:rPr lang="en-US" i="1"/>
              <a:t>artificial life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/>
              <a:t>As generators for new ideas, new designs and for music and computer art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921-1011-4D54-9FF2-4D954D27917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 as Search</a:t>
            </a:r>
            <a:endParaRPr lang="de-D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43200" y="2209800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Search Techniques</a:t>
            </a:r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1463" y="3505200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/>
              <a:t>              Backtracking         Hillclimbing        Simulated    A*         </a:t>
            </a:r>
            <a:r>
              <a:rPr lang="en-US" sz="2000" b="1">
                <a:solidFill>
                  <a:srgbClr val="FF0000"/>
                </a:solidFill>
              </a:rPr>
              <a:t>EC</a:t>
            </a:r>
          </a:p>
          <a:p>
            <a:pPr algn="ctr" eaLnBrk="1" hangingPunct="1"/>
            <a:r>
              <a:rPr lang="en-US" sz="2000"/>
              <a:t>                                                        Annealing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2133600" y="25908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657600" y="25908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733800" y="25908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733800" y="2590800"/>
            <a:ext cx="2667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657600" y="2590800"/>
            <a:ext cx="388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53CB-6799-45D0-95B6-017726D83364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465021" y="4419600"/>
            <a:ext cx="8678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is EC different from the other search techniques?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Works with population of solutions, not a single solution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Uses crossover that creates a new solution using two solutions; </a:t>
            </a:r>
          </a:p>
          <a:p>
            <a:pPr algn="l"/>
            <a:r>
              <a:rPr lang="en-US" dirty="0"/>
              <a:t>     the new solutions contains partial solutions from each parent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“Very probabilistic” approach to 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 as Machine Learning</a:t>
            </a:r>
            <a:endParaRPr lang="de-DE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11463" y="2209800"/>
            <a:ext cx="242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Machine Learning</a:t>
            </a:r>
            <a:endParaRPr lang="de-DE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505200"/>
            <a:ext cx="895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Learning from Examples  Reinforcement Learning   </a:t>
            </a:r>
            <a:r>
              <a:rPr lang="en-US" b="1" dirty="0">
                <a:solidFill>
                  <a:srgbClr val="FF0000"/>
                </a:solidFill>
              </a:rPr>
              <a:t>Classifier Systems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2133600" y="25908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3657600" y="25908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3657600" y="2590800"/>
            <a:ext cx="388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3994" y="4798367"/>
            <a:ext cx="3107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Genetic Programming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004878" y="3810000"/>
            <a:ext cx="1271722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399385" y="3835693"/>
            <a:ext cx="561188" cy="127147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536" y="48803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53CB-6799-45D0-95B6-017726D83364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 as Randomized Algorithms</a:t>
            </a:r>
            <a:endParaRPr lang="de-DE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71800" y="2286000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Algorithms</a:t>
            </a:r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28800" y="3581400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/>
              <a:t>Randomized Algorithms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H="1">
            <a:off x="3657600" y="25908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>
            <a:off x="3200400" y="39624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032125" y="5146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819400" y="52578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EC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4419600" y="2743200"/>
            <a:ext cx="2819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5486400" y="3505200"/>
            <a:ext cx="330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Deterministic Algorithms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3474" y="6250285"/>
            <a:ext cx="809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What are the Advantages of Randomized Algorithms?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53CB-6799-45D0-95B6-017726D83364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1391</Words>
  <Application>Microsoft Office PowerPoint</Application>
  <PresentationFormat>On-screen Show (4:3)</PresentationFormat>
  <Paragraphs>243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Lucida Handwriting</vt:lpstr>
      <vt:lpstr>Times New Roman</vt:lpstr>
      <vt:lpstr>Wingdings</vt:lpstr>
      <vt:lpstr>Default Design</vt:lpstr>
      <vt:lpstr>Introduction to Evolutionary Computing</vt:lpstr>
      <vt:lpstr>Contents</vt:lpstr>
      <vt:lpstr>Key Components of an EC System</vt:lpstr>
      <vt:lpstr>The Evolutionary Cycle</vt:lpstr>
      <vt:lpstr>The Ingredients</vt:lpstr>
      <vt:lpstr>Different Views of EC/EA/GA/EP</vt:lpstr>
      <vt:lpstr>EC as Search</vt:lpstr>
      <vt:lpstr>EC as Machine Learning</vt:lpstr>
      <vt:lpstr>EC as Randomized Algorithms</vt:lpstr>
      <vt:lpstr>Advantages of Randomized Algorithms</vt:lpstr>
      <vt:lpstr>News Feb. 21, 2022</vt:lpstr>
      <vt:lpstr>The Main Evolutionary Computing Metaphor</vt:lpstr>
      <vt:lpstr>Darwinian Evolution 1:  Survival of the fittest</vt:lpstr>
      <vt:lpstr>Darwinian Evolution 2:   Diversity drives change</vt:lpstr>
      <vt:lpstr>Darwinian Evolution:Summary</vt:lpstr>
      <vt:lpstr>Natural Genetics</vt:lpstr>
      <vt:lpstr>Crossing-over in Humans</vt:lpstr>
      <vt:lpstr>Mutation</vt:lpstr>
      <vt:lpstr>Problem  type 1 : Optimization </vt:lpstr>
      <vt:lpstr>PowerPoint Presentation</vt:lpstr>
      <vt:lpstr>PowerPoint Presentation</vt:lpstr>
      <vt:lpstr>PowerPoint Presentation</vt:lpstr>
      <vt:lpstr>PowerPoint Presentation</vt:lpstr>
      <vt:lpstr>Problem types 2: Modelling</vt:lpstr>
      <vt:lpstr>PowerPoint Presentation</vt:lpstr>
      <vt:lpstr>Problem type 3: Simulation</vt:lpstr>
      <vt:lpstr>Simulation example: evolving artificial societies</vt:lpstr>
      <vt:lpstr>Problem type 4: Building Systems that Adapt </vt:lpstr>
      <vt:lpstr>Example Problem type 4:</vt:lpstr>
      <vt:lpstr>What is unique about EC?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J. E. Smith</dc:creator>
  <cp:lastModifiedBy>Eick, Christoph F</cp:lastModifiedBy>
  <cp:revision>382</cp:revision>
  <dcterms:created xsi:type="dcterms:W3CDTF">2003-09-15T00:40:34Z</dcterms:created>
  <dcterms:modified xsi:type="dcterms:W3CDTF">2022-02-21T00:36:03Z</dcterms:modified>
</cp:coreProperties>
</file>