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75" r:id="rId3"/>
    <p:sldId id="268" r:id="rId4"/>
    <p:sldId id="265" r:id="rId5"/>
    <p:sldId id="263" r:id="rId6"/>
    <p:sldId id="262" r:id="rId7"/>
    <p:sldId id="264" r:id="rId8"/>
    <p:sldId id="273" r:id="rId9"/>
    <p:sldId id="269" r:id="rId10"/>
    <p:sldId id="270" r:id="rId11"/>
    <p:sldId id="256" r:id="rId12"/>
    <p:sldId id="257" r:id="rId13"/>
    <p:sldId id="271" r:id="rId14"/>
    <p:sldId id="258" r:id="rId15"/>
    <p:sldId id="274" r:id="rId16"/>
    <p:sldId id="259" r:id="rId17"/>
    <p:sldId id="261" r:id="rId18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C3D4EA4B-D9AB-43E4-AC16-D7E0C29DC03B}" type="slidenum">
              <a:rPr lang="en-US"/>
              <a:pPr algn="r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7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DD3DE3D6-A563-42B3-AF99-98C9A86E697D}" type="slidenum">
              <a:rPr lang="en-US"/>
              <a:pPr algn="r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1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2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2606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454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209550"/>
            <a:ext cx="1966912" cy="6419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50" y="209550"/>
            <a:ext cx="5748338" cy="6419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126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729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946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602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039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880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33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34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229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361950" y="590550"/>
            <a:ext cx="8745538" cy="6237288"/>
            <a:chOff x="228" y="372"/>
            <a:chExt cx="5509" cy="3929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28" y="1053"/>
              <a:ext cx="5509" cy="3248"/>
            </a:xfrm>
            <a:custGeom>
              <a:avLst/>
              <a:gdLst/>
              <a:ahLst/>
              <a:cxnLst>
                <a:cxn ang="0">
                  <a:pos x="5508" y="0"/>
                </a:cxn>
                <a:cxn ang="0">
                  <a:pos x="0" y="0"/>
                </a:cxn>
                <a:cxn ang="0">
                  <a:pos x="0" y="3247"/>
                </a:cxn>
              </a:cxnLst>
              <a:rect l="0" t="0" r="r" b="b"/>
              <a:pathLst>
                <a:path w="5509" h="3248">
                  <a:moveTo>
                    <a:pt x="5508" y="0"/>
                  </a:moveTo>
                  <a:lnTo>
                    <a:pt x="0" y="0"/>
                  </a:lnTo>
                  <a:lnTo>
                    <a:pt x="0" y="3247"/>
                  </a:lnTo>
                </a:path>
              </a:pathLst>
            </a:custGeom>
            <a:noFill/>
            <a:ln w="1270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13500000" algn="ctr" rotWithShape="0">
                <a:schemeClr val="hlink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28" y="372"/>
              <a:ext cx="5509" cy="3929"/>
            </a:xfrm>
            <a:custGeom>
              <a:avLst/>
              <a:gdLst/>
              <a:ahLst/>
              <a:cxnLst>
                <a:cxn ang="0">
                  <a:pos x="431" y="3928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0" y="486"/>
                </a:cxn>
                <a:cxn ang="0">
                  <a:pos x="5508" y="486"/>
                </a:cxn>
              </a:cxnLst>
              <a:rect l="0" t="0" r="r" b="b"/>
              <a:pathLst>
                <a:path w="5509" h="3929">
                  <a:moveTo>
                    <a:pt x="431" y="3928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08" y="486"/>
                  </a:lnTo>
                </a:path>
              </a:pathLst>
            </a:custGeom>
            <a:noFill/>
            <a:ln w="1270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13500000" algn="ctr" rotWithShape="0">
                <a:schemeClr val="hlink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00150" y="209550"/>
            <a:ext cx="7734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848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875" y="6623050"/>
            <a:ext cx="387032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l">
              <a:defRPr/>
            </a:pPr>
            <a:r>
              <a:rPr lang="en-US" sz="1100"/>
              <a:t>Christoph F. Eick: Applying EC to TSP(n)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waterloo.ca/tsp/worl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g.com/videos/search?q=travelling+salesman+problem+contest&amp;view=detail&amp;mid=1AB7920D4DF80B1C6C4A1AB7920D4DF80B1C6C4A&amp;FORM=VIR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Fitness_proportionate_selection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hyperlink" Target="https://en.wikipedia.org/wiki/Genetic_algorithm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en.wikipedia.org/wiki/Genetic_operato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Probability" TargetMode="External"/><Relationship Id="rId5" Type="http://schemas.openxmlformats.org/officeDocument/2006/relationships/hyperlink" Target="https://en.wikipedia.org/wiki/Chromosome" TargetMode="External"/><Relationship Id="rId4" Type="http://schemas.openxmlformats.org/officeDocument/2006/relationships/hyperlink" Target="https://en.wikipedia.org/wiki/Fitness_function" TargetMode="Externa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70790" y="690288"/>
            <a:ext cx="379302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400" dirty="0"/>
              <a:t>Feb. 22, 2023 News </a:t>
            </a:r>
            <a:endParaRPr lang="de-DE" sz="3400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Task2 is due Fr., Feb. 24, 11:59p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GHC: Group E will present on We., March 1; its task has been posted.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 first draft of the 2023 Group Project has been posted on the course website. If you want to create 4-person groups of your own, their composition needs to be submitted to Mahin by tomorrow, Thursday morning.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Problemset2 which centers on supervised learning will be available in early March; Task3 and Task4 need to be completed by April 1/8.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Today’s Class: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Evolutionary Computing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GHC Presentation Group 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Game Theory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3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 dirty="0"/>
              <a:t>Side Question: How do we Assess the Similarity of 2 TSP Solutions?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924800" cy="46482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E.g. between: </a:t>
            </a:r>
          </a:p>
          <a:p>
            <a:pPr marL="0" indent="0">
              <a:buNone/>
            </a:pPr>
            <a:r>
              <a:rPr lang="en-US" sz="3200" dirty="0"/>
              <a:t>1-2-3-4-5-6, 1-6-3-2-5-4 and 3-4-5-6-2-1</a:t>
            </a:r>
          </a:p>
        </p:txBody>
      </p:sp>
      <p:graphicFrame>
        <p:nvGraphicFramePr>
          <p:cNvPr id="1026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61288" y="3657600"/>
          <a:ext cx="1382712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2765160" imgH="5338440" progId="MS_ClipArt_Gallery">
                  <p:embed/>
                </p:oleObj>
              </mc:Choice>
              <mc:Fallback>
                <p:oleObj name="Microsoft ClipArt Gallery" r:id="rId2" imgW="2765160" imgH="533844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288" y="3657600"/>
                        <a:ext cx="1382712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6547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/>
              <a:t>Requirements for TSP-Crossover Operators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6553200" cy="4648200"/>
          </a:xfrm>
          <a:noFill/>
        </p:spPr>
        <p:txBody>
          <a:bodyPr/>
          <a:lstStyle/>
          <a:p>
            <a:r>
              <a:rPr lang="en-US" sz="2000" dirty="0"/>
              <a:t>Edges that occur in both parents should not be lost.</a:t>
            </a:r>
          </a:p>
          <a:p>
            <a:r>
              <a:rPr lang="en-US" sz="2000" dirty="0"/>
              <a:t>Introducing new edges that do not occur in any parent should be avoided.</a:t>
            </a:r>
          </a:p>
          <a:p>
            <a:r>
              <a:rPr lang="en-US" sz="2000" dirty="0"/>
              <a:t>Producing offspring that are very similar to one of the parents but do not have any similarities with the other parent should be avoided.</a:t>
            </a:r>
          </a:p>
          <a:p>
            <a:r>
              <a:rPr lang="en-US" sz="2000" dirty="0"/>
              <a:t>It is desirable that the crossover operator is complete in the sense that all possible combinations of the features </a:t>
            </a:r>
            <a:r>
              <a:rPr lang="en-US" sz="2000" dirty="0" err="1"/>
              <a:t>occuring</a:t>
            </a:r>
            <a:r>
              <a:rPr lang="en-US" sz="2000" dirty="0"/>
              <a:t> in the two parents can be obtained by a single or a sequence of crossover operations.</a:t>
            </a:r>
          </a:p>
          <a:p>
            <a:r>
              <a:rPr lang="en-US" sz="2000" dirty="0"/>
              <a:t>The computational complexity of the crossover operator should be low.</a:t>
            </a:r>
          </a:p>
        </p:txBody>
      </p:sp>
      <p:graphicFrame>
        <p:nvGraphicFramePr>
          <p:cNvPr id="1026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61288" y="3657600"/>
          <a:ext cx="1382712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2765160" imgH="5338440" progId="MS_ClipArt_Gallery">
                  <p:embed/>
                </p:oleObj>
              </mc:Choice>
              <mc:Fallback>
                <p:oleObj name="Microsoft ClipArt Gallery" r:id="rId2" imgW="2765160" imgH="5338440" progId="MS_ClipArt_Gallery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288" y="3657600"/>
                        <a:ext cx="1382712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21125" y="76200"/>
          <a:ext cx="15652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4" imgW="6483240" imgH="2276280" progId="MS_ClipArt_Gallery">
                  <p:embed/>
                </p:oleObj>
              </mc:Choice>
              <mc:Fallback>
                <p:oleObj name="Microsoft ClipArt Gallery" r:id="rId4" imgW="6483240" imgH="2276280" progId="MS_ClipArt_Gallery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76200"/>
                        <a:ext cx="15652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Donor-Receiver-Crossover (DR)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1) Take a path of significant length (e.g. between 1/4 and 1/2 of the chromosome length) from one parent called the </a:t>
            </a:r>
            <a:r>
              <a:rPr lang="en-US" u="sng"/>
              <a:t>donor</a:t>
            </a:r>
            <a:r>
              <a:rPr lang="en-US"/>
              <a:t>; this path will be expanded by mostly receiving edges from the other parent, called the </a:t>
            </a:r>
            <a:r>
              <a:rPr lang="en-US" u="sng"/>
              <a:t>receiver</a:t>
            </a:r>
            <a:r>
              <a:rPr lang="en-US"/>
              <a:t>. </a:t>
            </a:r>
          </a:p>
          <a:p>
            <a:pPr>
              <a:buFont typeface="Wingdings" pitchFamily="2" charset="2"/>
              <a:buNone/>
            </a:pPr>
            <a:r>
              <a:rPr lang="en-US"/>
              <a:t>2) Complete the selected donor path giving preference to higher priority completions: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P1: add edges from the receiver at the end of the current path.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P2: add edges from the receiver at the beginning of the current path.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P3: add edges from the donor at the end of the current path.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P4: add edges from the donor at the start of the current path.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P5: add an edge including an unassigned city at the end of the path.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r>
              <a:rPr lang="en-US"/>
              <a:t>The basic idea for this class of operator has been introduced by Muehlenbein.</a:t>
            </a:r>
          </a:p>
        </p:txBody>
      </p:sp>
      <p:graphicFrame>
        <p:nvGraphicFramePr>
          <p:cNvPr id="2050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59125" y="5562600"/>
          <a:ext cx="31654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6483240" imgH="2276280" progId="MS_ClipArt_Gallery">
                  <p:embed/>
                </p:oleObj>
              </mc:Choice>
              <mc:Fallback>
                <p:oleObj name="Microsoft ClipArt Gallery" r:id="rId2" imgW="6483240" imgH="2276280" progId="MS_ClipArt_Gallery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5562600"/>
                        <a:ext cx="3165475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 dirty="0"/>
              <a:t>Example Donor-Receiver Crossover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6553200" cy="4648200"/>
          </a:xfrm>
          <a:noFill/>
        </p:spPr>
        <p:txBody>
          <a:bodyPr/>
          <a:lstStyle/>
          <a:p>
            <a:r>
              <a:rPr lang="en-US" sz="2000" dirty="0"/>
              <a:t>Donor: 0-1-2-3-4-5-6</a:t>
            </a:r>
          </a:p>
          <a:p>
            <a:r>
              <a:rPr lang="en-US" sz="2000" dirty="0"/>
              <a:t>Receiver: 0-5-4-3-1-6-2</a:t>
            </a:r>
          </a:p>
          <a:p>
            <a:pPr marL="0" indent="0">
              <a:buNone/>
            </a:pPr>
            <a:r>
              <a:rPr lang="en-US" sz="2000" dirty="0"/>
              <a:t>Three example offspring: </a:t>
            </a:r>
          </a:p>
          <a:p>
            <a:r>
              <a:rPr lang="en-US" sz="2000" dirty="0"/>
              <a:t>1</a:t>
            </a:r>
            <a:r>
              <a:rPr lang="en-US" sz="2000" baseline="-25000" dirty="0"/>
              <a:t>P2</a:t>
            </a:r>
            <a:r>
              <a:rPr lang="en-US" sz="2000" dirty="0"/>
              <a:t>-3</a:t>
            </a:r>
            <a:r>
              <a:rPr lang="en-US" sz="2000" baseline="-25000" dirty="0"/>
              <a:t>P2</a:t>
            </a:r>
            <a:r>
              <a:rPr lang="en-US" sz="2000" dirty="0"/>
              <a:t>-4</a:t>
            </a:r>
            <a:r>
              <a:rPr lang="en-US" sz="2000" baseline="-25000" dirty="0"/>
              <a:t>P2</a:t>
            </a:r>
            <a:r>
              <a:rPr lang="en-US" sz="2000" dirty="0"/>
              <a:t>-|</a:t>
            </a:r>
            <a:r>
              <a:rPr lang="en-US" sz="2000" dirty="0">
                <a:solidFill>
                  <a:srgbClr val="FF0000"/>
                </a:solidFill>
              </a:rPr>
              <a:t>5-6-0</a:t>
            </a:r>
            <a:r>
              <a:rPr lang="en-US" sz="2000" dirty="0"/>
              <a:t>|-2</a:t>
            </a:r>
            <a:r>
              <a:rPr lang="en-US" sz="2000" baseline="-25000" dirty="0"/>
              <a:t>P1</a:t>
            </a:r>
          </a:p>
          <a:p>
            <a:r>
              <a:rPr lang="en-US" sz="2000" dirty="0"/>
              <a:t>1</a:t>
            </a:r>
            <a:r>
              <a:rPr lang="en-US" sz="2000" baseline="-25000" dirty="0"/>
              <a:t>P2</a:t>
            </a:r>
            <a:r>
              <a:rPr lang="en-US" sz="2000" dirty="0"/>
              <a:t>-6</a:t>
            </a:r>
            <a:r>
              <a:rPr lang="en-US" sz="2000" baseline="-25000" dirty="0"/>
              <a:t>P2</a:t>
            </a:r>
            <a:r>
              <a:rPr lang="en-US" sz="2000" dirty="0"/>
              <a:t>-|</a:t>
            </a:r>
            <a:r>
              <a:rPr lang="en-US" sz="2000" dirty="0">
                <a:solidFill>
                  <a:srgbClr val="FF0000"/>
                </a:solidFill>
              </a:rPr>
              <a:t>2-3-4</a:t>
            </a:r>
            <a:r>
              <a:rPr lang="en-US" sz="2000" dirty="0"/>
              <a:t>|-5</a:t>
            </a:r>
            <a:r>
              <a:rPr lang="en-US" sz="2000" baseline="-25000" dirty="0"/>
              <a:t>P1</a:t>
            </a:r>
            <a:r>
              <a:rPr lang="en-US" sz="2000" dirty="0"/>
              <a:t>-0</a:t>
            </a:r>
            <a:r>
              <a:rPr lang="en-US" sz="2000" baseline="-25000" dirty="0"/>
              <a:t>P1</a:t>
            </a:r>
          </a:p>
          <a:p>
            <a:r>
              <a:rPr lang="en-US" sz="2000" dirty="0"/>
              <a:t>3</a:t>
            </a:r>
            <a:r>
              <a:rPr lang="en-US" sz="2000" baseline="-25000" dirty="0"/>
              <a:t>P2</a:t>
            </a:r>
            <a:r>
              <a:rPr lang="en-US" sz="2000" dirty="0"/>
              <a:t>-4</a:t>
            </a:r>
            <a:r>
              <a:rPr lang="en-US" sz="2000" baseline="-25000" dirty="0"/>
              <a:t>P2</a:t>
            </a:r>
            <a:r>
              <a:rPr lang="en-US" sz="2000" dirty="0"/>
              <a:t>-5</a:t>
            </a:r>
            <a:r>
              <a:rPr lang="en-US" sz="2000" baseline="-25000" dirty="0"/>
              <a:t>P2</a:t>
            </a:r>
            <a:r>
              <a:rPr lang="en-US" sz="2000" dirty="0"/>
              <a:t>-|</a:t>
            </a:r>
            <a:r>
              <a:rPr lang="en-US" sz="2000" dirty="0">
                <a:solidFill>
                  <a:srgbClr val="FF0000"/>
                </a:solidFill>
              </a:rPr>
              <a:t>0-1-2</a:t>
            </a:r>
            <a:r>
              <a:rPr lang="en-US" sz="2000" dirty="0"/>
              <a:t>|-6</a:t>
            </a:r>
            <a:r>
              <a:rPr lang="en-US" sz="2000" baseline="-25000" dirty="0"/>
              <a:t>P1</a:t>
            </a:r>
          </a:p>
          <a:p>
            <a:pPr marL="0" indent="0">
              <a:buNone/>
            </a:pPr>
            <a:endParaRPr lang="en-US" sz="2000" baseline="-25000" dirty="0"/>
          </a:p>
          <a:p>
            <a:pPr marL="0" indent="0">
              <a:buNone/>
            </a:pPr>
            <a:r>
              <a:rPr lang="en-US" sz="2000" dirty="0"/>
              <a:t>Remarks: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In the third example new paths are introduced; e.g. 3-6 in the third example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The path both patents have in common are: 3-4, 4-5; they are preserved in all 3 offspring. </a:t>
            </a:r>
          </a:p>
          <a:p>
            <a:endParaRPr lang="en-US" sz="2000" baseline="-25000" dirty="0"/>
          </a:p>
          <a:p>
            <a:pPr marL="0" indent="0">
              <a:buNone/>
            </a:pPr>
            <a:endParaRPr lang="en-US" sz="2000" baseline="-25000" dirty="0"/>
          </a:p>
          <a:p>
            <a:pPr marL="0" indent="0">
              <a:buNone/>
            </a:pPr>
            <a:endParaRPr lang="en-US" sz="2000" baseline="-25000" dirty="0"/>
          </a:p>
          <a:p>
            <a:pPr marL="0" indent="0">
              <a:buNone/>
            </a:pPr>
            <a:endParaRPr lang="en-US" sz="2000" baseline="-25000" dirty="0"/>
          </a:p>
        </p:txBody>
      </p:sp>
      <p:graphicFrame>
        <p:nvGraphicFramePr>
          <p:cNvPr id="1026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61288" y="3657600"/>
          <a:ext cx="1382712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2765160" imgH="5338440" progId="MS_ClipArt_Gallery">
                  <p:embed/>
                </p:oleObj>
              </mc:Choice>
              <mc:Fallback>
                <p:oleObj name="Microsoft ClipArt Gallery" r:id="rId2" imgW="2765160" imgH="533844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288" y="3657600"/>
                        <a:ext cx="1382712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21125" y="76200"/>
          <a:ext cx="15652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4" imgW="6483240" imgH="2276280" progId="MS_ClipArt_Gallery">
                  <p:embed/>
                </p:oleObj>
              </mc:Choice>
              <mc:Fallback>
                <p:oleObj name="Microsoft ClipArt Gallery" r:id="rId4" imgW="6483240" imgH="2276280" progId="MS_ClipArt_Gallery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76200"/>
                        <a:ext cx="15652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613323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/>
              <a:t>Top-Down Edge Preserving Crossovers (TD)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1) Take all edges that occur in both parents.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2) Take legal edges from one parent alternating between parents, as long as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 possible.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3) Add edges with cities that are still missing.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 sz="2000"/>
              <a:t>Michalewicz matrix crossover and many other crossover operators employ this scheme.</a:t>
            </a:r>
          </a:p>
        </p:txBody>
      </p:sp>
      <p:graphicFrame>
        <p:nvGraphicFramePr>
          <p:cNvPr id="307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59125" y="5562600"/>
          <a:ext cx="31654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6483240" imgH="2276280" progId="MS_ClipArt_Gallery">
                  <p:embed/>
                </p:oleObj>
              </mc:Choice>
              <mc:Fallback>
                <p:oleObj name="Microsoft ClipArt Gallery" r:id="rId2" imgW="6483240" imgH="227628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5562600"/>
                        <a:ext cx="3165475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Role of  the 3 Genetic Operators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848600" cy="46482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Crossover</a:t>
            </a:r>
            <a:r>
              <a:rPr lang="en-US" sz="2200" dirty="0"/>
              <a:t>: is an exploitation operator, tries all combinations of the genetic material (paths in the case of TSP) of the individual belonging to the current generations; usually does not introduce something new, but combines what exists in the current population in different ways. Therefore, it is also caller </a:t>
            </a:r>
            <a:r>
              <a:rPr lang="en-US" sz="2200" i="1" dirty="0"/>
              <a:t>recombination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200" b="1" dirty="0"/>
              <a:t>Mutation</a:t>
            </a:r>
            <a:r>
              <a:rPr lang="en-US" sz="2200" dirty="0"/>
              <a:t>: is an exploration operator; performs (usually small) random changes on a single individual; has the capability to introduce genetic material which is not present in the current population (e.g. introduces a path which is not used by any member of the population. </a:t>
            </a:r>
          </a:p>
          <a:p>
            <a:pPr marL="0" indent="0">
              <a:buNone/>
            </a:pPr>
            <a:r>
              <a:rPr lang="en-US" sz="2200" b="1" dirty="0"/>
              <a:t>Copy</a:t>
            </a:r>
            <a:r>
              <a:rPr lang="en-US" sz="2200" dirty="0"/>
              <a:t>: Extends the lifetime of an individual; allows “promising” individual to participate in the breeding of the next generation. </a:t>
            </a:r>
          </a:p>
        </p:txBody>
      </p:sp>
    </p:spTree>
    <p:extLst>
      <p:ext uri="{BB962C8B-B14F-4D97-AF65-F5344CB8AC3E}">
        <p14:creationId xmlns:p14="http://schemas.microsoft.com/office/powerpoint/2010/main" val="346506410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Typical TSP Mutation Operators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Neighbor Swapping </a:t>
            </a:r>
          </a:p>
          <a:p>
            <a:r>
              <a:rPr lang="en-US" dirty="0"/>
              <a:t>Inversion (like standard inversion):  </a:t>
            </a:r>
          </a:p>
          <a:p>
            <a:r>
              <a:rPr lang="en-US" dirty="0"/>
              <a:t>Insertion (selects a city and inserts it a </a:t>
            </a:r>
            <a:r>
              <a:rPr lang="en-US" dirty="0" err="1"/>
              <a:t>a</a:t>
            </a:r>
            <a:r>
              <a:rPr lang="en-US" dirty="0"/>
              <a:t> random place)</a:t>
            </a:r>
          </a:p>
          <a:p>
            <a:r>
              <a:rPr lang="en-US" dirty="0"/>
              <a:t>Displacement (selects a </a:t>
            </a:r>
            <a:r>
              <a:rPr lang="en-US" dirty="0" err="1"/>
              <a:t>subtour</a:t>
            </a:r>
            <a:r>
              <a:rPr lang="en-US" dirty="0"/>
              <a:t> and inserts it at a random place)</a:t>
            </a:r>
          </a:p>
          <a:p>
            <a:r>
              <a:rPr lang="en-US" dirty="0"/>
              <a:t>Reciprocal Exchange (swaps two cities)</a:t>
            </a:r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pPr>
              <a:buFont typeface="Wingdings" pitchFamily="2" charset="2"/>
              <a:buNone/>
            </a:pPr>
            <a:r>
              <a:rPr lang="en-US" b="1" u="sng" dirty="0"/>
              <a:t>Examples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Neighbor swapping transforms 12|3456789 into 132456789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inversion transforms 12|34567|89 into 127654389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insertion transform 1&gt;234567|89 into 134567289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displacement transforms 1&gt;234|5678|9 into 156782349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reciprocal exchange transforms 1&gt;23456&gt;789 into 173456289 </a:t>
            </a:r>
          </a:p>
        </p:txBody>
      </p:sp>
      <p:graphicFrame>
        <p:nvGraphicFramePr>
          <p:cNvPr id="409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85088" y="4114800"/>
          <a:ext cx="1382712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2765160" imgH="5338440" progId="MS_ClipArt_Gallery">
                  <p:embed/>
                </p:oleObj>
              </mc:Choice>
              <mc:Fallback>
                <p:oleObj name="Microsoft ClipArt Gallery" r:id="rId2" imgW="2765160" imgH="533844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8" y="4114800"/>
                        <a:ext cx="1382712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Non-GA Approaches for the TSP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848600" cy="4648200"/>
          </a:xfrm>
          <a:noFill/>
        </p:spPr>
        <p:txBody>
          <a:bodyPr/>
          <a:lstStyle/>
          <a:p>
            <a:r>
              <a:rPr lang="en-US" sz="2000" dirty="0"/>
              <a:t>Greedy Algorithms:</a:t>
            </a:r>
          </a:p>
          <a:p>
            <a:pPr lvl="1"/>
            <a:r>
              <a:rPr lang="en-US" dirty="0"/>
              <a:t>Start with one city completing the path by adding the cheapest edge at he beginning or at the end..</a:t>
            </a:r>
          </a:p>
          <a:p>
            <a:r>
              <a:rPr lang="en-US" sz="2200" dirty="0"/>
              <a:t> local search approaches (change an existing solution as long as you get better solutions </a:t>
            </a:r>
          </a:p>
          <a:p>
            <a:pPr lvl="1"/>
            <a:r>
              <a:rPr lang="en-US" dirty="0"/>
              <a:t>Classical Hill Climbing</a:t>
            </a:r>
          </a:p>
          <a:p>
            <a:pPr lvl="1"/>
            <a:r>
              <a:rPr lang="en-US" dirty="0"/>
              <a:t>Randomized hill climbing</a:t>
            </a:r>
          </a:p>
          <a:p>
            <a:pPr lvl="1"/>
            <a:r>
              <a:rPr lang="en-US" dirty="0"/>
              <a:t>Simulated Annealing Approaches</a:t>
            </a:r>
          </a:p>
          <a:p>
            <a:r>
              <a:rPr lang="en-US" dirty="0"/>
              <a:t>Best-first search approaches </a:t>
            </a:r>
          </a:p>
          <a:p>
            <a:r>
              <a:rPr lang="en-US" dirty="0"/>
              <a:t>Clustering Approaches: Cluster cities; then connect the clusters, by solving a mega-city TSP; and expand the mega city paths by inserting inside the cluster paths. </a:t>
            </a:r>
          </a:p>
          <a:p>
            <a:pPr lvl="1"/>
            <a:r>
              <a:rPr lang="en-US" dirty="0"/>
              <a:t>Need to define the distance between clusters for solving the mega-city TSP</a:t>
            </a:r>
          </a:p>
          <a:p>
            <a:pPr lvl="1"/>
            <a:r>
              <a:rPr lang="en-US" dirty="0"/>
              <a:t>Finally, need to solve a slightly modified TSP where the start and end city are given and the cost connecting the start on end cities does not count.</a:t>
            </a:r>
          </a:p>
        </p:txBody>
      </p:sp>
      <p:graphicFrame>
        <p:nvGraphicFramePr>
          <p:cNvPr id="614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72400" y="0"/>
          <a:ext cx="1295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6238800" imgH="5682960" progId="MS_ClipArt_Gallery">
                  <p:embed/>
                </p:oleObj>
              </mc:Choice>
              <mc:Fallback>
                <p:oleObj name="Microsoft ClipArt Gallery" r:id="rId2" imgW="6238800" imgH="568296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0"/>
                        <a:ext cx="1295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77925" y="560388"/>
            <a:ext cx="77454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400"/>
              <a:t>Example: Applying EC to the TSP Problem</a:t>
            </a:r>
            <a:endParaRPr lang="de-DE" sz="340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300" b="1" dirty="0"/>
              <a:t>Given</a:t>
            </a:r>
            <a:r>
              <a:rPr lang="en-US" sz="2300" dirty="0"/>
              <a:t>: n cities including the cost of getting from on city to the other city</a:t>
            </a:r>
          </a:p>
          <a:p>
            <a:pPr>
              <a:lnSpc>
                <a:spcPct val="90000"/>
              </a:lnSpc>
            </a:pPr>
            <a:r>
              <a:rPr lang="en-US" sz="2300" b="1" dirty="0"/>
              <a:t>TSP-Problem: </a:t>
            </a:r>
            <a:r>
              <a:rPr lang="en-US" sz="2300" dirty="0"/>
              <a:t>Find a cheapest path that visits every city exactly once</a:t>
            </a:r>
          </a:p>
          <a:p>
            <a:pPr>
              <a:lnSpc>
                <a:spcPct val="90000"/>
              </a:lnSpc>
            </a:pPr>
            <a:r>
              <a:rPr lang="en-US" sz="2300" dirty="0"/>
              <a:t>Cost Matrix for Symmetric-5City-TSP-Problem: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  5 9 3 1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     2 4 6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        3 2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           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Solution1: </a:t>
            </a:r>
            <a:r>
              <a:rPr lang="en-US" sz="2300" dirty="0"/>
              <a:t>1-2-3-4-5 cost: 5+2+3+8+1=19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Solution2: </a:t>
            </a:r>
            <a:r>
              <a:rPr lang="en-US" sz="2300" dirty="0"/>
              <a:t>1-3-5-4-2 cost: 9+2+8+4+5=26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/>
              <a:t>Goal</a:t>
            </a:r>
            <a:r>
              <a:rPr lang="en-US" sz="2300" dirty="0"/>
              <a:t>: Find the solution with the lowest cost (NP-hard)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/>
              <a:t>Remark: A lot of contests: </a:t>
            </a:r>
            <a:r>
              <a:rPr lang="en-US" sz="1600" dirty="0">
                <a:hlinkClick r:id="rId3"/>
              </a:rPr>
              <a:t>http://www.math.uwaterloo.ca/tsp/world/</a:t>
            </a:r>
            <a:endParaRPr lang="en-US" sz="1600" dirty="0"/>
          </a:p>
          <a:p>
            <a:pPr>
              <a:lnSpc>
                <a:spcPct val="90000"/>
              </a:lnSpc>
              <a:buNone/>
            </a:pPr>
            <a:r>
              <a:rPr lang="en-US" sz="12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3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3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83922"/>
            <a:ext cx="7330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4"/>
              </a:rPr>
              <a:t>https</a:t>
            </a:r>
            <a:r>
              <a:rPr lang="en-US" sz="800">
                <a:hlinkClick r:id="rId4"/>
              </a:rPr>
              <a:t>://www.bing.com/videos/search?q=travelling+salesman+problem+contest&amp;view=detail&amp;mid=1AB7920D4DF80B1C6C4A1AB7920D4DF80B1C6C4A&amp;FORM=VIRE</a:t>
            </a:r>
            <a:endParaRPr lang="en-US" sz="800"/>
          </a:p>
          <a:p>
            <a:endParaRPr lang="en-US" sz="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C60F96-7835-4ACC-92A2-EDD3D9260CF2}"/>
              </a:ext>
            </a:extLst>
          </p:cNvPr>
          <p:cNvSpPr txBox="1"/>
          <p:nvPr/>
        </p:nvSpPr>
        <p:spPr>
          <a:xfrm>
            <a:off x="899746" y="351734"/>
            <a:ext cx="6463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Good Video about TSP Search with Search </a:t>
            </a:r>
            <a:r>
              <a:rPr lang="en-US"/>
              <a:t>Tachniques</a:t>
            </a:r>
            <a:r>
              <a:rPr lang="en-US" dirty="0"/>
              <a:t> we introduced earlier. </a:t>
            </a:r>
            <a:r>
              <a:rPr lang="en-US" b="1" dirty="0">
                <a:solidFill>
                  <a:srgbClr val="FF0000"/>
                </a:solidFill>
              </a:rPr>
              <a:t>Watch!</a:t>
            </a:r>
          </a:p>
        </p:txBody>
      </p:sp>
    </p:spTree>
    <p:extLst>
      <p:ext uri="{BB962C8B-B14F-4D97-AF65-F5344CB8AC3E}">
        <p14:creationId xmlns:p14="http://schemas.microsoft.com/office/powerpoint/2010/main" val="73445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162800" cy="914400"/>
          </a:xfrm>
          <a:noFill/>
        </p:spPr>
        <p:txBody>
          <a:bodyPr/>
          <a:lstStyle/>
          <a:p>
            <a:r>
              <a:rPr lang="en-US" sz="3600" dirty="0"/>
              <a:t>Key Components of an EC System</a:t>
            </a:r>
          </a:p>
        </p:txBody>
      </p:sp>
      <p:sp>
        <p:nvSpPr>
          <p:cNvPr id="6147" name="Diamond 4"/>
          <p:cNvSpPr>
            <a:spLocks noChangeArrowheads="1"/>
          </p:cNvSpPr>
          <p:nvPr/>
        </p:nvSpPr>
        <p:spPr bwMode="auto">
          <a:xfrm>
            <a:off x="3256756" y="2582863"/>
            <a:ext cx="3276600" cy="2819400"/>
          </a:xfrm>
          <a:prstGeom prst="diamond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 dirty="0"/>
              <a:t>EC System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3409156" y="5402263"/>
            <a:ext cx="319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Population Management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6533356" y="3573463"/>
            <a:ext cx="1398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Genetic </a:t>
            </a:r>
          </a:p>
          <a:p>
            <a:r>
              <a:rPr lang="en-US" sz="2400"/>
              <a:t>Operators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1656556" y="3573463"/>
            <a:ext cx="1619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Selection </a:t>
            </a:r>
          </a:p>
          <a:p>
            <a:r>
              <a:rPr lang="en-US" sz="2400"/>
              <a:t>Mechanism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3104356" y="2201863"/>
            <a:ext cx="384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Chromosomal Representation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3180556" y="1676400"/>
            <a:ext cx="3217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Given: Fitness Function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8576" y="5729030"/>
            <a:ext cx="419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Other: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dirty="0"/>
              <a:t>Population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dirty="0"/>
              <a:t>Probabilistic Algorithms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dirty="0"/>
              <a:t>Survival of the Fittest</a:t>
            </a:r>
          </a:p>
        </p:txBody>
      </p:sp>
    </p:spTree>
    <p:extLst>
      <p:ext uri="{BB962C8B-B14F-4D97-AF65-F5344CB8AC3E}">
        <p14:creationId xmlns:p14="http://schemas.microsoft.com/office/powerpoint/2010/main" val="41430349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en-US"/>
              <a:t>The Evolutionary Cycle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6838950" y="2349500"/>
            <a:ext cx="0" cy="259715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664200" y="2447925"/>
            <a:ext cx="23622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/>
              <a:t>Recombination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99175" y="3667125"/>
            <a:ext cx="1495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/>
              <a:t>Mutation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360613" y="1765300"/>
            <a:ext cx="3214687" cy="1193800"/>
            <a:chOff x="1487" y="1112"/>
            <a:chExt cx="2025" cy="752"/>
          </a:xfrm>
        </p:grpSpPr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1487" y="1152"/>
              <a:ext cx="2025" cy="0"/>
            </a:xfrm>
            <a:prstGeom prst="line">
              <a:avLst/>
            </a:prstGeom>
            <a:noFill/>
            <a:ln w="127000">
              <a:solidFill>
                <a:schemeClr val="folHlink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 flipV="1">
              <a:off x="1488" y="1112"/>
              <a:ext cx="0" cy="752"/>
            </a:xfrm>
            <a:prstGeom prst="line">
              <a:avLst/>
            </a:prstGeom>
            <a:noFill/>
            <a:ln w="127000">
              <a:solidFill>
                <a:schemeClr val="folHlink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223" name="Group 9"/>
          <p:cNvGrpSpPr>
            <a:grpSpLocks/>
          </p:cNvGrpSpPr>
          <p:nvPr/>
        </p:nvGrpSpPr>
        <p:grpSpPr bwMode="auto">
          <a:xfrm>
            <a:off x="1219200" y="2895600"/>
            <a:ext cx="2362200" cy="1447800"/>
            <a:chOff x="768" y="1824"/>
            <a:chExt cx="1488" cy="912"/>
          </a:xfrm>
        </p:grpSpPr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768" y="1824"/>
              <a:ext cx="1488" cy="9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6" name="Rectangle 11"/>
            <p:cNvSpPr>
              <a:spLocks noChangeArrowheads="1"/>
            </p:cNvSpPr>
            <p:nvPr/>
          </p:nvSpPr>
          <p:spPr bwMode="auto">
            <a:xfrm>
              <a:off x="947" y="2118"/>
              <a:ext cx="1084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/>
                <a:t>Population</a:t>
              </a:r>
            </a:p>
          </p:txBody>
        </p:sp>
      </p:grpSp>
      <p:grpSp>
        <p:nvGrpSpPr>
          <p:cNvPr id="9224" name="Group 12"/>
          <p:cNvGrpSpPr>
            <a:grpSpLocks/>
          </p:cNvGrpSpPr>
          <p:nvPr/>
        </p:nvGrpSpPr>
        <p:grpSpPr bwMode="auto">
          <a:xfrm>
            <a:off x="2417763" y="4406900"/>
            <a:ext cx="3214687" cy="1003300"/>
            <a:chOff x="1523" y="2776"/>
            <a:chExt cx="2025" cy="632"/>
          </a:xfrm>
        </p:grpSpPr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1524" y="2776"/>
              <a:ext cx="0" cy="592"/>
            </a:xfrm>
            <a:prstGeom prst="line">
              <a:avLst/>
            </a:prstGeom>
            <a:noFill/>
            <a:ln w="127000">
              <a:solidFill>
                <a:schemeClr val="folHlink"/>
              </a:solidFill>
              <a:round/>
              <a:headEnd type="triangle" w="med" len="med"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1523" y="3408"/>
              <a:ext cx="2025" cy="0"/>
            </a:xfrm>
            <a:prstGeom prst="line">
              <a:avLst/>
            </a:prstGeom>
            <a:noFill/>
            <a:ln w="127000">
              <a:solidFill>
                <a:schemeClr val="folHlink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225" name="Group 15"/>
          <p:cNvGrpSpPr>
            <a:grpSpLocks/>
          </p:cNvGrpSpPr>
          <p:nvPr/>
        </p:nvGrpSpPr>
        <p:grpSpPr bwMode="auto">
          <a:xfrm>
            <a:off x="5665788" y="5029200"/>
            <a:ext cx="2362200" cy="838200"/>
            <a:chOff x="3569" y="3168"/>
            <a:chExt cx="1488" cy="528"/>
          </a:xfrm>
        </p:grpSpPr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569" y="3168"/>
              <a:ext cx="1488" cy="52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2" name="Rectangle 17"/>
            <p:cNvSpPr>
              <a:spLocks noChangeArrowheads="1"/>
            </p:cNvSpPr>
            <p:nvPr/>
          </p:nvSpPr>
          <p:spPr bwMode="auto">
            <a:xfrm>
              <a:off x="3796" y="3270"/>
              <a:ext cx="98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/>
                <a:t>Offspring</a:t>
              </a:r>
            </a:p>
          </p:txBody>
        </p:sp>
      </p:grpSp>
      <p:grpSp>
        <p:nvGrpSpPr>
          <p:cNvPr id="9226" name="Group 18"/>
          <p:cNvGrpSpPr>
            <a:grpSpLocks/>
          </p:cNvGrpSpPr>
          <p:nvPr/>
        </p:nvGrpSpPr>
        <p:grpSpPr bwMode="auto">
          <a:xfrm>
            <a:off x="5665788" y="1447800"/>
            <a:ext cx="2362200" cy="838200"/>
            <a:chOff x="3569" y="912"/>
            <a:chExt cx="1488" cy="528"/>
          </a:xfrm>
        </p:grpSpPr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3569" y="912"/>
              <a:ext cx="1488" cy="52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0" name="Rectangle 20"/>
            <p:cNvSpPr>
              <a:spLocks noChangeArrowheads="1"/>
            </p:cNvSpPr>
            <p:nvPr/>
          </p:nvSpPr>
          <p:spPr bwMode="auto">
            <a:xfrm>
              <a:off x="3892" y="1014"/>
              <a:ext cx="77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/>
                <a:t>Parents</a:t>
              </a:r>
            </a:p>
          </p:txBody>
        </p:sp>
      </p:grpSp>
      <p:sp>
        <p:nvSpPr>
          <p:cNvPr id="9227" name="Rectangle 21"/>
          <p:cNvSpPr>
            <a:spLocks noChangeArrowheads="1"/>
          </p:cNvSpPr>
          <p:nvPr/>
        </p:nvSpPr>
        <p:spPr bwMode="auto">
          <a:xfrm>
            <a:off x="2887663" y="1285875"/>
            <a:ext cx="151447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/>
              <a:t>Selection</a:t>
            </a:r>
          </a:p>
        </p:txBody>
      </p:sp>
      <p:sp>
        <p:nvSpPr>
          <p:cNvPr id="9228" name="Rectangle 22"/>
          <p:cNvSpPr>
            <a:spLocks noChangeArrowheads="1"/>
          </p:cNvSpPr>
          <p:nvPr/>
        </p:nvSpPr>
        <p:spPr bwMode="auto">
          <a:xfrm>
            <a:off x="2782888" y="4852988"/>
            <a:ext cx="20447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/>
              <a:t>Replacement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en-US"/>
              <a:t>The Ingredients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292225" y="2387600"/>
            <a:ext cx="2243138" cy="1119188"/>
            <a:chOff x="814" y="1168"/>
            <a:chExt cx="1413" cy="705"/>
          </a:xfrm>
        </p:grpSpPr>
        <p:sp>
          <p:nvSpPr>
            <p:cNvPr id="10365" name="Oval 4"/>
            <p:cNvSpPr>
              <a:spLocks noChangeArrowheads="1"/>
            </p:cNvSpPr>
            <p:nvPr/>
          </p:nvSpPr>
          <p:spPr bwMode="auto">
            <a:xfrm>
              <a:off x="858" y="1212"/>
              <a:ext cx="1369" cy="661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6" name="Oval 5"/>
            <p:cNvSpPr>
              <a:spLocks noChangeArrowheads="1"/>
            </p:cNvSpPr>
            <p:nvPr/>
          </p:nvSpPr>
          <p:spPr bwMode="auto">
            <a:xfrm>
              <a:off x="814" y="1168"/>
              <a:ext cx="1360" cy="652"/>
            </a:xfrm>
            <a:prstGeom prst="ellipse">
              <a:avLst/>
            </a:prstGeom>
            <a:solidFill>
              <a:srgbClr val="FDE3BA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3800475" y="2800350"/>
            <a:ext cx="1506538" cy="287338"/>
            <a:chOff x="2394" y="1428"/>
            <a:chExt cx="949" cy="181"/>
          </a:xfrm>
        </p:grpSpPr>
        <p:sp>
          <p:nvSpPr>
            <p:cNvPr id="10363" name="Freeform 7"/>
            <p:cNvSpPr>
              <a:spLocks/>
            </p:cNvSpPr>
            <p:nvPr/>
          </p:nvSpPr>
          <p:spPr bwMode="auto">
            <a:xfrm>
              <a:off x="2442" y="1476"/>
              <a:ext cx="901" cy="133"/>
            </a:xfrm>
            <a:custGeom>
              <a:avLst/>
              <a:gdLst>
                <a:gd name="T0" fmla="*/ 450 w 901"/>
                <a:gd name="T1" fmla="*/ 0 h 133"/>
                <a:gd name="T2" fmla="*/ 450 w 901"/>
                <a:gd name="T3" fmla="*/ 33 h 133"/>
                <a:gd name="T4" fmla="*/ 0 w 901"/>
                <a:gd name="T5" fmla="*/ 33 h 133"/>
                <a:gd name="T6" fmla="*/ 0 w 901"/>
                <a:gd name="T7" fmla="*/ 99 h 133"/>
                <a:gd name="T8" fmla="*/ 450 w 901"/>
                <a:gd name="T9" fmla="*/ 99 h 133"/>
                <a:gd name="T10" fmla="*/ 450 w 901"/>
                <a:gd name="T11" fmla="*/ 132 h 133"/>
                <a:gd name="T12" fmla="*/ 900 w 901"/>
                <a:gd name="T13" fmla="*/ 66 h 133"/>
                <a:gd name="T14" fmla="*/ 450 w 901"/>
                <a:gd name="T15" fmla="*/ 0 h 1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01"/>
                <a:gd name="T25" fmla="*/ 0 h 133"/>
                <a:gd name="T26" fmla="*/ 901 w 901"/>
                <a:gd name="T27" fmla="*/ 133 h 1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01" h="133">
                  <a:moveTo>
                    <a:pt x="450" y="0"/>
                  </a:moveTo>
                  <a:lnTo>
                    <a:pt x="450" y="33"/>
                  </a:lnTo>
                  <a:lnTo>
                    <a:pt x="0" y="33"/>
                  </a:lnTo>
                  <a:lnTo>
                    <a:pt x="0" y="99"/>
                  </a:lnTo>
                  <a:lnTo>
                    <a:pt x="450" y="99"/>
                  </a:lnTo>
                  <a:lnTo>
                    <a:pt x="450" y="132"/>
                  </a:lnTo>
                  <a:lnTo>
                    <a:pt x="900" y="66"/>
                  </a:lnTo>
                  <a:lnTo>
                    <a:pt x="450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Freeform 8"/>
            <p:cNvSpPr>
              <a:spLocks/>
            </p:cNvSpPr>
            <p:nvPr/>
          </p:nvSpPr>
          <p:spPr bwMode="auto">
            <a:xfrm>
              <a:off x="2394" y="1428"/>
              <a:ext cx="901" cy="133"/>
            </a:xfrm>
            <a:custGeom>
              <a:avLst/>
              <a:gdLst>
                <a:gd name="T0" fmla="*/ 450 w 901"/>
                <a:gd name="T1" fmla="*/ 0 h 133"/>
                <a:gd name="T2" fmla="*/ 450 w 901"/>
                <a:gd name="T3" fmla="*/ 33 h 133"/>
                <a:gd name="T4" fmla="*/ 0 w 901"/>
                <a:gd name="T5" fmla="*/ 33 h 133"/>
                <a:gd name="T6" fmla="*/ 0 w 901"/>
                <a:gd name="T7" fmla="*/ 99 h 133"/>
                <a:gd name="T8" fmla="*/ 450 w 901"/>
                <a:gd name="T9" fmla="*/ 99 h 133"/>
                <a:gd name="T10" fmla="*/ 450 w 901"/>
                <a:gd name="T11" fmla="*/ 132 h 133"/>
                <a:gd name="T12" fmla="*/ 900 w 901"/>
                <a:gd name="T13" fmla="*/ 66 h 133"/>
                <a:gd name="T14" fmla="*/ 450 w 901"/>
                <a:gd name="T15" fmla="*/ 0 h 1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01"/>
                <a:gd name="T25" fmla="*/ 0 h 133"/>
                <a:gd name="T26" fmla="*/ 901 w 901"/>
                <a:gd name="T27" fmla="*/ 133 h 1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01" h="133">
                  <a:moveTo>
                    <a:pt x="450" y="0"/>
                  </a:moveTo>
                  <a:lnTo>
                    <a:pt x="450" y="33"/>
                  </a:lnTo>
                  <a:lnTo>
                    <a:pt x="0" y="33"/>
                  </a:lnTo>
                  <a:lnTo>
                    <a:pt x="0" y="99"/>
                  </a:lnTo>
                  <a:lnTo>
                    <a:pt x="450" y="99"/>
                  </a:lnTo>
                  <a:lnTo>
                    <a:pt x="450" y="132"/>
                  </a:lnTo>
                  <a:lnTo>
                    <a:pt x="900" y="66"/>
                  </a:lnTo>
                  <a:lnTo>
                    <a:pt x="450" y="0"/>
                  </a:lnTo>
                </a:path>
              </a:pathLst>
            </a:custGeom>
            <a:solidFill>
              <a:srgbClr val="FE9B03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Freeform 9"/>
          <p:cNvSpPr>
            <a:spLocks/>
          </p:cNvSpPr>
          <p:nvPr/>
        </p:nvSpPr>
        <p:spPr bwMode="auto">
          <a:xfrm>
            <a:off x="1781175" y="253365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Freeform 10"/>
          <p:cNvSpPr>
            <a:spLocks/>
          </p:cNvSpPr>
          <p:nvPr/>
        </p:nvSpPr>
        <p:spPr bwMode="auto">
          <a:xfrm>
            <a:off x="1819275" y="312420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11"/>
          <p:cNvSpPr>
            <a:spLocks/>
          </p:cNvSpPr>
          <p:nvPr/>
        </p:nvSpPr>
        <p:spPr bwMode="auto">
          <a:xfrm>
            <a:off x="2714625" y="316230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Freeform 12"/>
          <p:cNvSpPr>
            <a:spLocks/>
          </p:cNvSpPr>
          <p:nvPr/>
        </p:nvSpPr>
        <p:spPr bwMode="auto">
          <a:xfrm>
            <a:off x="1647825" y="27432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Freeform 13"/>
          <p:cNvSpPr>
            <a:spLocks/>
          </p:cNvSpPr>
          <p:nvPr/>
        </p:nvSpPr>
        <p:spPr bwMode="auto">
          <a:xfrm>
            <a:off x="2352675" y="31813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Freeform 14"/>
          <p:cNvSpPr>
            <a:spLocks/>
          </p:cNvSpPr>
          <p:nvPr/>
        </p:nvSpPr>
        <p:spPr bwMode="auto">
          <a:xfrm>
            <a:off x="2219325" y="25908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Freeform 15"/>
          <p:cNvSpPr>
            <a:spLocks/>
          </p:cNvSpPr>
          <p:nvPr/>
        </p:nvSpPr>
        <p:spPr bwMode="auto">
          <a:xfrm>
            <a:off x="1533525" y="29527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Freeform 16"/>
          <p:cNvSpPr>
            <a:spLocks/>
          </p:cNvSpPr>
          <p:nvPr/>
        </p:nvSpPr>
        <p:spPr bwMode="auto">
          <a:xfrm>
            <a:off x="2105025" y="29718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Freeform 17"/>
          <p:cNvSpPr>
            <a:spLocks/>
          </p:cNvSpPr>
          <p:nvPr/>
        </p:nvSpPr>
        <p:spPr bwMode="auto">
          <a:xfrm>
            <a:off x="2847975" y="26860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Freeform 18"/>
          <p:cNvSpPr>
            <a:spLocks/>
          </p:cNvSpPr>
          <p:nvPr/>
        </p:nvSpPr>
        <p:spPr bwMode="auto">
          <a:xfrm>
            <a:off x="2219325" y="28384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Freeform 19"/>
          <p:cNvSpPr>
            <a:spLocks/>
          </p:cNvSpPr>
          <p:nvPr/>
        </p:nvSpPr>
        <p:spPr bwMode="auto">
          <a:xfrm>
            <a:off x="1419225" y="27622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Freeform 20"/>
          <p:cNvSpPr>
            <a:spLocks/>
          </p:cNvSpPr>
          <p:nvPr/>
        </p:nvSpPr>
        <p:spPr bwMode="auto">
          <a:xfrm>
            <a:off x="2562225" y="28956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Freeform 21"/>
          <p:cNvSpPr>
            <a:spLocks/>
          </p:cNvSpPr>
          <p:nvPr/>
        </p:nvSpPr>
        <p:spPr bwMode="auto">
          <a:xfrm>
            <a:off x="2505075" y="25908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Freeform 22"/>
          <p:cNvSpPr>
            <a:spLocks/>
          </p:cNvSpPr>
          <p:nvPr/>
        </p:nvSpPr>
        <p:spPr bwMode="auto">
          <a:xfrm>
            <a:off x="3095625" y="28003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Freeform 23"/>
          <p:cNvSpPr>
            <a:spLocks/>
          </p:cNvSpPr>
          <p:nvPr/>
        </p:nvSpPr>
        <p:spPr bwMode="auto">
          <a:xfrm>
            <a:off x="1819275" y="28956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Freeform 24"/>
          <p:cNvSpPr>
            <a:spLocks/>
          </p:cNvSpPr>
          <p:nvPr/>
        </p:nvSpPr>
        <p:spPr bwMode="auto">
          <a:xfrm>
            <a:off x="2981325" y="3009900"/>
            <a:ext cx="134938" cy="153988"/>
          </a:xfrm>
          <a:custGeom>
            <a:avLst/>
            <a:gdLst>
              <a:gd name="T0" fmla="*/ 33338 w 85"/>
              <a:gd name="T1" fmla="*/ 0 h 97"/>
              <a:gd name="T2" fmla="*/ 33338 w 85"/>
              <a:gd name="T3" fmla="*/ 33338 h 97"/>
              <a:gd name="T4" fmla="*/ 0 w 85"/>
              <a:gd name="T5" fmla="*/ 33338 h 97"/>
              <a:gd name="T6" fmla="*/ 0 w 85"/>
              <a:gd name="T7" fmla="*/ 119063 h 97"/>
              <a:gd name="T8" fmla="*/ 33338 w 85"/>
              <a:gd name="T9" fmla="*/ 119063 h 97"/>
              <a:gd name="T10" fmla="*/ 33338 w 85"/>
              <a:gd name="T11" fmla="*/ 152400 h 97"/>
              <a:gd name="T12" fmla="*/ 100013 w 85"/>
              <a:gd name="T13" fmla="*/ 152400 h 97"/>
              <a:gd name="T14" fmla="*/ 100013 w 85"/>
              <a:gd name="T15" fmla="*/ 119063 h 97"/>
              <a:gd name="T16" fmla="*/ 133350 w 85"/>
              <a:gd name="T17" fmla="*/ 119063 h 97"/>
              <a:gd name="T18" fmla="*/ 133350 w 85"/>
              <a:gd name="T19" fmla="*/ 33338 h 97"/>
              <a:gd name="T20" fmla="*/ 100013 w 85"/>
              <a:gd name="T21" fmla="*/ 33338 h 97"/>
              <a:gd name="T22" fmla="*/ 100013 w 85"/>
              <a:gd name="T23" fmla="*/ 0 h 97"/>
              <a:gd name="T24" fmla="*/ 33338 w 85"/>
              <a:gd name="T25" fmla="*/ 0 h 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5"/>
              <a:gd name="T40" fmla="*/ 0 h 97"/>
              <a:gd name="T41" fmla="*/ 85 w 85"/>
              <a:gd name="T42" fmla="*/ 97 h 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5" h="97">
                <a:moveTo>
                  <a:pt x="21" y="0"/>
                </a:moveTo>
                <a:lnTo>
                  <a:pt x="21" y="21"/>
                </a:lnTo>
                <a:lnTo>
                  <a:pt x="0" y="21"/>
                </a:lnTo>
                <a:lnTo>
                  <a:pt x="0" y="75"/>
                </a:lnTo>
                <a:lnTo>
                  <a:pt x="21" y="75"/>
                </a:lnTo>
                <a:lnTo>
                  <a:pt x="21" y="96"/>
                </a:lnTo>
                <a:lnTo>
                  <a:pt x="63" y="96"/>
                </a:lnTo>
                <a:lnTo>
                  <a:pt x="63" y="75"/>
                </a:lnTo>
                <a:lnTo>
                  <a:pt x="84" y="75"/>
                </a:lnTo>
                <a:lnTo>
                  <a:pt x="84" y="21"/>
                </a:lnTo>
                <a:lnTo>
                  <a:pt x="63" y="21"/>
                </a:lnTo>
                <a:lnTo>
                  <a:pt x="63" y="0"/>
                </a:lnTo>
                <a:lnTo>
                  <a:pt x="21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261" name="Group 25"/>
          <p:cNvGrpSpPr>
            <a:grpSpLocks/>
          </p:cNvGrpSpPr>
          <p:nvPr/>
        </p:nvGrpSpPr>
        <p:grpSpPr bwMode="auto">
          <a:xfrm>
            <a:off x="5464175" y="2368550"/>
            <a:ext cx="2243138" cy="1119188"/>
            <a:chOff x="3442" y="1156"/>
            <a:chExt cx="1413" cy="705"/>
          </a:xfrm>
        </p:grpSpPr>
        <p:sp>
          <p:nvSpPr>
            <p:cNvPr id="10361" name="Oval 26"/>
            <p:cNvSpPr>
              <a:spLocks noChangeArrowheads="1"/>
            </p:cNvSpPr>
            <p:nvPr/>
          </p:nvSpPr>
          <p:spPr bwMode="auto">
            <a:xfrm>
              <a:off x="3486" y="1200"/>
              <a:ext cx="1369" cy="661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2" name="Oval 27"/>
            <p:cNvSpPr>
              <a:spLocks noChangeArrowheads="1"/>
            </p:cNvSpPr>
            <p:nvPr/>
          </p:nvSpPr>
          <p:spPr bwMode="auto">
            <a:xfrm>
              <a:off x="3442" y="1156"/>
              <a:ext cx="1360" cy="652"/>
            </a:xfrm>
            <a:prstGeom prst="ellipse">
              <a:avLst/>
            </a:prstGeom>
            <a:solidFill>
              <a:srgbClr val="FDE3BA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2" name="Freeform 28"/>
          <p:cNvSpPr>
            <a:spLocks/>
          </p:cNvSpPr>
          <p:nvPr/>
        </p:nvSpPr>
        <p:spPr bwMode="auto">
          <a:xfrm>
            <a:off x="6315075" y="272415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Freeform 29"/>
          <p:cNvSpPr>
            <a:spLocks/>
          </p:cNvSpPr>
          <p:nvPr/>
        </p:nvSpPr>
        <p:spPr bwMode="auto">
          <a:xfrm>
            <a:off x="5991225" y="310515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Freeform 30"/>
          <p:cNvSpPr>
            <a:spLocks/>
          </p:cNvSpPr>
          <p:nvPr/>
        </p:nvSpPr>
        <p:spPr bwMode="auto">
          <a:xfrm>
            <a:off x="6886575" y="314325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Freeform 31"/>
          <p:cNvSpPr>
            <a:spLocks/>
          </p:cNvSpPr>
          <p:nvPr/>
        </p:nvSpPr>
        <p:spPr bwMode="auto">
          <a:xfrm>
            <a:off x="5819775" y="27241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Freeform 32"/>
          <p:cNvSpPr>
            <a:spLocks/>
          </p:cNvSpPr>
          <p:nvPr/>
        </p:nvSpPr>
        <p:spPr bwMode="auto">
          <a:xfrm>
            <a:off x="6524625" y="31623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Freeform 33"/>
          <p:cNvSpPr>
            <a:spLocks/>
          </p:cNvSpPr>
          <p:nvPr/>
        </p:nvSpPr>
        <p:spPr bwMode="auto">
          <a:xfrm>
            <a:off x="6257925" y="24955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Freeform 34"/>
          <p:cNvSpPr>
            <a:spLocks/>
          </p:cNvSpPr>
          <p:nvPr/>
        </p:nvSpPr>
        <p:spPr bwMode="auto">
          <a:xfrm>
            <a:off x="5705475" y="29337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Freeform 35"/>
          <p:cNvSpPr>
            <a:spLocks/>
          </p:cNvSpPr>
          <p:nvPr/>
        </p:nvSpPr>
        <p:spPr bwMode="auto">
          <a:xfrm>
            <a:off x="7000875" y="29337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Freeform 36"/>
          <p:cNvSpPr>
            <a:spLocks/>
          </p:cNvSpPr>
          <p:nvPr/>
        </p:nvSpPr>
        <p:spPr bwMode="auto">
          <a:xfrm>
            <a:off x="7019925" y="26670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Freeform 37"/>
          <p:cNvSpPr>
            <a:spLocks/>
          </p:cNvSpPr>
          <p:nvPr/>
        </p:nvSpPr>
        <p:spPr bwMode="auto">
          <a:xfrm>
            <a:off x="6657975" y="29146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Freeform 38"/>
          <p:cNvSpPr>
            <a:spLocks/>
          </p:cNvSpPr>
          <p:nvPr/>
        </p:nvSpPr>
        <p:spPr bwMode="auto">
          <a:xfrm>
            <a:off x="5591175" y="27432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Freeform 39"/>
          <p:cNvSpPr>
            <a:spLocks/>
          </p:cNvSpPr>
          <p:nvPr/>
        </p:nvSpPr>
        <p:spPr bwMode="auto">
          <a:xfrm>
            <a:off x="5991225" y="25717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Freeform 40"/>
          <p:cNvSpPr>
            <a:spLocks/>
          </p:cNvSpPr>
          <p:nvPr/>
        </p:nvSpPr>
        <p:spPr bwMode="auto">
          <a:xfrm>
            <a:off x="6677025" y="25717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5" name="Freeform 41"/>
          <p:cNvSpPr>
            <a:spLocks/>
          </p:cNvSpPr>
          <p:nvPr/>
        </p:nvSpPr>
        <p:spPr bwMode="auto">
          <a:xfrm>
            <a:off x="7267575" y="27813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6" name="Freeform 42"/>
          <p:cNvSpPr>
            <a:spLocks/>
          </p:cNvSpPr>
          <p:nvPr/>
        </p:nvSpPr>
        <p:spPr bwMode="auto">
          <a:xfrm>
            <a:off x="5991225" y="28765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7" name="Freeform 43"/>
          <p:cNvSpPr>
            <a:spLocks/>
          </p:cNvSpPr>
          <p:nvPr/>
        </p:nvSpPr>
        <p:spPr bwMode="auto">
          <a:xfrm>
            <a:off x="6315075" y="3009900"/>
            <a:ext cx="134938" cy="153988"/>
          </a:xfrm>
          <a:custGeom>
            <a:avLst/>
            <a:gdLst>
              <a:gd name="T0" fmla="*/ 33338 w 85"/>
              <a:gd name="T1" fmla="*/ 0 h 97"/>
              <a:gd name="T2" fmla="*/ 33338 w 85"/>
              <a:gd name="T3" fmla="*/ 33338 h 97"/>
              <a:gd name="T4" fmla="*/ 0 w 85"/>
              <a:gd name="T5" fmla="*/ 33338 h 97"/>
              <a:gd name="T6" fmla="*/ 0 w 85"/>
              <a:gd name="T7" fmla="*/ 119063 h 97"/>
              <a:gd name="T8" fmla="*/ 33338 w 85"/>
              <a:gd name="T9" fmla="*/ 119063 h 97"/>
              <a:gd name="T10" fmla="*/ 33338 w 85"/>
              <a:gd name="T11" fmla="*/ 152400 h 97"/>
              <a:gd name="T12" fmla="*/ 100013 w 85"/>
              <a:gd name="T13" fmla="*/ 152400 h 97"/>
              <a:gd name="T14" fmla="*/ 100013 w 85"/>
              <a:gd name="T15" fmla="*/ 119063 h 97"/>
              <a:gd name="T16" fmla="*/ 133350 w 85"/>
              <a:gd name="T17" fmla="*/ 119063 h 97"/>
              <a:gd name="T18" fmla="*/ 133350 w 85"/>
              <a:gd name="T19" fmla="*/ 33338 h 97"/>
              <a:gd name="T20" fmla="*/ 100013 w 85"/>
              <a:gd name="T21" fmla="*/ 33338 h 97"/>
              <a:gd name="T22" fmla="*/ 100013 w 85"/>
              <a:gd name="T23" fmla="*/ 0 h 97"/>
              <a:gd name="T24" fmla="*/ 33338 w 85"/>
              <a:gd name="T25" fmla="*/ 0 h 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5"/>
              <a:gd name="T40" fmla="*/ 0 h 97"/>
              <a:gd name="T41" fmla="*/ 85 w 85"/>
              <a:gd name="T42" fmla="*/ 97 h 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5" h="97">
                <a:moveTo>
                  <a:pt x="21" y="0"/>
                </a:moveTo>
                <a:lnTo>
                  <a:pt x="21" y="21"/>
                </a:lnTo>
                <a:lnTo>
                  <a:pt x="0" y="21"/>
                </a:lnTo>
                <a:lnTo>
                  <a:pt x="0" y="75"/>
                </a:lnTo>
                <a:lnTo>
                  <a:pt x="21" y="75"/>
                </a:lnTo>
                <a:lnTo>
                  <a:pt x="21" y="96"/>
                </a:lnTo>
                <a:lnTo>
                  <a:pt x="63" y="96"/>
                </a:lnTo>
                <a:lnTo>
                  <a:pt x="63" y="75"/>
                </a:lnTo>
                <a:lnTo>
                  <a:pt x="84" y="75"/>
                </a:lnTo>
                <a:lnTo>
                  <a:pt x="84" y="21"/>
                </a:lnTo>
                <a:lnTo>
                  <a:pt x="63" y="21"/>
                </a:lnTo>
                <a:lnTo>
                  <a:pt x="63" y="0"/>
                </a:lnTo>
                <a:lnTo>
                  <a:pt x="21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Rectangle 44"/>
          <p:cNvSpPr>
            <a:spLocks noChangeArrowheads="1"/>
          </p:cNvSpPr>
          <p:nvPr/>
        </p:nvSpPr>
        <p:spPr bwMode="auto">
          <a:xfrm>
            <a:off x="846138" y="2371725"/>
            <a:ext cx="244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i="1">
                <a:latin typeface="Arial" charset="0"/>
              </a:rPr>
              <a:t>t</a:t>
            </a:r>
          </a:p>
        </p:txBody>
      </p:sp>
      <p:sp>
        <p:nvSpPr>
          <p:cNvPr id="10279" name="Rectangle 45"/>
          <p:cNvSpPr>
            <a:spLocks noChangeArrowheads="1"/>
          </p:cNvSpPr>
          <p:nvPr/>
        </p:nvSpPr>
        <p:spPr bwMode="auto">
          <a:xfrm>
            <a:off x="7723188" y="2352675"/>
            <a:ext cx="6318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i="1">
                <a:latin typeface="Arial" charset="0"/>
              </a:rPr>
              <a:t>t + 1</a:t>
            </a:r>
          </a:p>
        </p:txBody>
      </p:sp>
      <p:sp>
        <p:nvSpPr>
          <p:cNvPr id="10280" name="Rectangle 46"/>
          <p:cNvSpPr>
            <a:spLocks noChangeArrowheads="1"/>
          </p:cNvSpPr>
          <p:nvPr/>
        </p:nvSpPr>
        <p:spPr bwMode="auto">
          <a:xfrm>
            <a:off x="5207000" y="5159375"/>
            <a:ext cx="225425" cy="1016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Rectangle 47"/>
          <p:cNvSpPr>
            <a:spLocks noChangeArrowheads="1"/>
          </p:cNvSpPr>
          <p:nvPr/>
        </p:nvSpPr>
        <p:spPr bwMode="auto">
          <a:xfrm>
            <a:off x="5168900" y="5483225"/>
            <a:ext cx="225425" cy="101600"/>
          </a:xfrm>
          <a:prstGeom prst="rect">
            <a:avLst/>
          </a:prstGeom>
          <a:solidFill>
            <a:srgbClr val="FAFD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Rectangle 48"/>
          <p:cNvSpPr>
            <a:spLocks noChangeArrowheads="1"/>
          </p:cNvSpPr>
          <p:nvPr/>
        </p:nvSpPr>
        <p:spPr bwMode="auto">
          <a:xfrm>
            <a:off x="4935538" y="5483225"/>
            <a:ext cx="225425" cy="101600"/>
          </a:xfrm>
          <a:prstGeom prst="rect">
            <a:avLst/>
          </a:prstGeom>
          <a:solidFill>
            <a:srgbClr val="00DFCA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83" name="Group 49"/>
          <p:cNvGrpSpPr>
            <a:grpSpLocks/>
          </p:cNvGrpSpPr>
          <p:nvPr/>
        </p:nvGrpSpPr>
        <p:grpSpPr bwMode="auto">
          <a:xfrm>
            <a:off x="1066800" y="4267200"/>
            <a:ext cx="2547938" cy="1582738"/>
            <a:chOff x="624" y="2448"/>
            <a:chExt cx="1605" cy="997"/>
          </a:xfrm>
        </p:grpSpPr>
        <p:grpSp>
          <p:nvGrpSpPr>
            <p:cNvPr id="10345" name="Group 50"/>
            <p:cNvGrpSpPr>
              <a:grpSpLocks/>
            </p:cNvGrpSpPr>
            <p:nvPr/>
          </p:nvGrpSpPr>
          <p:grpSpPr bwMode="auto">
            <a:xfrm>
              <a:off x="624" y="2928"/>
              <a:ext cx="1605" cy="117"/>
              <a:chOff x="493" y="2560"/>
              <a:chExt cx="1605" cy="117"/>
            </a:xfrm>
          </p:grpSpPr>
          <p:grpSp>
            <p:nvGrpSpPr>
              <p:cNvPr id="10351" name="Group 51"/>
              <p:cNvGrpSpPr>
                <a:grpSpLocks/>
              </p:cNvGrpSpPr>
              <p:nvPr/>
            </p:nvGrpSpPr>
            <p:grpSpPr bwMode="auto">
              <a:xfrm>
                <a:off x="493" y="2560"/>
                <a:ext cx="1605" cy="117"/>
                <a:chOff x="493" y="2560"/>
                <a:chExt cx="1605" cy="117"/>
              </a:xfrm>
            </p:grpSpPr>
            <p:sp>
              <p:nvSpPr>
                <p:cNvPr id="10359" name="AutoShape 52"/>
                <p:cNvSpPr>
                  <a:spLocks noChangeArrowheads="1"/>
                </p:cNvSpPr>
                <p:nvPr/>
              </p:nvSpPr>
              <p:spPr bwMode="auto">
                <a:xfrm>
                  <a:off x="537" y="2604"/>
                  <a:ext cx="1561" cy="73"/>
                </a:xfrm>
                <a:prstGeom prst="roundRect">
                  <a:avLst>
                    <a:gd name="adj" fmla="val 12338"/>
                  </a:avLst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0" name="AutoShape 53"/>
                <p:cNvSpPr>
                  <a:spLocks noChangeArrowheads="1"/>
                </p:cNvSpPr>
                <p:nvPr/>
              </p:nvSpPr>
              <p:spPr bwMode="auto">
                <a:xfrm>
                  <a:off x="493" y="2560"/>
                  <a:ext cx="1552" cy="64"/>
                </a:xfrm>
                <a:prstGeom prst="roundRect">
                  <a:avLst>
                    <a:gd name="adj" fmla="val 11245"/>
                  </a:avLst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52" name="Rectangle 54"/>
              <p:cNvSpPr>
                <a:spLocks noChangeArrowheads="1"/>
              </p:cNvSpPr>
              <p:nvPr/>
            </p:nvSpPr>
            <p:spPr bwMode="auto">
              <a:xfrm>
                <a:off x="625" y="2560"/>
                <a:ext cx="142" cy="64"/>
              </a:xfrm>
              <a:prstGeom prst="rect">
                <a:avLst/>
              </a:prstGeom>
              <a:solidFill>
                <a:srgbClr val="FF5008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Rectangle 55"/>
              <p:cNvSpPr>
                <a:spLocks noChangeArrowheads="1"/>
              </p:cNvSpPr>
              <p:nvPr/>
            </p:nvSpPr>
            <p:spPr bwMode="auto">
              <a:xfrm>
                <a:off x="772" y="2560"/>
                <a:ext cx="142" cy="64"/>
              </a:xfrm>
              <a:prstGeom prst="rect">
                <a:avLst/>
              </a:prstGeom>
              <a:solidFill>
                <a:srgbClr val="618FFD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Rectangle 56"/>
              <p:cNvSpPr>
                <a:spLocks noChangeArrowheads="1"/>
              </p:cNvSpPr>
              <p:nvPr/>
            </p:nvSpPr>
            <p:spPr bwMode="auto">
              <a:xfrm>
                <a:off x="916" y="2560"/>
                <a:ext cx="142" cy="64"/>
              </a:xfrm>
              <a:prstGeom prst="rect">
                <a:avLst/>
              </a:prstGeom>
              <a:solidFill>
                <a:srgbClr val="438E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Rectangle 57"/>
              <p:cNvSpPr>
                <a:spLocks noChangeArrowheads="1"/>
              </p:cNvSpPr>
              <p:nvPr/>
            </p:nvSpPr>
            <p:spPr bwMode="auto">
              <a:xfrm>
                <a:off x="1291" y="2560"/>
                <a:ext cx="142" cy="64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Rectangle 58"/>
              <p:cNvSpPr>
                <a:spLocks noChangeArrowheads="1"/>
              </p:cNvSpPr>
              <p:nvPr/>
            </p:nvSpPr>
            <p:spPr bwMode="auto">
              <a:xfrm>
                <a:off x="1438" y="2560"/>
                <a:ext cx="142" cy="64"/>
              </a:xfrm>
              <a:prstGeom prst="rect">
                <a:avLst/>
              </a:prstGeom>
              <a:solidFill>
                <a:srgbClr val="00DFC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Rectangle 59"/>
              <p:cNvSpPr>
                <a:spLocks noChangeArrowheads="1"/>
              </p:cNvSpPr>
              <p:nvPr/>
            </p:nvSpPr>
            <p:spPr bwMode="auto">
              <a:xfrm>
                <a:off x="1714" y="2560"/>
                <a:ext cx="142" cy="64"/>
              </a:xfrm>
              <a:prstGeom prst="rect">
                <a:avLst/>
              </a:prstGeom>
              <a:solidFill>
                <a:srgbClr val="FE9B03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Rectangle 60"/>
              <p:cNvSpPr>
                <a:spLocks noChangeArrowheads="1"/>
              </p:cNvSpPr>
              <p:nvPr/>
            </p:nvSpPr>
            <p:spPr bwMode="auto">
              <a:xfrm>
                <a:off x="1105" y="2560"/>
                <a:ext cx="142" cy="64"/>
              </a:xfrm>
              <a:prstGeom prst="rect">
                <a:avLst/>
              </a:prstGeom>
              <a:solidFill>
                <a:srgbClr val="00DFC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6" name="Group 61"/>
            <p:cNvGrpSpPr>
              <a:grpSpLocks/>
            </p:cNvGrpSpPr>
            <p:nvPr/>
          </p:nvGrpSpPr>
          <p:grpSpPr bwMode="auto">
            <a:xfrm>
              <a:off x="1248" y="2448"/>
              <a:ext cx="157" cy="469"/>
              <a:chOff x="1278" y="2082"/>
              <a:chExt cx="157" cy="469"/>
            </a:xfrm>
          </p:grpSpPr>
          <p:sp>
            <p:nvSpPr>
              <p:cNvPr id="10348" name="Freeform 62"/>
              <p:cNvSpPr>
                <a:spLocks/>
              </p:cNvSpPr>
              <p:nvPr/>
            </p:nvSpPr>
            <p:spPr bwMode="auto">
              <a:xfrm>
                <a:off x="1302" y="2106"/>
                <a:ext cx="125" cy="437"/>
              </a:xfrm>
              <a:custGeom>
                <a:avLst/>
                <a:gdLst>
                  <a:gd name="T0" fmla="*/ 79 w 125"/>
                  <a:gd name="T1" fmla="*/ 0 h 437"/>
                  <a:gd name="T2" fmla="*/ 0 w 125"/>
                  <a:gd name="T3" fmla="*/ 177 h 437"/>
                  <a:gd name="T4" fmla="*/ 73 w 125"/>
                  <a:gd name="T5" fmla="*/ 236 h 437"/>
                  <a:gd name="T6" fmla="*/ 34 w 125"/>
                  <a:gd name="T7" fmla="*/ 436 h 437"/>
                  <a:gd name="T8" fmla="*/ 124 w 125"/>
                  <a:gd name="T9" fmla="*/ 194 h 437"/>
                  <a:gd name="T10" fmla="*/ 56 w 125"/>
                  <a:gd name="T11" fmla="*/ 159 h 437"/>
                  <a:gd name="T12" fmla="*/ 79 w 125"/>
                  <a:gd name="T13" fmla="*/ 0 h 4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437"/>
                  <a:gd name="T23" fmla="*/ 125 w 125"/>
                  <a:gd name="T24" fmla="*/ 437 h 4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437">
                    <a:moveTo>
                      <a:pt x="79" y="0"/>
                    </a:moveTo>
                    <a:lnTo>
                      <a:pt x="0" y="177"/>
                    </a:lnTo>
                    <a:lnTo>
                      <a:pt x="73" y="236"/>
                    </a:lnTo>
                    <a:lnTo>
                      <a:pt x="34" y="436"/>
                    </a:lnTo>
                    <a:lnTo>
                      <a:pt x="124" y="194"/>
                    </a:lnTo>
                    <a:lnTo>
                      <a:pt x="56" y="15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FAF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" name="Freeform 63"/>
              <p:cNvSpPr>
                <a:spLocks/>
              </p:cNvSpPr>
              <p:nvPr/>
            </p:nvSpPr>
            <p:spPr bwMode="auto">
              <a:xfrm>
                <a:off x="1302" y="2106"/>
                <a:ext cx="133" cy="445"/>
              </a:xfrm>
              <a:custGeom>
                <a:avLst/>
                <a:gdLst>
                  <a:gd name="T0" fmla="*/ 84 w 133"/>
                  <a:gd name="T1" fmla="*/ 0 h 445"/>
                  <a:gd name="T2" fmla="*/ 0 w 133"/>
                  <a:gd name="T3" fmla="*/ 180 h 445"/>
                  <a:gd name="T4" fmla="*/ 78 w 133"/>
                  <a:gd name="T5" fmla="*/ 240 h 445"/>
                  <a:gd name="T6" fmla="*/ 36 w 133"/>
                  <a:gd name="T7" fmla="*/ 444 h 445"/>
                  <a:gd name="T8" fmla="*/ 132 w 133"/>
                  <a:gd name="T9" fmla="*/ 198 h 445"/>
                  <a:gd name="T10" fmla="*/ 60 w 133"/>
                  <a:gd name="T11" fmla="*/ 162 h 445"/>
                  <a:gd name="T12" fmla="*/ 84 w 133"/>
                  <a:gd name="T13" fmla="*/ 0 h 4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445"/>
                  <a:gd name="T23" fmla="*/ 133 w 133"/>
                  <a:gd name="T24" fmla="*/ 445 h 4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445">
                    <a:moveTo>
                      <a:pt x="84" y="0"/>
                    </a:moveTo>
                    <a:lnTo>
                      <a:pt x="0" y="180"/>
                    </a:lnTo>
                    <a:lnTo>
                      <a:pt x="78" y="240"/>
                    </a:lnTo>
                    <a:lnTo>
                      <a:pt x="36" y="444"/>
                    </a:lnTo>
                    <a:lnTo>
                      <a:pt x="132" y="198"/>
                    </a:lnTo>
                    <a:lnTo>
                      <a:pt x="60" y="162"/>
                    </a:lnTo>
                    <a:lnTo>
                      <a:pt x="84" y="0"/>
                    </a:lnTo>
                  </a:path>
                </a:pathLst>
              </a:custGeom>
              <a:noFill/>
              <a:ln w="12700" cap="rnd" cmpd="sng">
                <a:solidFill>
                  <a:srgbClr val="FAFD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0" name="Freeform 64"/>
              <p:cNvSpPr>
                <a:spLocks/>
              </p:cNvSpPr>
              <p:nvPr/>
            </p:nvSpPr>
            <p:spPr bwMode="auto">
              <a:xfrm>
                <a:off x="1278" y="2082"/>
                <a:ext cx="133" cy="445"/>
              </a:xfrm>
              <a:custGeom>
                <a:avLst/>
                <a:gdLst>
                  <a:gd name="T0" fmla="*/ 84 w 133"/>
                  <a:gd name="T1" fmla="*/ 0 h 445"/>
                  <a:gd name="T2" fmla="*/ 0 w 133"/>
                  <a:gd name="T3" fmla="*/ 180 h 445"/>
                  <a:gd name="T4" fmla="*/ 78 w 133"/>
                  <a:gd name="T5" fmla="*/ 240 h 445"/>
                  <a:gd name="T6" fmla="*/ 36 w 133"/>
                  <a:gd name="T7" fmla="*/ 444 h 445"/>
                  <a:gd name="T8" fmla="*/ 132 w 133"/>
                  <a:gd name="T9" fmla="*/ 198 h 445"/>
                  <a:gd name="T10" fmla="*/ 60 w 133"/>
                  <a:gd name="T11" fmla="*/ 162 h 445"/>
                  <a:gd name="T12" fmla="*/ 84 w 133"/>
                  <a:gd name="T13" fmla="*/ 0 h 4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445"/>
                  <a:gd name="T23" fmla="*/ 133 w 133"/>
                  <a:gd name="T24" fmla="*/ 445 h 4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445">
                    <a:moveTo>
                      <a:pt x="84" y="0"/>
                    </a:moveTo>
                    <a:lnTo>
                      <a:pt x="0" y="180"/>
                    </a:lnTo>
                    <a:lnTo>
                      <a:pt x="78" y="240"/>
                    </a:lnTo>
                    <a:lnTo>
                      <a:pt x="36" y="444"/>
                    </a:lnTo>
                    <a:lnTo>
                      <a:pt x="132" y="198"/>
                    </a:lnTo>
                    <a:lnTo>
                      <a:pt x="60" y="162"/>
                    </a:lnTo>
                    <a:lnTo>
                      <a:pt x="84" y="0"/>
                    </a:lnTo>
                  </a:path>
                </a:pathLst>
              </a:custGeom>
              <a:solidFill>
                <a:srgbClr val="C8FEC8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7" name="Rectangle 65"/>
            <p:cNvSpPr>
              <a:spLocks noChangeArrowheads="1"/>
            </p:cNvSpPr>
            <p:nvPr/>
          </p:nvSpPr>
          <p:spPr bwMode="auto">
            <a:xfrm>
              <a:off x="960" y="3216"/>
              <a:ext cx="7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mutation</a:t>
              </a:r>
            </a:p>
          </p:txBody>
        </p:sp>
      </p:grpSp>
      <p:grpSp>
        <p:nvGrpSpPr>
          <p:cNvPr id="10284" name="Group 66"/>
          <p:cNvGrpSpPr>
            <a:grpSpLocks/>
          </p:cNvGrpSpPr>
          <p:nvPr/>
        </p:nvGrpSpPr>
        <p:grpSpPr bwMode="auto">
          <a:xfrm>
            <a:off x="4745038" y="4098925"/>
            <a:ext cx="2571750" cy="2065338"/>
            <a:chOff x="2989" y="2246"/>
            <a:chExt cx="1620" cy="1301"/>
          </a:xfrm>
        </p:grpSpPr>
        <p:grpSp>
          <p:nvGrpSpPr>
            <p:cNvPr id="10296" name="Group 67"/>
            <p:cNvGrpSpPr>
              <a:grpSpLocks/>
            </p:cNvGrpSpPr>
            <p:nvPr/>
          </p:nvGrpSpPr>
          <p:grpSpPr bwMode="auto">
            <a:xfrm>
              <a:off x="3001" y="2914"/>
              <a:ext cx="1605" cy="117"/>
              <a:chOff x="3001" y="2914"/>
              <a:chExt cx="1605" cy="117"/>
            </a:xfrm>
          </p:grpSpPr>
          <p:sp>
            <p:nvSpPr>
              <p:cNvPr id="10343" name="AutoShape 68"/>
              <p:cNvSpPr>
                <a:spLocks noChangeArrowheads="1"/>
              </p:cNvSpPr>
              <p:nvPr/>
            </p:nvSpPr>
            <p:spPr bwMode="auto">
              <a:xfrm>
                <a:off x="3045" y="2958"/>
                <a:ext cx="1561" cy="73"/>
              </a:xfrm>
              <a:prstGeom prst="roundRect">
                <a:avLst>
                  <a:gd name="adj" fmla="val 12338"/>
                </a:avLst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AutoShape 69"/>
              <p:cNvSpPr>
                <a:spLocks noChangeArrowheads="1"/>
              </p:cNvSpPr>
              <p:nvPr/>
            </p:nvSpPr>
            <p:spPr bwMode="auto">
              <a:xfrm>
                <a:off x="3001" y="2914"/>
                <a:ext cx="1552" cy="64"/>
              </a:xfrm>
              <a:prstGeom prst="roundRect">
                <a:avLst>
                  <a:gd name="adj" fmla="val 11245"/>
                </a:avLst>
              </a:prstGeom>
              <a:solidFill>
                <a:srgbClr val="FDE3BA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97" name="Group 70"/>
            <p:cNvGrpSpPr>
              <a:grpSpLocks/>
            </p:cNvGrpSpPr>
            <p:nvPr/>
          </p:nvGrpSpPr>
          <p:grpSpPr bwMode="auto">
            <a:xfrm>
              <a:off x="2989" y="2246"/>
              <a:ext cx="1620" cy="1301"/>
              <a:chOff x="2989" y="2246"/>
              <a:chExt cx="1620" cy="1301"/>
            </a:xfrm>
          </p:grpSpPr>
          <p:grpSp>
            <p:nvGrpSpPr>
              <p:cNvPr id="10298" name="Group 71"/>
              <p:cNvGrpSpPr>
                <a:grpSpLocks/>
              </p:cNvGrpSpPr>
              <p:nvPr/>
            </p:nvGrpSpPr>
            <p:grpSpPr bwMode="auto">
              <a:xfrm>
                <a:off x="2989" y="2320"/>
                <a:ext cx="1605" cy="117"/>
                <a:chOff x="2989" y="2320"/>
                <a:chExt cx="1605" cy="117"/>
              </a:xfrm>
            </p:grpSpPr>
            <p:grpSp>
              <p:nvGrpSpPr>
                <p:cNvPr id="10333" name="Group 72"/>
                <p:cNvGrpSpPr>
                  <a:grpSpLocks/>
                </p:cNvGrpSpPr>
                <p:nvPr/>
              </p:nvGrpSpPr>
              <p:grpSpPr bwMode="auto">
                <a:xfrm>
                  <a:off x="2989" y="2320"/>
                  <a:ext cx="1605" cy="117"/>
                  <a:chOff x="2989" y="2320"/>
                  <a:chExt cx="1605" cy="117"/>
                </a:xfrm>
              </p:grpSpPr>
              <p:sp>
                <p:nvSpPr>
                  <p:cNvPr id="10341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3033" y="2364"/>
                    <a:ext cx="1561" cy="73"/>
                  </a:xfrm>
                  <a:prstGeom prst="roundRect">
                    <a:avLst>
                      <a:gd name="adj" fmla="val 12338"/>
                    </a:avLst>
                  </a:prstGeom>
                  <a:solidFill>
                    <a:srgbClr val="91919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2" name="AutoShape 74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2320"/>
                    <a:ext cx="1552" cy="64"/>
                  </a:xfrm>
                  <a:prstGeom prst="roundRect">
                    <a:avLst>
                      <a:gd name="adj" fmla="val 11245"/>
                    </a:avLst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34" name="Rectangle 75"/>
                <p:cNvSpPr>
                  <a:spLocks noChangeArrowheads="1"/>
                </p:cNvSpPr>
                <p:nvPr/>
              </p:nvSpPr>
              <p:spPr bwMode="auto">
                <a:xfrm>
                  <a:off x="3121" y="2320"/>
                  <a:ext cx="142" cy="64"/>
                </a:xfrm>
                <a:prstGeom prst="rect">
                  <a:avLst/>
                </a:prstGeom>
                <a:solidFill>
                  <a:srgbClr val="FF5008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5" name="Rectangle 76"/>
                <p:cNvSpPr>
                  <a:spLocks noChangeArrowheads="1"/>
                </p:cNvSpPr>
                <p:nvPr/>
              </p:nvSpPr>
              <p:spPr bwMode="auto">
                <a:xfrm>
                  <a:off x="3268" y="2320"/>
                  <a:ext cx="142" cy="64"/>
                </a:xfrm>
                <a:prstGeom prst="rect">
                  <a:avLst/>
                </a:prstGeom>
                <a:solidFill>
                  <a:srgbClr val="618FFD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6" name="Rectangle 77"/>
                <p:cNvSpPr>
                  <a:spLocks noChangeArrowheads="1"/>
                </p:cNvSpPr>
                <p:nvPr/>
              </p:nvSpPr>
              <p:spPr bwMode="auto">
                <a:xfrm>
                  <a:off x="3412" y="2320"/>
                  <a:ext cx="142" cy="64"/>
                </a:xfrm>
                <a:prstGeom prst="rect">
                  <a:avLst/>
                </a:prstGeom>
                <a:solidFill>
                  <a:srgbClr val="438E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7" name="Rectangle 78"/>
                <p:cNvSpPr>
                  <a:spLocks noChangeArrowheads="1"/>
                </p:cNvSpPr>
                <p:nvPr/>
              </p:nvSpPr>
              <p:spPr bwMode="auto">
                <a:xfrm>
                  <a:off x="3787" y="2320"/>
                  <a:ext cx="142" cy="64"/>
                </a:xfrm>
                <a:prstGeom prst="rect">
                  <a:avLst/>
                </a:prstGeom>
                <a:solidFill>
                  <a:srgbClr val="FAFD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8" name="Rectangle 79"/>
                <p:cNvSpPr>
                  <a:spLocks noChangeArrowheads="1"/>
                </p:cNvSpPr>
                <p:nvPr/>
              </p:nvSpPr>
              <p:spPr bwMode="auto">
                <a:xfrm>
                  <a:off x="3934" y="2320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9" name="Rectangle 80"/>
                <p:cNvSpPr>
                  <a:spLocks noChangeArrowheads="1"/>
                </p:cNvSpPr>
                <p:nvPr/>
              </p:nvSpPr>
              <p:spPr bwMode="auto">
                <a:xfrm>
                  <a:off x="4210" y="2320"/>
                  <a:ext cx="142" cy="64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0" name="Rectangle 81"/>
                <p:cNvSpPr>
                  <a:spLocks noChangeArrowheads="1"/>
                </p:cNvSpPr>
                <p:nvPr/>
              </p:nvSpPr>
              <p:spPr bwMode="auto">
                <a:xfrm>
                  <a:off x="3601" y="2320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99" name="Group 82"/>
              <p:cNvGrpSpPr>
                <a:grpSpLocks/>
              </p:cNvGrpSpPr>
              <p:nvPr/>
            </p:nvGrpSpPr>
            <p:grpSpPr bwMode="auto">
              <a:xfrm>
                <a:off x="2989" y="2518"/>
                <a:ext cx="1605" cy="117"/>
                <a:chOff x="2989" y="2518"/>
                <a:chExt cx="1605" cy="117"/>
              </a:xfrm>
            </p:grpSpPr>
            <p:grpSp>
              <p:nvGrpSpPr>
                <p:cNvPr id="10323" name="Group 83"/>
                <p:cNvGrpSpPr>
                  <a:grpSpLocks/>
                </p:cNvGrpSpPr>
                <p:nvPr/>
              </p:nvGrpSpPr>
              <p:grpSpPr bwMode="auto">
                <a:xfrm>
                  <a:off x="2989" y="2518"/>
                  <a:ext cx="1605" cy="117"/>
                  <a:chOff x="2989" y="2518"/>
                  <a:chExt cx="1605" cy="117"/>
                </a:xfrm>
              </p:grpSpPr>
              <p:sp>
                <p:nvSpPr>
                  <p:cNvPr id="10331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3033" y="2562"/>
                    <a:ext cx="1561" cy="73"/>
                  </a:xfrm>
                  <a:prstGeom prst="roundRect">
                    <a:avLst>
                      <a:gd name="adj" fmla="val 12338"/>
                    </a:avLst>
                  </a:prstGeom>
                  <a:solidFill>
                    <a:srgbClr val="91919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32" name="AutoShape 85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2518"/>
                    <a:ext cx="1552" cy="64"/>
                  </a:xfrm>
                  <a:prstGeom prst="roundRect">
                    <a:avLst>
                      <a:gd name="adj" fmla="val 11245"/>
                    </a:avLst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24" name="Rectangle 86"/>
                <p:cNvSpPr>
                  <a:spLocks noChangeArrowheads="1"/>
                </p:cNvSpPr>
                <p:nvPr/>
              </p:nvSpPr>
              <p:spPr bwMode="auto">
                <a:xfrm>
                  <a:off x="4165" y="2518"/>
                  <a:ext cx="142" cy="64"/>
                </a:xfrm>
                <a:prstGeom prst="rect">
                  <a:avLst/>
                </a:prstGeom>
                <a:solidFill>
                  <a:srgbClr val="FF5008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5" name="Rectangle 87"/>
                <p:cNvSpPr>
                  <a:spLocks noChangeArrowheads="1"/>
                </p:cNvSpPr>
                <p:nvPr/>
              </p:nvSpPr>
              <p:spPr bwMode="auto">
                <a:xfrm>
                  <a:off x="4381" y="2518"/>
                  <a:ext cx="142" cy="64"/>
                </a:xfrm>
                <a:prstGeom prst="rect">
                  <a:avLst/>
                </a:prstGeom>
                <a:solidFill>
                  <a:srgbClr val="618FFD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6" name="Rectangle 88"/>
                <p:cNvSpPr>
                  <a:spLocks noChangeArrowheads="1"/>
                </p:cNvSpPr>
                <p:nvPr/>
              </p:nvSpPr>
              <p:spPr bwMode="auto">
                <a:xfrm>
                  <a:off x="3904" y="2518"/>
                  <a:ext cx="142" cy="64"/>
                </a:xfrm>
                <a:prstGeom prst="rect">
                  <a:avLst/>
                </a:prstGeom>
                <a:solidFill>
                  <a:srgbClr val="438E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7" name="Rectangle 89"/>
                <p:cNvSpPr>
                  <a:spLocks noChangeArrowheads="1"/>
                </p:cNvSpPr>
                <p:nvPr/>
              </p:nvSpPr>
              <p:spPr bwMode="auto">
                <a:xfrm>
                  <a:off x="3241" y="2518"/>
                  <a:ext cx="142" cy="64"/>
                </a:xfrm>
                <a:prstGeom prst="rect">
                  <a:avLst/>
                </a:prstGeom>
                <a:solidFill>
                  <a:srgbClr val="FAFD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8" name="Rectangle 90"/>
                <p:cNvSpPr>
                  <a:spLocks noChangeArrowheads="1"/>
                </p:cNvSpPr>
                <p:nvPr/>
              </p:nvSpPr>
              <p:spPr bwMode="auto">
                <a:xfrm>
                  <a:off x="3412" y="2518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9" name="Rectangle 91"/>
                <p:cNvSpPr>
                  <a:spLocks noChangeArrowheads="1"/>
                </p:cNvSpPr>
                <p:nvPr/>
              </p:nvSpPr>
              <p:spPr bwMode="auto">
                <a:xfrm>
                  <a:off x="3757" y="2518"/>
                  <a:ext cx="142" cy="64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0" name="Rectangle 92"/>
                <p:cNvSpPr>
                  <a:spLocks noChangeArrowheads="1"/>
                </p:cNvSpPr>
                <p:nvPr/>
              </p:nvSpPr>
              <p:spPr bwMode="auto">
                <a:xfrm>
                  <a:off x="3094" y="2518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00" name="Rectangle 93"/>
              <p:cNvSpPr>
                <a:spLocks noChangeArrowheads="1"/>
              </p:cNvSpPr>
              <p:nvPr/>
            </p:nvSpPr>
            <p:spPr bwMode="auto">
              <a:xfrm>
                <a:off x="3133" y="2914"/>
                <a:ext cx="142" cy="64"/>
              </a:xfrm>
              <a:prstGeom prst="rect">
                <a:avLst/>
              </a:prstGeom>
              <a:solidFill>
                <a:srgbClr val="FF5008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94"/>
              <p:cNvSpPr>
                <a:spLocks noChangeArrowheads="1"/>
              </p:cNvSpPr>
              <p:nvPr/>
            </p:nvSpPr>
            <p:spPr bwMode="auto">
              <a:xfrm>
                <a:off x="3424" y="2914"/>
                <a:ext cx="142" cy="64"/>
              </a:xfrm>
              <a:prstGeom prst="rect">
                <a:avLst/>
              </a:prstGeom>
              <a:solidFill>
                <a:srgbClr val="438E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Rectangle 95"/>
              <p:cNvSpPr>
                <a:spLocks noChangeArrowheads="1"/>
              </p:cNvSpPr>
              <p:nvPr/>
            </p:nvSpPr>
            <p:spPr bwMode="auto">
              <a:xfrm>
                <a:off x="3613" y="2914"/>
                <a:ext cx="142" cy="64"/>
              </a:xfrm>
              <a:prstGeom prst="rect">
                <a:avLst/>
              </a:prstGeom>
              <a:solidFill>
                <a:srgbClr val="00DFC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03" name="Group 96"/>
              <p:cNvGrpSpPr>
                <a:grpSpLocks/>
              </p:cNvGrpSpPr>
              <p:nvPr/>
            </p:nvGrpSpPr>
            <p:grpSpPr bwMode="auto">
              <a:xfrm>
                <a:off x="3747" y="2246"/>
                <a:ext cx="0" cy="436"/>
                <a:chOff x="3747" y="2246"/>
                <a:chExt cx="0" cy="436"/>
              </a:xfrm>
            </p:grpSpPr>
            <p:sp>
              <p:nvSpPr>
                <p:cNvPr id="10321" name="Line 97"/>
                <p:cNvSpPr>
                  <a:spLocks noChangeShapeType="1"/>
                </p:cNvSpPr>
                <p:nvPr/>
              </p:nvSpPr>
              <p:spPr bwMode="auto">
                <a:xfrm>
                  <a:off x="3747" y="2246"/>
                  <a:ext cx="0" cy="436"/>
                </a:xfrm>
                <a:prstGeom prst="line">
                  <a:avLst/>
                </a:prstGeom>
                <a:noFill/>
                <a:ln w="25400">
                  <a:solidFill>
                    <a:srgbClr val="91919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2" name="Line 98"/>
                <p:cNvSpPr>
                  <a:spLocks noChangeShapeType="1"/>
                </p:cNvSpPr>
                <p:nvPr/>
              </p:nvSpPr>
              <p:spPr bwMode="auto">
                <a:xfrm>
                  <a:off x="3747" y="2246"/>
                  <a:ext cx="0" cy="436"/>
                </a:xfrm>
                <a:prstGeom prst="line">
                  <a:avLst/>
                </a:prstGeom>
                <a:noFill/>
                <a:ln w="25400">
                  <a:solidFill>
                    <a:srgbClr val="FF5008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04" name="Group 99"/>
              <p:cNvGrpSpPr>
                <a:grpSpLocks/>
              </p:cNvGrpSpPr>
              <p:nvPr/>
            </p:nvGrpSpPr>
            <p:grpSpPr bwMode="auto">
              <a:xfrm>
                <a:off x="3004" y="3118"/>
                <a:ext cx="1605" cy="117"/>
                <a:chOff x="3004" y="3118"/>
                <a:chExt cx="1605" cy="117"/>
              </a:xfrm>
            </p:grpSpPr>
            <p:sp>
              <p:nvSpPr>
                <p:cNvPr id="10319" name="AutoShape 100"/>
                <p:cNvSpPr>
                  <a:spLocks noChangeArrowheads="1"/>
                </p:cNvSpPr>
                <p:nvPr/>
              </p:nvSpPr>
              <p:spPr bwMode="auto">
                <a:xfrm>
                  <a:off x="3048" y="3162"/>
                  <a:ext cx="1561" cy="73"/>
                </a:xfrm>
                <a:prstGeom prst="roundRect">
                  <a:avLst>
                    <a:gd name="adj" fmla="val 12338"/>
                  </a:avLst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0" name="AutoShape 101"/>
                <p:cNvSpPr>
                  <a:spLocks noChangeArrowheads="1"/>
                </p:cNvSpPr>
                <p:nvPr/>
              </p:nvSpPr>
              <p:spPr bwMode="auto">
                <a:xfrm>
                  <a:off x="3004" y="3118"/>
                  <a:ext cx="1552" cy="64"/>
                </a:xfrm>
                <a:prstGeom prst="roundRect">
                  <a:avLst>
                    <a:gd name="adj" fmla="val 11245"/>
                  </a:avLst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05" name="Rectangle 102"/>
              <p:cNvSpPr>
                <a:spLocks noChangeArrowheads="1"/>
              </p:cNvSpPr>
              <p:nvPr/>
            </p:nvSpPr>
            <p:spPr bwMode="auto">
              <a:xfrm>
                <a:off x="3427" y="3118"/>
                <a:ext cx="142" cy="64"/>
              </a:xfrm>
              <a:prstGeom prst="rect">
                <a:avLst/>
              </a:prstGeom>
              <a:solidFill>
                <a:srgbClr val="00DFC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06" name="Group 103"/>
              <p:cNvGrpSpPr>
                <a:grpSpLocks/>
              </p:cNvGrpSpPr>
              <p:nvPr/>
            </p:nvGrpSpPr>
            <p:grpSpPr bwMode="auto">
              <a:xfrm>
                <a:off x="3760" y="2914"/>
                <a:ext cx="766" cy="64"/>
                <a:chOff x="3760" y="2914"/>
                <a:chExt cx="766" cy="64"/>
              </a:xfrm>
            </p:grpSpPr>
            <p:sp>
              <p:nvSpPr>
                <p:cNvPr id="10315" name="Rectangle 104"/>
                <p:cNvSpPr>
                  <a:spLocks noChangeArrowheads="1"/>
                </p:cNvSpPr>
                <p:nvPr/>
              </p:nvSpPr>
              <p:spPr bwMode="auto">
                <a:xfrm>
                  <a:off x="4168" y="2914"/>
                  <a:ext cx="142" cy="64"/>
                </a:xfrm>
                <a:prstGeom prst="rect">
                  <a:avLst/>
                </a:prstGeom>
                <a:solidFill>
                  <a:srgbClr val="FF5008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84" y="2914"/>
                  <a:ext cx="142" cy="64"/>
                </a:xfrm>
                <a:prstGeom prst="rect">
                  <a:avLst/>
                </a:prstGeom>
                <a:solidFill>
                  <a:srgbClr val="618FFD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7" name="Rectangle 106"/>
                <p:cNvSpPr>
                  <a:spLocks noChangeArrowheads="1"/>
                </p:cNvSpPr>
                <p:nvPr/>
              </p:nvSpPr>
              <p:spPr bwMode="auto">
                <a:xfrm>
                  <a:off x="3907" y="2914"/>
                  <a:ext cx="142" cy="64"/>
                </a:xfrm>
                <a:prstGeom prst="rect">
                  <a:avLst/>
                </a:prstGeom>
                <a:solidFill>
                  <a:srgbClr val="438E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8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60" y="2914"/>
                  <a:ext cx="142" cy="64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07" name="Group 108"/>
              <p:cNvGrpSpPr>
                <a:grpSpLocks/>
              </p:cNvGrpSpPr>
              <p:nvPr/>
            </p:nvGrpSpPr>
            <p:grpSpPr bwMode="auto">
              <a:xfrm>
                <a:off x="3805" y="3118"/>
                <a:ext cx="565" cy="64"/>
                <a:chOff x="3805" y="3118"/>
                <a:chExt cx="565" cy="64"/>
              </a:xfrm>
            </p:grpSpPr>
            <p:sp>
              <p:nvSpPr>
                <p:cNvPr id="10312" name="Rectangle 109"/>
                <p:cNvSpPr>
                  <a:spLocks noChangeArrowheads="1"/>
                </p:cNvSpPr>
                <p:nvPr/>
              </p:nvSpPr>
              <p:spPr bwMode="auto">
                <a:xfrm>
                  <a:off x="3805" y="3118"/>
                  <a:ext cx="142" cy="64"/>
                </a:xfrm>
                <a:prstGeom prst="rect">
                  <a:avLst/>
                </a:prstGeom>
                <a:solidFill>
                  <a:srgbClr val="FAFD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3" name="Rectangle 110"/>
                <p:cNvSpPr>
                  <a:spLocks noChangeArrowheads="1"/>
                </p:cNvSpPr>
                <p:nvPr/>
              </p:nvSpPr>
              <p:spPr bwMode="auto">
                <a:xfrm>
                  <a:off x="3952" y="3118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4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8" y="3118"/>
                  <a:ext cx="142" cy="64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08" name="Group 112"/>
              <p:cNvGrpSpPr>
                <a:grpSpLocks/>
              </p:cNvGrpSpPr>
              <p:nvPr/>
            </p:nvGrpSpPr>
            <p:grpSpPr bwMode="auto">
              <a:xfrm>
                <a:off x="3456" y="2694"/>
                <a:ext cx="643" cy="199"/>
                <a:chOff x="3456" y="2694"/>
                <a:chExt cx="643" cy="199"/>
              </a:xfrm>
            </p:grpSpPr>
            <p:sp>
              <p:nvSpPr>
                <p:cNvPr id="10310" name="Freeform 113"/>
                <p:cNvSpPr>
                  <a:spLocks/>
                </p:cNvSpPr>
                <p:nvPr/>
              </p:nvSpPr>
              <p:spPr bwMode="auto">
                <a:xfrm>
                  <a:off x="3504" y="2742"/>
                  <a:ext cx="595" cy="151"/>
                </a:xfrm>
                <a:custGeom>
                  <a:avLst/>
                  <a:gdLst>
                    <a:gd name="T0" fmla="*/ 297 w 595"/>
                    <a:gd name="T1" fmla="*/ 150 h 151"/>
                    <a:gd name="T2" fmla="*/ 594 w 595"/>
                    <a:gd name="T3" fmla="*/ 75 h 151"/>
                    <a:gd name="T4" fmla="*/ 520 w 595"/>
                    <a:gd name="T5" fmla="*/ 75 h 151"/>
                    <a:gd name="T6" fmla="*/ 520 w 595"/>
                    <a:gd name="T7" fmla="*/ 0 h 151"/>
                    <a:gd name="T8" fmla="*/ 74 w 595"/>
                    <a:gd name="T9" fmla="*/ 0 h 151"/>
                    <a:gd name="T10" fmla="*/ 74 w 595"/>
                    <a:gd name="T11" fmla="*/ 75 h 151"/>
                    <a:gd name="T12" fmla="*/ 0 w 595"/>
                    <a:gd name="T13" fmla="*/ 75 h 151"/>
                    <a:gd name="T14" fmla="*/ 297 w 595"/>
                    <a:gd name="T15" fmla="*/ 150 h 1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95"/>
                    <a:gd name="T25" fmla="*/ 0 h 151"/>
                    <a:gd name="T26" fmla="*/ 595 w 595"/>
                    <a:gd name="T27" fmla="*/ 151 h 1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95" h="151">
                      <a:moveTo>
                        <a:pt x="297" y="150"/>
                      </a:moveTo>
                      <a:lnTo>
                        <a:pt x="594" y="75"/>
                      </a:lnTo>
                      <a:lnTo>
                        <a:pt x="520" y="75"/>
                      </a:lnTo>
                      <a:lnTo>
                        <a:pt x="520" y="0"/>
                      </a:lnTo>
                      <a:lnTo>
                        <a:pt x="74" y="0"/>
                      </a:lnTo>
                      <a:lnTo>
                        <a:pt x="74" y="75"/>
                      </a:lnTo>
                      <a:lnTo>
                        <a:pt x="0" y="75"/>
                      </a:lnTo>
                      <a:lnTo>
                        <a:pt x="297" y="150"/>
                      </a:lnTo>
                    </a:path>
                  </a:pathLst>
                </a:cu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1" name="Freeform 114"/>
                <p:cNvSpPr>
                  <a:spLocks/>
                </p:cNvSpPr>
                <p:nvPr/>
              </p:nvSpPr>
              <p:spPr bwMode="auto">
                <a:xfrm>
                  <a:off x="3456" y="2694"/>
                  <a:ext cx="595" cy="151"/>
                </a:xfrm>
                <a:custGeom>
                  <a:avLst/>
                  <a:gdLst>
                    <a:gd name="T0" fmla="*/ 297 w 595"/>
                    <a:gd name="T1" fmla="*/ 150 h 151"/>
                    <a:gd name="T2" fmla="*/ 594 w 595"/>
                    <a:gd name="T3" fmla="*/ 75 h 151"/>
                    <a:gd name="T4" fmla="*/ 520 w 595"/>
                    <a:gd name="T5" fmla="*/ 75 h 151"/>
                    <a:gd name="T6" fmla="*/ 520 w 595"/>
                    <a:gd name="T7" fmla="*/ 0 h 151"/>
                    <a:gd name="T8" fmla="*/ 74 w 595"/>
                    <a:gd name="T9" fmla="*/ 0 h 151"/>
                    <a:gd name="T10" fmla="*/ 74 w 595"/>
                    <a:gd name="T11" fmla="*/ 75 h 151"/>
                    <a:gd name="T12" fmla="*/ 0 w 595"/>
                    <a:gd name="T13" fmla="*/ 75 h 151"/>
                    <a:gd name="T14" fmla="*/ 297 w 595"/>
                    <a:gd name="T15" fmla="*/ 150 h 1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95"/>
                    <a:gd name="T25" fmla="*/ 0 h 151"/>
                    <a:gd name="T26" fmla="*/ 595 w 595"/>
                    <a:gd name="T27" fmla="*/ 151 h 1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95" h="151">
                      <a:moveTo>
                        <a:pt x="297" y="150"/>
                      </a:moveTo>
                      <a:lnTo>
                        <a:pt x="594" y="75"/>
                      </a:lnTo>
                      <a:lnTo>
                        <a:pt x="520" y="75"/>
                      </a:lnTo>
                      <a:lnTo>
                        <a:pt x="520" y="0"/>
                      </a:lnTo>
                      <a:lnTo>
                        <a:pt x="74" y="0"/>
                      </a:lnTo>
                      <a:lnTo>
                        <a:pt x="74" y="75"/>
                      </a:lnTo>
                      <a:lnTo>
                        <a:pt x="0" y="75"/>
                      </a:lnTo>
                      <a:lnTo>
                        <a:pt x="297" y="150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09" name="Rectangle 115"/>
              <p:cNvSpPr>
                <a:spLocks noChangeArrowheads="1"/>
              </p:cNvSpPr>
              <p:nvPr/>
            </p:nvSpPr>
            <p:spPr bwMode="auto">
              <a:xfrm>
                <a:off x="3245" y="3318"/>
                <a:ext cx="1106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 b="1" i="1">
                    <a:latin typeface="Arial" charset="0"/>
                  </a:rPr>
                  <a:t>recombination</a:t>
                </a:r>
              </a:p>
            </p:txBody>
          </p:sp>
        </p:grpSp>
      </p:grpSp>
      <p:sp>
        <p:nvSpPr>
          <p:cNvPr id="10285" name="Rectangle 116"/>
          <p:cNvSpPr>
            <a:spLocks noChangeArrowheads="1"/>
          </p:cNvSpPr>
          <p:nvPr/>
        </p:nvSpPr>
        <p:spPr bwMode="auto">
          <a:xfrm>
            <a:off x="4008438" y="2371725"/>
            <a:ext cx="159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reproduction</a:t>
            </a:r>
          </a:p>
        </p:txBody>
      </p:sp>
      <p:sp>
        <p:nvSpPr>
          <p:cNvPr id="10286" name="Rectangle 117"/>
          <p:cNvSpPr>
            <a:spLocks noChangeArrowheads="1"/>
          </p:cNvSpPr>
          <p:nvPr/>
        </p:nvSpPr>
        <p:spPr bwMode="auto">
          <a:xfrm>
            <a:off x="3494088" y="3133725"/>
            <a:ext cx="1171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selection</a:t>
            </a:r>
          </a:p>
        </p:txBody>
      </p:sp>
      <p:sp>
        <p:nvSpPr>
          <p:cNvPr id="10287" name="Line 118"/>
          <p:cNvSpPr>
            <a:spLocks noChangeShapeType="1"/>
          </p:cNvSpPr>
          <p:nvPr/>
        </p:nvSpPr>
        <p:spPr bwMode="auto">
          <a:xfrm>
            <a:off x="2743200" y="3200400"/>
            <a:ext cx="838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8" name="Text Box 120"/>
          <p:cNvSpPr txBox="1">
            <a:spLocks noChangeArrowheads="1"/>
          </p:cNvSpPr>
          <p:nvPr/>
        </p:nvSpPr>
        <p:spPr bwMode="auto">
          <a:xfrm>
            <a:off x="2438400" y="3733800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Fitness function</a:t>
            </a:r>
            <a:endParaRPr lang="de-DE" sz="1800">
              <a:latin typeface="Arial" charset="0"/>
            </a:endParaRPr>
          </a:p>
        </p:txBody>
      </p:sp>
      <p:sp>
        <p:nvSpPr>
          <p:cNvPr id="10289" name="Line 121"/>
          <p:cNvSpPr>
            <a:spLocks noChangeShapeType="1"/>
          </p:cNvSpPr>
          <p:nvPr/>
        </p:nvSpPr>
        <p:spPr bwMode="auto">
          <a:xfrm>
            <a:off x="2438400" y="3276600"/>
            <a:ext cx="762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0" name="Text Box 122"/>
          <p:cNvSpPr txBox="1">
            <a:spLocks noChangeArrowheads="1"/>
          </p:cNvSpPr>
          <p:nvPr/>
        </p:nvSpPr>
        <p:spPr bwMode="auto">
          <a:xfrm>
            <a:off x="3048000" y="44196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/>
              <a:t>7</a:t>
            </a:r>
            <a:endParaRPr lang="de-DE" sz="1600" b="1"/>
          </a:p>
        </p:txBody>
      </p:sp>
      <p:sp>
        <p:nvSpPr>
          <p:cNvPr id="10291" name="Text Box 123"/>
          <p:cNvSpPr txBox="1">
            <a:spLocks noChangeArrowheads="1"/>
          </p:cNvSpPr>
          <p:nvPr/>
        </p:nvSpPr>
        <p:spPr bwMode="auto">
          <a:xfrm>
            <a:off x="3429000" y="44196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/>
              <a:t>2</a:t>
            </a:r>
            <a:endParaRPr lang="de-DE" sz="1600" b="1"/>
          </a:p>
        </p:txBody>
      </p:sp>
      <p:sp>
        <p:nvSpPr>
          <p:cNvPr id="10292" name="Rectangle 124"/>
          <p:cNvSpPr>
            <a:spLocks noChangeArrowheads="1"/>
          </p:cNvSpPr>
          <p:nvPr/>
        </p:nvSpPr>
        <p:spPr bwMode="auto">
          <a:xfrm>
            <a:off x="1708150" y="198120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Population</a:t>
            </a:r>
            <a:endParaRPr lang="de-DE" sz="1800">
              <a:latin typeface="Arial" charset="0"/>
            </a:endParaRPr>
          </a:p>
        </p:txBody>
      </p:sp>
      <p:sp>
        <p:nvSpPr>
          <p:cNvPr id="10293" name="Rectangle 125"/>
          <p:cNvSpPr>
            <a:spLocks noChangeArrowheads="1"/>
          </p:cNvSpPr>
          <p:nvPr/>
        </p:nvSpPr>
        <p:spPr bwMode="auto">
          <a:xfrm>
            <a:off x="3581400" y="6324600"/>
            <a:ext cx="193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rgbClr val="FF0066"/>
                </a:solidFill>
                <a:latin typeface="Arial" charset="0"/>
              </a:rPr>
              <a:t>Survival of Fittest</a:t>
            </a:r>
            <a:endParaRPr lang="de-DE" sz="1800" i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94" name="Line 126"/>
          <p:cNvSpPr>
            <a:spLocks noChangeShapeType="1"/>
          </p:cNvSpPr>
          <p:nvPr/>
        </p:nvSpPr>
        <p:spPr bwMode="auto">
          <a:xfrm flipH="1" flipV="1">
            <a:off x="2209800" y="5791200"/>
            <a:ext cx="2057400" cy="68580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127"/>
          <p:cNvSpPr>
            <a:spLocks noChangeShapeType="1"/>
          </p:cNvSpPr>
          <p:nvPr/>
        </p:nvSpPr>
        <p:spPr bwMode="auto">
          <a:xfrm flipV="1">
            <a:off x="4191000" y="6019800"/>
            <a:ext cx="1676400" cy="45720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 of an </a:t>
            </a:r>
            <a:r>
              <a:rPr lang="en-US"/>
              <a:t>EC System to Solve TSPs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924800" cy="4648200"/>
          </a:xfrm>
        </p:spPr>
        <p:txBody>
          <a:bodyPr/>
          <a:lstStyle/>
          <a:p>
            <a:r>
              <a:rPr lang="en-US" dirty="0"/>
              <a:t>Fitness function: given</a:t>
            </a:r>
          </a:p>
          <a:p>
            <a:r>
              <a:rPr lang="en-US" dirty="0"/>
              <a:t>Chromosomal Representation: sequence of numbers containing a permutation of the first n numbers represented as an array; e.g. 1-2-3-4-0-5</a:t>
            </a:r>
          </a:p>
          <a:p>
            <a:r>
              <a:rPr lang="en-US" dirty="0"/>
              <a:t>Selection method: roulette  wheel selection (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next slide)</a:t>
            </a:r>
          </a:p>
          <a:p>
            <a:r>
              <a:rPr lang="en-US" dirty="0"/>
              <a:t>Initialization: Random</a:t>
            </a:r>
          </a:p>
          <a:p>
            <a:r>
              <a:rPr lang="en-US" dirty="0"/>
              <a:t>Evolution Model/Population Management: Generate the next generation from the scratch</a:t>
            </a:r>
          </a:p>
          <a:p>
            <a:r>
              <a:rPr lang="en-US" dirty="0"/>
              <a:t>Termination condition: The system is run for N generations and the best (or best k) solution is reported</a:t>
            </a:r>
          </a:p>
          <a:p>
            <a:r>
              <a:rPr lang="en-US" dirty="0"/>
              <a:t>Operators: mutation, crossover, copy</a:t>
            </a:r>
          </a:p>
          <a:p>
            <a:r>
              <a:rPr lang="en-US" dirty="0"/>
              <a:t>Operator application probabilities: crossover: 0% at generation 1; increase to 95% at generation N; mutation: 95% at generation 1 is reduced to 0% at generation N; copy: fixed at 5%</a:t>
            </a:r>
          </a:p>
          <a:p>
            <a:r>
              <a:rPr lang="en-US" dirty="0"/>
              <a:t>Population size PS (e.g. 500)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en-US" dirty="0"/>
              <a:t>Roulette Wheel Selection (RWS)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1439" y="3419901"/>
            <a:ext cx="2089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Information: </a:t>
            </a:r>
          </a:p>
        </p:txBody>
      </p:sp>
      <p:sp>
        <p:nvSpPr>
          <p:cNvPr id="5" name="Rectangle 4"/>
          <p:cNvSpPr/>
          <p:nvPr/>
        </p:nvSpPr>
        <p:spPr>
          <a:xfrm>
            <a:off x="3774743" y="3477580"/>
            <a:ext cx="4600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https://en.wikipedia.org/wiki/Fitness_proportionate_selection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1571009" y="4715301"/>
            <a:ext cx="7193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Remark: RWS is the most popular selection methods in EC; however many other selection methods exist and are used in EC systems! Particularly, </a:t>
            </a:r>
            <a:r>
              <a:rPr lang="en-US" sz="2400" i="1" dirty="0"/>
              <a:t>tournament selection </a:t>
            </a:r>
            <a:r>
              <a:rPr lang="en-US" sz="2400" dirty="0"/>
              <a:t>is another popular selection method! 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41439" y="1981200"/>
            <a:ext cx="7373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Purpose of Selection in EC</a:t>
            </a:r>
            <a:r>
              <a:rPr lang="en-US" sz="2400" dirty="0"/>
              <a:t>: The role of selection methods is the generation of a mating pool to breed the next generation!</a:t>
            </a:r>
          </a:p>
        </p:txBody>
      </p:sp>
      <p:pic>
        <p:nvPicPr>
          <p:cNvPr id="12290" name="Picture 2" descr="http://darkroom.baltimoresun.com/wp-content/uploads/2014/02/sochi-olympics-closing-ceremony-02232014-11-760x4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206" y="5943600"/>
            <a:ext cx="148492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7924800" y="4343400"/>
            <a:ext cx="683329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536617" y="4204900"/>
            <a:ext cx="2658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Handwriting" panose="03010101010101010101" pitchFamily="66" charset="0"/>
              </a:rPr>
              <a:t>participates in reproduction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563" y="6324600"/>
            <a:ext cx="1880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3-tournament selection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en-US" dirty="0"/>
              <a:t>Roulette Wheel Selection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351D2A3-0F65-45CA-95C9-F137F4DF5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114800" y="850104"/>
            <a:ext cx="12954000" cy="3490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06928" tIns="882372" rIns="0" bIns="441186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Fitness proportionate selection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also known as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roulette wheel selection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is a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645A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Genetic operator"/>
              </a:rPr>
              <a:t>selection operator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used in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645A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Genetic algorithm"/>
              </a:rPr>
              <a:t>genetic algorithms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selecting potentially useful solutions for recombination/crossover.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fitness proportionate selection, as in all selection methods, the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645A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Fitness function"/>
              </a:rPr>
              <a:t>fitness function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assigns a fitness to possible solutions 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645A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Chromosome"/>
              </a:rPr>
              <a:t>chromosomes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This fitness level is used to associate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645A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Probability"/>
              </a:rPr>
              <a:t>probability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selection with each individual chromosome.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AutoShape 3" descr="f_{i}">
            <a:extLst>
              <a:ext uri="{FF2B5EF4-FFF2-40B4-BE49-F238E27FC236}">
                <a16:creationId xmlns:a16="http://schemas.microsoft.com/office/drawing/2014/main" id="{60EA1FCC-8F17-4BD4-AC86-C83A101635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16138" y="457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">
            <a:extLst>
              <a:ext uri="{FF2B5EF4-FFF2-40B4-BE49-F238E27FC236}">
                <a16:creationId xmlns:a16="http://schemas.microsoft.com/office/drawing/2014/main" id="{5F4A5D56-3EAC-46BD-AFD3-3C0E7DC9DC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670463" y="457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 descr="{\displaystyle p_{i}={\frac {f_{i}}{\Sigma _{j=1}^{N}f_{j}}},}">
            <a:extLst>
              <a:ext uri="{FF2B5EF4-FFF2-40B4-BE49-F238E27FC236}">
                <a16:creationId xmlns:a16="http://schemas.microsoft.com/office/drawing/2014/main" id="{8BF65325-40E2-43CA-9BFA-2E9A42D369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69050" y="382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N">
            <a:extLst>
              <a:ext uri="{FF2B5EF4-FFF2-40B4-BE49-F238E27FC236}">
                <a16:creationId xmlns:a16="http://schemas.microsoft.com/office/drawing/2014/main" id="{CFC4ED0E-BB87-46E9-BBC1-3A7ADFE2B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11463" y="411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67ADF6F-6965-496C-B9C6-C43D6800D4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71600" y="3978275"/>
            <a:ext cx="2416098" cy="1238250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EB27A2F-053F-46ED-8A8C-F942A2B0B8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267200"/>
            <a:ext cx="3971925" cy="12668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6EA066E-95D8-403E-A12F-522A07B314F1}"/>
              </a:ext>
            </a:extLst>
          </p:cNvPr>
          <p:cNvSpPr txBox="1"/>
          <p:nvPr/>
        </p:nvSpPr>
        <p:spPr>
          <a:xfrm>
            <a:off x="2355850" y="5558750"/>
            <a:ext cx="5812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f(sol1)=0.6; f(sol2)=0.3 f(sol3)=0.1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9F52EC-DD01-4680-B5C4-384EEFA3B45A}"/>
              </a:ext>
            </a:extLst>
          </p:cNvPr>
          <p:cNvSpPr txBox="1"/>
          <p:nvPr/>
        </p:nvSpPr>
        <p:spPr>
          <a:xfrm>
            <a:off x="2499039" y="6337915"/>
            <a:ext cx="5746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Question How would you implement RWS??</a:t>
            </a:r>
          </a:p>
        </p:txBody>
      </p:sp>
    </p:spTree>
    <p:extLst>
      <p:ext uri="{BB962C8B-B14F-4D97-AF65-F5344CB8AC3E}">
        <p14:creationId xmlns:p14="http://schemas.microsoft.com/office/powerpoint/2010/main" val="42915418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en-US"/>
              <a:t>The Evolution Mechanism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2400" dirty="0"/>
              <a:t>Increasing diversity by genetic operators</a:t>
            </a:r>
          </a:p>
          <a:p>
            <a:pPr lvl="1"/>
            <a:r>
              <a:rPr lang="en-US" dirty="0"/>
              <a:t>mutation</a:t>
            </a:r>
          </a:p>
          <a:p>
            <a:pPr lvl="1"/>
            <a:r>
              <a:rPr lang="en-US" dirty="0"/>
              <a:t>Recombination also</a:t>
            </a:r>
          </a:p>
          <a:p>
            <a:pPr marL="457200" lvl="1" indent="0">
              <a:buNone/>
            </a:pPr>
            <a:r>
              <a:rPr lang="en-US" dirty="0"/>
              <a:t>    called crossover 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981200"/>
            <a:ext cx="4000500" cy="4648200"/>
          </a:xfrm>
          <a:noFill/>
        </p:spPr>
        <p:txBody>
          <a:bodyPr/>
          <a:lstStyle/>
          <a:p>
            <a:r>
              <a:rPr lang="en-US" sz="2400" dirty="0"/>
              <a:t>Decreasing diversity by selection</a:t>
            </a:r>
          </a:p>
          <a:p>
            <a:pPr lvl="1"/>
            <a:r>
              <a:rPr lang="en-US" dirty="0"/>
              <a:t>of parents</a:t>
            </a:r>
          </a:p>
          <a:p>
            <a:pPr lvl="1"/>
            <a:r>
              <a:rPr lang="en-US" dirty="0"/>
              <a:t>of survivors</a:t>
            </a:r>
          </a:p>
          <a:p>
            <a:pPr lvl="1"/>
            <a:r>
              <a:rPr lang="en-US" dirty="0"/>
              <a:t>By using a copy operator</a:t>
            </a:r>
          </a:p>
        </p:txBody>
      </p:sp>
    </p:spTree>
    <p:extLst>
      <p:ext uri="{BB962C8B-B14F-4D97-AF65-F5344CB8AC3E}">
        <p14:creationId xmlns:p14="http://schemas.microsoft.com/office/powerpoint/2010/main" val="3110651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theme/theme1.xml><?xml version="1.0" encoding="utf-8"?>
<a:theme xmlns:a="http://schemas.openxmlformats.org/drawingml/2006/main" name="embossdb">
  <a:themeElements>
    <a:clrScheme name="">
      <a:dk1>
        <a:srgbClr val="000000"/>
      </a:dk1>
      <a:lt1>
        <a:srgbClr val="FFFFFF"/>
      </a:lt1>
      <a:dk2>
        <a:srgbClr val="000000"/>
      </a:dk2>
      <a:lt2>
        <a:srgbClr val="DADADA"/>
      </a:lt2>
      <a:accent1>
        <a:srgbClr val="676767"/>
      </a:accent1>
      <a:accent2>
        <a:srgbClr val="919191"/>
      </a:accent2>
      <a:accent3>
        <a:srgbClr val="FFFFFF"/>
      </a:accent3>
      <a:accent4>
        <a:srgbClr val="000000"/>
      </a:accent4>
      <a:accent5>
        <a:srgbClr val="B8B8B8"/>
      </a:accent5>
      <a:accent6>
        <a:srgbClr val="838383"/>
      </a:accent6>
      <a:hlink>
        <a:srgbClr val="000000"/>
      </a:hlink>
      <a:folHlink>
        <a:srgbClr val="CECECE"/>
      </a:folHlink>
    </a:clrScheme>
    <a:fontScheme name="embossd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bossd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d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c:\msoffice\powerpnt\template\bwovrhd\embossdb.ppt</Template>
  <TotalTime>1472330980</TotalTime>
  <Pages>12</Pages>
  <Words>1423</Words>
  <Application>Microsoft Office PowerPoint</Application>
  <PresentationFormat>Letter Paper (8.5x11 in)</PresentationFormat>
  <Paragraphs>158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Lucida Handwriting</vt:lpstr>
      <vt:lpstr>Times New Roman</vt:lpstr>
      <vt:lpstr>Wingdings</vt:lpstr>
      <vt:lpstr>embossdb</vt:lpstr>
      <vt:lpstr>Microsoft ClipArt Gallery</vt:lpstr>
      <vt:lpstr>PowerPoint Presentation</vt:lpstr>
      <vt:lpstr>PowerPoint Presentation</vt:lpstr>
      <vt:lpstr>Key Components of an EC System</vt:lpstr>
      <vt:lpstr>The Evolutionary Cycle</vt:lpstr>
      <vt:lpstr>The Ingredients</vt:lpstr>
      <vt:lpstr>Sketch of an EC System to Solve TSPs</vt:lpstr>
      <vt:lpstr>Roulette Wheel Selection (RWS) </vt:lpstr>
      <vt:lpstr>Roulette Wheel Selection </vt:lpstr>
      <vt:lpstr>The Evolution Mechanism</vt:lpstr>
      <vt:lpstr>Side Question: How do we Assess the Similarity of 2 TSP Solutions?</vt:lpstr>
      <vt:lpstr>Requirements for TSP-Crossover Operators</vt:lpstr>
      <vt:lpstr>Donor-Receiver-Crossover (DR)</vt:lpstr>
      <vt:lpstr>Example Donor-Receiver Crossover</vt:lpstr>
      <vt:lpstr>Top-Down Edge Preserving Crossovers (TD)</vt:lpstr>
      <vt:lpstr>Role of  the 3 Genetic Operators</vt:lpstr>
      <vt:lpstr>Typical TSP Mutation Operators</vt:lpstr>
      <vt:lpstr>Non-GA Approaches for the TSP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GAs: TSP &amp; Sorting &amp;DiPres</dc:title>
  <dc:creator>Eick</dc:creator>
  <cp:lastModifiedBy>Eick, Christoph F</cp:lastModifiedBy>
  <cp:revision>59</cp:revision>
  <cp:lastPrinted>1995-05-01T16:02:16Z</cp:lastPrinted>
  <dcterms:created xsi:type="dcterms:W3CDTF">1995-05-01T16:01:30Z</dcterms:created>
  <dcterms:modified xsi:type="dcterms:W3CDTF">2023-02-22T16:47:52Z</dcterms:modified>
</cp:coreProperties>
</file>