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  <p:sldMasterId id="2147483650" r:id="rId3"/>
    <p:sldMasterId id="2147483649" r:id="rId4"/>
  </p:sldMasterIdLst>
  <p:notesMasterIdLst>
    <p:notesMasterId r:id="rId8"/>
  </p:notesMasterIdLst>
  <p:handoutMasterIdLst>
    <p:handoutMasterId r:id="rId9"/>
  </p:handoutMasterIdLst>
  <p:sldIdLst>
    <p:sldId id="543" r:id="rId5"/>
    <p:sldId id="535" r:id="rId6"/>
    <p:sldId id="544" r:id="rId7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3300"/>
    <a:srgbClr val="2A8487"/>
    <a:srgbClr val="1C5A61"/>
    <a:srgbClr val="0C6D9C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910" autoAdjust="0"/>
  </p:normalViewPr>
  <p:slideViewPr>
    <p:cSldViewPr>
      <p:cViewPr varScale="1">
        <p:scale>
          <a:sx n="74" d="100"/>
          <a:sy n="74" d="100"/>
        </p:scale>
        <p:origin x="1517" y="43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71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61FF7EA-EC23-4957-A836-7D91AD4ABC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2" tIns="47958" rIns="95912" bIns="47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49487C4-6F02-4331-A99C-443CE77F2D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8500"/>
            <a:ext cx="4591050" cy="3443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88328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0AF8360-6749-4891-843E-263FC5445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5BD6B45-79E5-4CD1-8FE7-F19464455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720" tIns="45355" rIns="90720" bIns="45355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23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7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6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41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924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884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55DF4BF-7993-4508-99E1-FDEE854BB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36826F0-F9FE-4066-A103-74E2734BC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40D720-A3EA-4807-A770-07A4DE9A9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FBD8D-7658-4C1D-AF68-BF4CC52BA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706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B373E7B-8FCB-4EEC-B386-505EE5AB4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0A7EDF6-562B-4319-A277-F14053856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C88B786-8A0C-4785-8351-CD27E1A5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BF54-3C5B-49B5-AAF3-8A3F046BB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378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4BA4C88-18D2-4AC5-B828-B6501B7353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F4EB8C1-6F12-4B3E-B178-3720D671AE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B5E400B-731F-43BB-B033-45191EE35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DF2B9-0A59-4613-977A-50F70BA8C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02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3C089AC-6996-4CDA-81F1-81F049CA9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45EA105-25C3-46C9-8E2E-56018471C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C994820-66FD-4D73-82F4-44762C848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08A9E-D815-4839-8276-4DE0BE936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87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3D6A16C-0B8F-43F4-AF7B-2842ADE77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18B6610-3541-4F10-AF44-E513BB9B4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A37EDB6-BA21-4726-AB0B-4599B3E64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9BD9C-0161-42FB-8F59-1D2F6E122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974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D96435F-643D-428B-B0C8-A047898CD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26D69F3-C4F3-4ED5-A10A-DBBC84F8E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79EA97E-2CA0-4F53-9633-0E8AB93CC3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E1D9A-6FD9-4187-8C00-37D7B972E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580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256C9A54-7B51-46A4-A37C-439E7AB13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25CF2BF-9E74-4F76-8F79-CC4F5E1DA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820F4E1-4B69-4A0C-BB22-E85A0E3E2F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EA95E-2991-48E6-B5BD-3E8CCC19C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84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44248D6-7F51-466B-903C-8E7D19B06E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F67B7CA-7393-421A-AB1D-BA6CF03CB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592E81F6-49A3-4BC8-A10C-C0482BD02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D0447-F6E7-47A3-B086-3E810A0A3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6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4877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39421E3-D870-4232-B32E-C4020ED5B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A045DF4-37C1-474E-804C-1935B70050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4010502-C712-429A-A369-258AA2643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BD606-07F9-4547-AB9A-935D6AC65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474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BD4F59F-D7B1-4A81-B4A2-783EA3366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D3C93EA-B8EC-4873-88E1-CAC782E92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B5DC6F0-9A0C-4F9E-938E-70947F0D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8F20C-1964-4CB3-B14F-51A13248E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910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27FCE65-3BD6-4CDC-AE6C-AE195C94A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04ECC65-92AC-4A91-B248-FDF7ABAC8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EE5365C-2DF6-475B-88DF-E72AF0FD6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B2CA2-D3F3-4BAC-859E-C62F55FCA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780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007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4389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724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8793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1352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137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28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714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958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752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8826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74503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8704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378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2278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9876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1742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442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0355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4236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84866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16712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86928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326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038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11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15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707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5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F7E1CA-C772-4266-845F-D6C3EAD5C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E5A02B-CA49-4E96-B265-B50A56A0D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Third Level</a:t>
            </a:r>
          </a:p>
        </p:txBody>
      </p:sp>
      <p:grpSp>
        <p:nvGrpSpPr>
          <p:cNvPr id="1028" name="Group 16">
            <a:extLst>
              <a:ext uri="{FF2B5EF4-FFF2-40B4-BE49-F238E27FC236}">
                <a16:creationId xmlns:a16="http://schemas.microsoft.com/office/drawing/2014/main" id="{C4F855BF-86F7-469B-A28F-3584C7884C4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>
              <a:extLst>
                <a:ext uri="{FF2B5EF4-FFF2-40B4-BE49-F238E27FC236}">
                  <a16:creationId xmlns:a16="http://schemas.microsoft.com/office/drawing/2014/main" id="{02F26EAD-4737-4419-A82A-36B101109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>
              <a:extLst>
                <a:ext uri="{FF2B5EF4-FFF2-40B4-BE49-F238E27FC236}">
                  <a16:creationId xmlns:a16="http://schemas.microsoft.com/office/drawing/2014/main" id="{EDA9DD79-0AAD-4F49-ACC2-EC7052065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" name="Text Box 10">
            <a:extLst>
              <a:ext uri="{FF2B5EF4-FFF2-40B4-BE49-F238E27FC236}">
                <a16:creationId xmlns:a16="http://schemas.microsoft.com/office/drawing/2014/main" id="{96D38467-BCD1-4F6E-B897-266A58D96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3060" y="6550025"/>
            <a:ext cx="885333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/>
              <a:t>04/22/2021</a:t>
            </a:r>
            <a:r>
              <a:rPr lang="en-US" altLang="en-US" dirty="0"/>
              <a:t>	 </a:t>
            </a:r>
            <a:r>
              <a:rPr lang="en-US" altLang="en-US" baseline="0" dirty="0"/>
              <a:t>                                  COSC 4368-Essay-Evaluation     </a:t>
            </a:r>
            <a:r>
              <a:rPr lang="en-US" altLang="en-US" dirty="0"/>
              <a:t>			                   </a:t>
            </a:r>
            <a:r>
              <a:rPr lang="en-US" altLang="en-US" baseline="0" dirty="0"/>
              <a:t> </a:t>
            </a:r>
            <a:fld id="{3F32193A-CEF5-412D-A342-D710FD9F5A66}" type="slidenum">
              <a:rPr lang="en-US" altLang="en-US" smtClean="0"/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dirty="0"/>
          </a:p>
          <a:p>
            <a:pPr>
              <a:spcBef>
                <a:spcPct val="50000"/>
              </a:spcBef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0F71A8-145C-45A6-AF24-8A6C082FD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C7972-DE4E-4B6E-9EED-0DF926FB1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2052" name="Group 16">
            <a:extLst>
              <a:ext uri="{FF2B5EF4-FFF2-40B4-BE49-F238E27FC236}">
                <a16:creationId xmlns:a16="http://schemas.microsoft.com/office/drawing/2014/main" id="{FC219826-B697-4C0F-B918-6095AC0EFDE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2056" name="Rectangle 17">
              <a:extLst>
                <a:ext uri="{FF2B5EF4-FFF2-40B4-BE49-F238E27FC236}">
                  <a16:creationId xmlns:a16="http://schemas.microsoft.com/office/drawing/2014/main" id="{AE3E85D5-652D-4BD3-8F3B-6FB920032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57" name="Rectangle 18">
              <a:extLst>
                <a:ext uri="{FF2B5EF4-FFF2-40B4-BE49-F238E27FC236}">
                  <a16:creationId xmlns:a16="http://schemas.microsoft.com/office/drawing/2014/main" id="{353DCB76-12C9-4908-A13D-69FBF78DA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33578" name="Rectangle 10">
            <a:extLst>
              <a:ext uri="{FF2B5EF4-FFF2-40B4-BE49-F238E27FC236}">
                <a16:creationId xmlns:a16="http://schemas.microsoft.com/office/drawing/2014/main" id="{D9A377AE-8A63-4643-A617-F7910ECE53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anose="02020603050405020304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133579" name="Rectangle 11">
            <a:extLst>
              <a:ext uri="{FF2B5EF4-FFF2-40B4-BE49-F238E27FC236}">
                <a16:creationId xmlns:a16="http://schemas.microsoft.com/office/drawing/2014/main" id="{85D6852C-C527-42DC-93A2-5E35B3B5F3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1133580" name="Rectangle 12">
            <a:extLst>
              <a:ext uri="{FF2B5EF4-FFF2-40B4-BE49-F238E27FC236}">
                <a16:creationId xmlns:a16="http://schemas.microsoft.com/office/drawing/2014/main" id="{807BBBBF-3620-4184-B966-ED6C5EA1E7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Times New Roman" panose="02020603050405020304" pitchFamily="18" charset="0"/>
              </a:defRPr>
            </a:lvl1pPr>
          </a:lstStyle>
          <a:p>
            <a:fld id="{0D135B08-79C4-4F32-88AE-FC41F7D95E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F78D5BC-8A60-4889-9384-1913A67F5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BAF4DCC-AFE0-4111-A891-CDC51E287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4340" name="Group 16">
            <a:extLst>
              <a:ext uri="{FF2B5EF4-FFF2-40B4-BE49-F238E27FC236}">
                <a16:creationId xmlns:a16="http://schemas.microsoft.com/office/drawing/2014/main" id="{EC72121A-5DA4-415B-B27E-3F8FD546312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4344" name="Rectangle 17">
              <a:extLst>
                <a:ext uri="{FF2B5EF4-FFF2-40B4-BE49-F238E27FC236}">
                  <a16:creationId xmlns:a16="http://schemas.microsoft.com/office/drawing/2014/main" id="{BCAB7FC6-0ECD-4B9E-AC43-E42FF08CA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345" name="Rectangle 18">
              <a:extLst>
                <a:ext uri="{FF2B5EF4-FFF2-40B4-BE49-F238E27FC236}">
                  <a16:creationId xmlns:a16="http://schemas.microsoft.com/office/drawing/2014/main" id="{040AAA88-3DFD-4E66-B08A-9E3DF2131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4341" name="Group 19">
            <a:extLst>
              <a:ext uri="{FF2B5EF4-FFF2-40B4-BE49-F238E27FC236}">
                <a16:creationId xmlns:a16="http://schemas.microsoft.com/office/drawing/2014/main" id="{3E5D3C01-B4A8-4A9D-B44C-7DE20B3EC33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4342" name="Rectangle 20">
              <a:extLst>
                <a:ext uri="{FF2B5EF4-FFF2-40B4-BE49-F238E27FC236}">
                  <a16:creationId xmlns:a16="http://schemas.microsoft.com/office/drawing/2014/main" id="{2A3CD35A-BD08-454C-965C-9E69F38C63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343" name="Rectangle 21">
              <a:extLst>
                <a:ext uri="{FF2B5EF4-FFF2-40B4-BE49-F238E27FC236}">
                  <a16:creationId xmlns:a16="http://schemas.microsoft.com/office/drawing/2014/main" id="{2E7D4323-A900-4ED6-9F34-F5B1FE2212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53"/>
              <a:ext cx="52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1200" b="0"/>
                <a:t>© Tan,Steinbach, Kumar 	    	Introduction to Data Mining        		      02/26/2006               </a:t>
              </a:r>
              <a:fld id="{AE9A5B0C-130B-4939-BDE1-E5016A8CF966}" type="slidenum">
                <a:rPr lang="en-US" altLang="en-US" sz="1200" b="0" smtClean="0"/>
                <a:pPr>
                  <a:defRPr/>
                </a:pPr>
                <a:t>‹#›</a:t>
              </a:fld>
              <a:r>
                <a:rPr lang="en-US" altLang="en-US" sz="1200" b="0"/>
                <a:t> </a:t>
              </a: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440DFA8-0F8A-46DC-B267-47AA8C0BB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808579A-B10E-4546-B9AA-DC2E64FCD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5364" name="Group 16">
            <a:extLst>
              <a:ext uri="{FF2B5EF4-FFF2-40B4-BE49-F238E27FC236}">
                <a16:creationId xmlns:a16="http://schemas.microsoft.com/office/drawing/2014/main" id="{E5DC7184-D530-488E-BF2B-D8C010ADFA6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5368" name="Rectangle 17">
              <a:extLst>
                <a:ext uri="{FF2B5EF4-FFF2-40B4-BE49-F238E27FC236}">
                  <a16:creationId xmlns:a16="http://schemas.microsoft.com/office/drawing/2014/main" id="{4AEFE126-61F1-49D9-A762-A0634AC60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369" name="Rectangle 18">
              <a:extLst>
                <a:ext uri="{FF2B5EF4-FFF2-40B4-BE49-F238E27FC236}">
                  <a16:creationId xmlns:a16="http://schemas.microsoft.com/office/drawing/2014/main" id="{B86D356E-E871-4513-8917-6D32094C6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5365" name="Group 19">
            <a:extLst>
              <a:ext uri="{FF2B5EF4-FFF2-40B4-BE49-F238E27FC236}">
                <a16:creationId xmlns:a16="http://schemas.microsoft.com/office/drawing/2014/main" id="{F118F068-18A6-4543-B305-AB2D305ED1D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5366" name="Rectangle 20">
              <a:extLst>
                <a:ext uri="{FF2B5EF4-FFF2-40B4-BE49-F238E27FC236}">
                  <a16:creationId xmlns:a16="http://schemas.microsoft.com/office/drawing/2014/main" id="{2AA4FE95-372C-4614-A841-5696B920BD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367" name="Rectangle 21">
              <a:extLst>
                <a:ext uri="{FF2B5EF4-FFF2-40B4-BE49-F238E27FC236}">
                  <a16:creationId xmlns:a16="http://schemas.microsoft.com/office/drawing/2014/main" id="{1F58713C-418A-420C-B478-98F4055B6D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53"/>
              <a:ext cx="52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1200" b="0"/>
                <a:t>© Tan,Steinbach, Kumar 	    	Introduction to Data Mining        		      02/26/2006               </a:t>
              </a:r>
              <a:fld id="{F4AE3AC2-95FF-4CFB-B340-4166052BD964}" type="slidenum">
                <a:rPr lang="en-US" altLang="en-US" sz="1200" b="0" smtClean="0"/>
                <a:pPr>
                  <a:defRPr/>
                </a:pPr>
                <a:t>‹#›</a:t>
              </a:fld>
              <a:r>
                <a:rPr lang="en-US" altLang="en-US" sz="1200" b="0"/>
                <a:t> </a:t>
              </a: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web.ivcc.edu/rrambo/eng1001/evaluation_criteria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FB0551B3-F37E-4E7F-865C-D96B84C58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685800"/>
            <a:ext cx="8229600" cy="726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 dirty="0"/>
              <a:t>COSC 4368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 dirty="0"/>
              <a:t>Fall 2024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 dirty="0"/>
              <a:t>Task 6 of ProblemSet3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 dirty="0"/>
              <a:t>Essay Evaluation Criteria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3200" b="0" u="sng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 u="sng" dirty="0"/>
              <a:t>Source</a:t>
            </a:r>
            <a:r>
              <a:rPr lang="en-US" altLang="en-US" sz="3200" b="0" dirty="0"/>
              <a:t>: </a:t>
            </a:r>
            <a:r>
              <a:rPr lang="en-US" sz="1600" dirty="0">
                <a:hlinkClick r:id="rId3"/>
              </a:rPr>
              <a:t>http://facultyweb.ivcc.edu/rrambo/eng1001/evaluation_criteria.htm</a:t>
            </a:r>
            <a:endParaRPr lang="en-US" sz="1600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1600" b="0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1600" b="0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1600" b="0" dirty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 u="sng" dirty="0"/>
              <a:t>Remark</a:t>
            </a:r>
            <a:r>
              <a:rPr lang="en-US" altLang="en-US" sz="3200" b="0" dirty="0"/>
              <a:t>: Please read source carefully as it tells you how your essay will be evaluated.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b="0" dirty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 dirty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  <p:grpSp>
        <p:nvGrpSpPr>
          <p:cNvPr id="18434" name="Group 6">
            <a:extLst>
              <a:ext uri="{FF2B5EF4-FFF2-40B4-BE49-F238E27FC236}">
                <a16:creationId xmlns:a16="http://schemas.microsoft.com/office/drawing/2014/main" id="{A7D9FDBA-422A-43BC-AAA4-F6BFF88A40D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143000"/>
            <a:ext cx="8534400" cy="152400"/>
            <a:chOff x="264" y="788"/>
            <a:chExt cx="5232" cy="124"/>
          </a:xfrm>
        </p:grpSpPr>
        <p:sp>
          <p:nvSpPr>
            <p:cNvPr id="18436" name="Rectangle 7">
              <a:extLst>
                <a:ext uri="{FF2B5EF4-FFF2-40B4-BE49-F238E27FC236}">
                  <a16:creationId xmlns:a16="http://schemas.microsoft.com/office/drawing/2014/main" id="{5B7A6DC9-CEC2-431E-89A1-89D6C1FEC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8437" name="Rectangle 8">
              <a:extLst>
                <a:ext uri="{FF2B5EF4-FFF2-40B4-BE49-F238E27FC236}">
                  <a16:creationId xmlns:a16="http://schemas.microsoft.com/office/drawing/2014/main" id="{91B6F272-F978-4148-BCD7-436723E76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5124" name="Rectangle 11">
            <a:extLst>
              <a:ext uri="{FF2B5EF4-FFF2-40B4-BE49-F238E27FC236}">
                <a16:creationId xmlns:a16="http://schemas.microsoft.com/office/drawing/2014/main" id="{581F27AF-96D5-42FE-9A32-22348425D5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>
              <a:defRPr/>
            </a:pPr>
            <a:r>
              <a:rPr lang="en-US" sz="3600" dirty="0">
                <a:cs typeface="+mj-cs"/>
              </a:rPr>
              <a:t>Ethics and Societal Aspects of 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A2E32CB-021E-4203-B85B-F9B083034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ea typeface="ＭＳ Ｐゴシック" pitchFamily="34" charset="-128"/>
              </a:rPr>
              <a:t>Essay Evaluation Criteria Weights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DC2061C-ABC0-4EA7-B1E3-5FAC4CBB0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5410200"/>
          </a:xfrm>
        </p:spPr>
        <p:txBody>
          <a:bodyPr/>
          <a:lstStyle/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cs typeface="+mn-cs"/>
              </a:rPr>
              <a:t> Thesis and Thesis Statement (26%)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cs typeface="+mn-cs"/>
              </a:rPr>
              <a:t> Organization (7%)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cs typeface="+mn-cs"/>
              </a:rPr>
              <a:t> Support and Development of Ideas (18%)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cs typeface="+mn-cs"/>
              </a:rPr>
              <a:t> Insight into the Subject (18%)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cs typeface="+mn-cs"/>
              </a:rPr>
              <a:t> Clarity (12%)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cs typeface="+mn-cs"/>
              </a:rPr>
              <a:t> Style (7%)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cs typeface="+mn-cs"/>
              </a:rPr>
              <a:t> Mechanics (12%)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cs typeface="+mn-cs"/>
            </a:endParaRPr>
          </a:p>
          <a:p>
            <a:pPr marL="51435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cs typeface="+mn-cs"/>
              </a:rPr>
              <a:t>Grading: Each Category will be scored on a 0 to 10 scale for your essay; and the overall score will be computed as the weighted sum of those scores; finally, 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weighted-sum*35/100 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cs typeface="+mn-cs"/>
              </a:rPr>
              <a:t>will be recorded as your Essay Score! </a:t>
            </a:r>
          </a:p>
          <a:p>
            <a:pPr marL="51435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A2E32CB-021E-4203-B85B-F9B083034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ea typeface="ＭＳ Ｐゴシック" pitchFamily="34" charset="-128"/>
              </a:rPr>
              <a:t>1,…,10 Score Semantics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DC2061C-ABC0-4EA7-B1E3-5FAC4CBB0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5410200"/>
          </a:xfrm>
        </p:spPr>
        <p:txBody>
          <a:bodyPr/>
          <a:lstStyle/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10=truly outstanding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9= very good 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8= good 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7= fair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6= marginal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5= needs a lot of improvement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4= poor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3= very poor</a:t>
            </a:r>
          </a:p>
          <a:p>
            <a:pPr marL="97155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389169134"/>
      </p:ext>
    </p:extLst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3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2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1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136</TotalTime>
  <Pages>3</Pages>
  <Words>184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ＭＳ Ｐゴシック</vt:lpstr>
      <vt:lpstr>Arial</vt:lpstr>
      <vt:lpstr>Monotype Sorts</vt:lpstr>
      <vt:lpstr>Tahoma</vt:lpstr>
      <vt:lpstr>Times New Roman</vt:lpstr>
      <vt:lpstr>Verdana</vt:lpstr>
      <vt:lpstr>Wingdings</vt:lpstr>
      <vt:lpstr>LC.BRev.FY97</vt:lpstr>
      <vt:lpstr>3_LC.BRev.FY97</vt:lpstr>
      <vt:lpstr>2_LC.BRev.FY97</vt:lpstr>
      <vt:lpstr>1_LC.BRev.FY97</vt:lpstr>
      <vt:lpstr>Ethics and Societal Aspects of AI</vt:lpstr>
      <vt:lpstr>Essay Evaluation Criteria Weights</vt:lpstr>
      <vt:lpstr>1,…,10 Score Semantics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 Classification: Alternative Techniques</dc:title>
  <dc:creator>anujkarpatne@gmail.com</dc:creator>
  <cp:lastModifiedBy>Eick, Christoph F</cp:lastModifiedBy>
  <cp:revision>21</cp:revision>
  <cp:lastPrinted>2013-09-25T02:06:08Z</cp:lastPrinted>
  <dcterms:created xsi:type="dcterms:W3CDTF">2018-02-14T20:49:24Z</dcterms:created>
  <dcterms:modified xsi:type="dcterms:W3CDTF">2024-04-10T19:00:34Z</dcterms:modified>
</cp:coreProperties>
</file>