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03" r:id="rId2"/>
    <p:sldId id="256" r:id="rId3"/>
    <p:sldId id="259" r:id="rId4"/>
    <p:sldId id="302" r:id="rId5"/>
    <p:sldId id="301" r:id="rId6"/>
    <p:sldId id="260" r:id="rId7"/>
    <p:sldId id="261" r:id="rId8"/>
    <p:sldId id="262" r:id="rId9"/>
    <p:sldId id="265" r:id="rId10"/>
    <p:sldId id="263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5" r:id="rId25"/>
    <p:sldId id="284" r:id="rId26"/>
    <p:sldId id="283" r:id="rId27"/>
    <p:sldId id="300" r:id="rId28"/>
    <p:sldId id="286" r:id="rId29"/>
    <p:sldId id="287" r:id="rId30"/>
    <p:sldId id="288" r:id="rId31"/>
    <p:sldId id="289" r:id="rId32"/>
    <p:sldId id="290" r:id="rId33"/>
    <p:sldId id="295" r:id="rId34"/>
    <p:sldId id="298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14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B2FC000-7BFF-46DA-8414-97561C0B2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21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66EAC-9A74-4A27-9AC3-884585D4A7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89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012B0-F7AB-4AD5-84BB-9D41F08F75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87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363BA-57E7-40C4-A9A0-F68C839101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31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6BBA-037E-4E48-9266-4833DC45D3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68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FB5C1-6BB8-4D00-9F1D-D3F0FE449F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95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F00D-BDFB-4ABE-840F-9E49E0AD6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89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904BE-C6E3-48E0-AF40-6C3F8A099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38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82848-042B-44BF-926C-41C1CFE9D9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50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2A7D2-9BF7-4EA3-9598-69880C4B54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03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00704-CDDC-4165-A9D8-D35739C8B4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62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71B5669-D941-4DF5-A89E-9C33E2EB6A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Game_theor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44pWdvUwoc&amp;t=3365s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www.engadget.com/2017/05/21/drones-ai-help-stop-poaching-afri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i.adsabs.harvard.edu/abs/2020arXiv200612411X/abstract" TargetMode="External"/><Relationship Id="rId5" Type="http://schemas.openxmlformats.org/officeDocument/2006/relationships/hyperlink" Target="https://www.zmescience.com/science/news-science/artificial-intelligence-poaching-logging/" TargetMode="External"/><Relationship Id="rId4" Type="http://schemas.openxmlformats.org/officeDocument/2006/relationships/hyperlink" Target="http://www.natureworldnews.com/articles/21181/20160425/game-theory-artificial-intelligence-help-wildlife-conservation-outwitting-poachers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_Beautiful_Mind_(film)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7FF1F-8516-B1B2-9148-FB80EBDFE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 February 21,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AB298-BA6B-DB81-615A-E221D49A6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9220200" cy="4114800"/>
          </a:xfrm>
        </p:spPr>
        <p:txBody>
          <a:bodyPr/>
          <a:lstStyle/>
          <a:p>
            <a:r>
              <a:rPr lang="en-US" sz="2000" dirty="0"/>
              <a:t>Please read Group Project Specification prior to the lecture on Feb. 26; group forming: Groups of 4 Students can be submitted to Mahin through Feb. 22, 11:59p; Mahin will form groups on Feb. 23… </a:t>
            </a:r>
          </a:p>
          <a:p>
            <a:r>
              <a:rPr lang="en-US" sz="2000" dirty="0"/>
              <a:t>The Task2 Specification has been updated (namely, submission instructions have been updated and a grading rubric has been added)</a:t>
            </a:r>
          </a:p>
          <a:p>
            <a:r>
              <a:rPr lang="en-US" sz="2000" dirty="0"/>
              <a:t>Group B: Will you present an additional 5 </a:t>
            </a:r>
            <a:r>
              <a:rPr lang="en-US" sz="2000"/>
              <a:t>minute today or not?</a:t>
            </a:r>
            <a:endParaRPr lang="en-US" sz="2000" dirty="0"/>
          </a:p>
          <a:p>
            <a:r>
              <a:rPr lang="en-US" sz="2000" dirty="0"/>
              <a:t>Next week’s main topic: Reinforcement Learning </a:t>
            </a:r>
          </a:p>
          <a:p>
            <a:r>
              <a:rPr lang="en-US" sz="2000" dirty="0"/>
              <a:t>Today’s Teaching Plan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Game Theory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Some Brief Discussion of Task2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Continue and Conclude Discussion of “Evolutionary Computing” </a:t>
            </a:r>
          </a:p>
        </p:txBody>
      </p:sp>
    </p:spTree>
    <p:extLst>
      <p:ext uri="{BB962C8B-B14F-4D97-AF65-F5344CB8AC3E}">
        <p14:creationId xmlns:p14="http://schemas.microsoft.com/office/powerpoint/2010/main" val="410950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Game theory:  Payoff matrix</a:t>
            </a:r>
          </a:p>
        </p:txBody>
      </p:sp>
      <p:sp>
        <p:nvSpPr>
          <p:cNvPr id="9219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6629400" y="2017713"/>
            <a:ext cx="2325688" cy="4459287"/>
          </a:xfrm>
        </p:spPr>
        <p:txBody>
          <a:bodyPr/>
          <a:lstStyle/>
          <a:p>
            <a:pPr eaLnBrk="1" hangingPunct="1"/>
            <a:r>
              <a:rPr lang="en-US" altLang="en-US" sz="2800"/>
              <a:t>A payoff matrix shows the payout to each player, given the decision of each player</a:t>
            </a:r>
          </a:p>
        </p:txBody>
      </p:sp>
      <p:graphicFrame>
        <p:nvGraphicFramePr>
          <p:cNvPr id="15395" name="Group 35"/>
          <p:cNvGraphicFramePr>
            <a:graphicFrameLocks noGrp="1"/>
          </p:cNvGraphicFramePr>
          <p:nvPr>
            <p:ph type="tbl" idx="1"/>
          </p:nvPr>
        </p:nvGraphicFramePr>
        <p:xfrm>
          <a:off x="12954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38" name="Text Box 24"/>
          <p:cNvSpPr txBox="1">
            <a:spLocks noChangeArrowheads="1"/>
          </p:cNvSpPr>
          <p:nvPr/>
        </p:nvSpPr>
        <p:spPr bwMode="auto">
          <a:xfrm>
            <a:off x="152400" y="4114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9239" name="Text Box 25"/>
          <p:cNvSpPr txBox="1">
            <a:spLocks noChangeArrowheads="1"/>
          </p:cNvSpPr>
          <p:nvPr/>
        </p:nvSpPr>
        <p:spPr bwMode="auto">
          <a:xfrm>
            <a:off x="3276600" y="19050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 we interpret this box?</a:t>
            </a:r>
          </a:p>
        </p:txBody>
      </p:sp>
      <p:sp>
        <p:nvSpPr>
          <p:cNvPr id="10243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5105400" y="2017713"/>
            <a:ext cx="3849688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The first number in each box determines the payout for </a:t>
            </a:r>
            <a:r>
              <a:rPr lang="en-US" altLang="en-US" sz="2800">
                <a:solidFill>
                  <a:srgbClr val="0099CC"/>
                </a:solidFill>
              </a:rPr>
              <a:t>Person 1</a:t>
            </a:r>
          </a:p>
          <a:p>
            <a:pPr eaLnBrk="1" hangingPunct="1"/>
            <a:r>
              <a:rPr lang="en-US" altLang="en-US" sz="2800"/>
              <a:t>The second number determines the payout for </a:t>
            </a:r>
            <a:r>
              <a:rPr lang="en-US" altLang="en-US" sz="2800">
                <a:solidFill>
                  <a:schemeClr val="hlink"/>
                </a:solidFill>
              </a:rPr>
              <a:t>Person 2</a:t>
            </a:r>
            <a:endParaRPr lang="en-US" altLang="en-US" sz="2800"/>
          </a:p>
        </p:txBody>
      </p:sp>
      <p:graphicFrame>
        <p:nvGraphicFramePr>
          <p:cNvPr id="19479" name="Group 23"/>
          <p:cNvGraphicFramePr>
            <a:graphicFrameLocks noGrp="1"/>
          </p:cNvGraphicFramePr>
          <p:nvPr>
            <p:ph type="tbl" idx="1"/>
          </p:nvPr>
        </p:nvGraphicFramePr>
        <p:xfrm>
          <a:off x="1066800" y="2819400"/>
          <a:ext cx="3733800" cy="2835276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C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D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A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B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62" name="Text Box 21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10263" name="Text Box 22"/>
          <p:cNvSpPr txBox="1">
            <a:spLocks noChangeArrowheads="1"/>
          </p:cNvSpPr>
          <p:nvPr/>
        </p:nvSpPr>
        <p:spPr bwMode="auto">
          <a:xfrm>
            <a:off x="2971800" y="2286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 we interpret this box?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2017713"/>
            <a:ext cx="38496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folHlink"/>
                </a:solidFill>
              </a:rPr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</a:t>
            </a:r>
            <a:r>
              <a:rPr lang="en-US" altLang="en-US">
                <a:solidFill>
                  <a:srgbClr val="0099CC"/>
                </a:solidFill>
              </a:rPr>
              <a:t>Person 1</a:t>
            </a:r>
            <a:r>
              <a:rPr lang="en-US" altLang="en-US"/>
              <a:t> chooses Action A and </a:t>
            </a:r>
            <a:r>
              <a:rPr lang="en-US" altLang="en-US">
                <a:solidFill>
                  <a:schemeClr val="hlink"/>
                </a:solidFill>
              </a:rPr>
              <a:t>Person 2</a:t>
            </a:r>
            <a:r>
              <a:rPr lang="en-US" altLang="en-US"/>
              <a:t> chooses Action D, then </a:t>
            </a:r>
            <a:r>
              <a:rPr lang="en-US" altLang="en-US">
                <a:solidFill>
                  <a:srgbClr val="0099CC"/>
                </a:solidFill>
              </a:rPr>
              <a:t>Person 1</a:t>
            </a:r>
            <a:r>
              <a:rPr lang="en-US" altLang="en-US"/>
              <a:t> receives a payout of </a:t>
            </a:r>
            <a:r>
              <a:rPr lang="en-US" altLang="en-US">
                <a:solidFill>
                  <a:srgbClr val="0099CC"/>
                </a:solidFill>
              </a:rPr>
              <a:t>8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hlink"/>
                </a:solidFill>
              </a:rPr>
              <a:t>Person 2</a:t>
            </a:r>
            <a:r>
              <a:rPr lang="en-US" altLang="en-US"/>
              <a:t> receives a payout of </a:t>
            </a:r>
            <a:r>
              <a:rPr lang="en-US" altLang="en-US">
                <a:solidFill>
                  <a:schemeClr val="hlink"/>
                </a:solidFill>
              </a:rPr>
              <a:t>3</a:t>
            </a:r>
            <a:r>
              <a:rPr lang="en-US" altLang="en-US"/>
              <a:t> 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type="tbl" idx="1"/>
          </p:nvPr>
        </p:nvGraphicFramePr>
        <p:xfrm>
          <a:off x="1066800" y="2819400"/>
          <a:ext cx="3733800" cy="2835276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C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D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A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B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971800" y="2286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3657600" y="3657600"/>
            <a:ext cx="1066800" cy="838200"/>
          </a:xfrm>
          <a:custGeom>
            <a:avLst/>
            <a:gdLst>
              <a:gd name="T0" fmla="*/ 533400 w 21600"/>
              <a:gd name="T1" fmla="*/ 0 h 21600"/>
              <a:gd name="T2" fmla="*/ 156217 w 21600"/>
              <a:gd name="T3" fmla="*/ 122742 h 21600"/>
              <a:gd name="T4" fmla="*/ 0 w 21600"/>
              <a:gd name="T5" fmla="*/ 419100 h 21600"/>
              <a:gd name="T6" fmla="*/ 156217 w 21600"/>
              <a:gd name="T7" fmla="*/ 715458 h 21600"/>
              <a:gd name="T8" fmla="*/ 533400 w 21600"/>
              <a:gd name="T9" fmla="*/ 838200 h 21600"/>
              <a:gd name="T10" fmla="*/ 910583 w 21600"/>
              <a:gd name="T11" fmla="*/ 715458 h 21600"/>
              <a:gd name="T12" fmla="*/ 1066800 w 21600"/>
              <a:gd name="T13" fmla="*/ 419100 h 21600"/>
              <a:gd name="T14" fmla="*/ 910583 w 21600"/>
              <a:gd name="T15" fmla="*/ 12274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75" y="10800"/>
                </a:moveTo>
                <a:cubicBezTo>
                  <a:pt x="2475" y="15398"/>
                  <a:pt x="6202" y="19125"/>
                  <a:pt x="10800" y="19125"/>
                </a:cubicBezTo>
                <a:cubicBezTo>
                  <a:pt x="15398" y="19125"/>
                  <a:pt x="19125" y="15398"/>
                  <a:pt x="19125" y="10800"/>
                </a:cubicBezTo>
                <a:cubicBezTo>
                  <a:pt x="19125" y="6202"/>
                  <a:pt x="15398" y="2475"/>
                  <a:pt x="10800" y="2475"/>
                </a:cubicBezTo>
                <a:cubicBezTo>
                  <a:pt x="6202" y="2475"/>
                  <a:pt x="2475" y="6202"/>
                  <a:pt x="2475" y="10800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 to a Core Principle:  Equilibrium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type of equilibrium we are looking for here is called Nash equilibrium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Nash equilibrium:  “Any combination of strategies in which each player’s strategy is his or her best choice, given the other players’ choices” (F/B p. 322)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Exactly one person deviating from a NE strategy would result in the same payout or lower payout for that person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 we find Nash equilibrium (NE)?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Step 1:  Pretend you are one of the players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Step 2:  Assume that your “opponent” picks a particular 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Step 3:  Determine your best strategy (strategies), given your opponent’s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Underline any best choice in the payoff matrix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Step 4:  Repeat Steps 2 &amp; 3 for any other opponent strategies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Step 5:  Repeat Steps 1 through 4 for the other player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Step 6:  Any entry with all numbers underlined is 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Steps 1 and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0" y="2017713"/>
            <a:ext cx="2514600" cy="4459287"/>
          </a:xfrm>
        </p:spPr>
        <p:txBody>
          <a:bodyPr/>
          <a:lstStyle/>
          <a:p>
            <a:pPr eaLnBrk="1" hangingPunct="1"/>
            <a:r>
              <a:rPr lang="en-US" altLang="en-US" sz="2800"/>
              <a:t>Assume that you are </a:t>
            </a:r>
            <a:r>
              <a:rPr lang="en-US" altLang="en-US" sz="2800">
                <a:solidFill>
                  <a:srgbClr val="0099CC"/>
                </a:solidFill>
              </a:rPr>
              <a:t>Person 1</a:t>
            </a:r>
          </a:p>
          <a:p>
            <a:pPr eaLnBrk="1" hangingPunct="1"/>
            <a:r>
              <a:rPr lang="en-US" altLang="en-US" sz="2800"/>
              <a:t>Given that </a:t>
            </a:r>
            <a:r>
              <a:rPr lang="en-US" altLang="en-US" sz="2800">
                <a:solidFill>
                  <a:schemeClr val="hlink"/>
                </a:solidFill>
              </a:rPr>
              <a:t>Person 2 </a:t>
            </a:r>
            <a:r>
              <a:rPr lang="en-US" altLang="en-US" sz="2800"/>
              <a:t>chooses Action C, what is </a:t>
            </a:r>
            <a:r>
              <a:rPr lang="en-US" altLang="en-US" sz="2800">
                <a:solidFill>
                  <a:srgbClr val="0099CC"/>
                </a:solidFill>
              </a:rPr>
              <a:t>Person 1</a:t>
            </a:r>
            <a:r>
              <a:rPr lang="en-US" altLang="en-US" sz="2800"/>
              <a:t>’s best choice?</a:t>
            </a:r>
          </a:p>
        </p:txBody>
      </p:sp>
      <p:graphicFrame>
        <p:nvGraphicFramePr>
          <p:cNvPr id="27652" name="Group 4"/>
          <p:cNvGraphicFramePr>
            <a:graphicFrameLocks noGrp="1"/>
          </p:cNvGraphicFramePr>
          <p:nvPr>
            <p:ph type="tbl" idx="1"/>
          </p:nvPr>
        </p:nvGraphicFramePr>
        <p:xfrm>
          <a:off x="12954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343400" y="1905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2667000" y="1524000"/>
            <a:ext cx="2057400" cy="5638800"/>
          </a:xfrm>
          <a:custGeom>
            <a:avLst/>
            <a:gdLst>
              <a:gd name="T0" fmla="*/ 1028700 w 21600"/>
              <a:gd name="T1" fmla="*/ 0 h 21600"/>
              <a:gd name="T2" fmla="*/ 301276 w 21600"/>
              <a:gd name="T3" fmla="*/ 825719 h 21600"/>
              <a:gd name="T4" fmla="*/ 0 w 21600"/>
              <a:gd name="T5" fmla="*/ 2819400 h 21600"/>
              <a:gd name="T6" fmla="*/ 301276 w 21600"/>
              <a:gd name="T7" fmla="*/ 4813081 h 21600"/>
              <a:gd name="T8" fmla="*/ 1028700 w 21600"/>
              <a:gd name="T9" fmla="*/ 5638800 h 21600"/>
              <a:gd name="T10" fmla="*/ 1756124 w 21600"/>
              <a:gd name="T11" fmla="*/ 4813081 h 21600"/>
              <a:gd name="T12" fmla="*/ 2057400 w 21600"/>
              <a:gd name="T13" fmla="*/ 2819400 h 21600"/>
              <a:gd name="T14" fmla="*/ 1756124 w 21600"/>
              <a:gd name="T15" fmla="*/ 82571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55" y="10800"/>
                </a:moveTo>
                <a:cubicBezTo>
                  <a:pt x="1755" y="15795"/>
                  <a:pt x="5805" y="19845"/>
                  <a:pt x="10800" y="19845"/>
                </a:cubicBezTo>
                <a:cubicBezTo>
                  <a:pt x="15795" y="19845"/>
                  <a:pt x="19845" y="15795"/>
                  <a:pt x="19845" y="10800"/>
                </a:cubicBezTo>
                <a:cubicBezTo>
                  <a:pt x="19845" y="5805"/>
                  <a:pt x="15795" y="1755"/>
                  <a:pt x="10800" y="1755"/>
                </a:cubicBezTo>
                <a:cubicBezTo>
                  <a:pt x="5805" y="1755"/>
                  <a:pt x="1755" y="5805"/>
                  <a:pt x="1755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3: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9400" y="2017713"/>
            <a:ext cx="2325688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Underline best payout, given the choice of the other player</a:t>
            </a:r>
            <a:r>
              <a:rPr lang="en-US" altLang="en-US" sz="2800"/>
              <a:t> </a:t>
            </a:r>
            <a:endParaRPr lang="en-US" altLang="en-US" sz="2400"/>
          </a:p>
          <a:p>
            <a:pPr eaLnBrk="1" hangingPunct="1"/>
            <a:r>
              <a:rPr lang="en-US" altLang="en-US" sz="2400"/>
              <a:t>Choose Action B, since         </a:t>
            </a:r>
            <a:r>
              <a:rPr lang="en-US" altLang="en-US" sz="2400">
                <a:solidFill>
                  <a:srgbClr val="0099CC"/>
                </a:solidFill>
              </a:rPr>
              <a:t>12</a:t>
            </a:r>
            <a:r>
              <a:rPr lang="en-US" altLang="en-US" sz="2400"/>
              <a:t> &gt; </a:t>
            </a:r>
            <a:r>
              <a:rPr lang="en-US" altLang="en-US" sz="2400">
                <a:solidFill>
                  <a:srgbClr val="0099CC"/>
                </a:solidFill>
              </a:rPr>
              <a:t>10</a:t>
            </a:r>
            <a:r>
              <a:rPr lang="en-US" altLang="en-US" sz="2400"/>
              <a:t> </a:t>
            </a:r>
            <a:r>
              <a:rPr lang="en-US" altLang="en-US" sz="2400">
                <a:sym typeface="Wingdings" pitchFamily="2" charset="2"/>
              </a:rPr>
              <a:t> underline </a:t>
            </a:r>
            <a:r>
              <a:rPr lang="en-US" altLang="en-US" sz="2400">
                <a:solidFill>
                  <a:srgbClr val="0099CC"/>
                </a:solidFill>
                <a:sym typeface="Wingdings" pitchFamily="2" charset="2"/>
              </a:rPr>
              <a:t>12</a:t>
            </a:r>
            <a:endParaRPr lang="en-US" altLang="en-US" sz="2800"/>
          </a:p>
        </p:txBody>
      </p:sp>
      <p:graphicFrame>
        <p:nvGraphicFramePr>
          <p:cNvPr id="29700" name="Group 4"/>
          <p:cNvGraphicFramePr>
            <a:graphicFrameLocks noGrp="1"/>
          </p:cNvGraphicFramePr>
          <p:nvPr>
            <p:ph type="tbl" idx="1"/>
          </p:nvPr>
        </p:nvGraphicFramePr>
        <p:xfrm>
          <a:off x="12954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343400" y="1905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2667000" y="1524000"/>
            <a:ext cx="2057400" cy="5638800"/>
          </a:xfrm>
          <a:custGeom>
            <a:avLst/>
            <a:gdLst>
              <a:gd name="T0" fmla="*/ 1028700 w 21600"/>
              <a:gd name="T1" fmla="*/ 0 h 21600"/>
              <a:gd name="T2" fmla="*/ 301276 w 21600"/>
              <a:gd name="T3" fmla="*/ 825719 h 21600"/>
              <a:gd name="T4" fmla="*/ 0 w 21600"/>
              <a:gd name="T5" fmla="*/ 2819400 h 21600"/>
              <a:gd name="T6" fmla="*/ 301276 w 21600"/>
              <a:gd name="T7" fmla="*/ 4813081 h 21600"/>
              <a:gd name="T8" fmla="*/ 1028700 w 21600"/>
              <a:gd name="T9" fmla="*/ 5638800 h 21600"/>
              <a:gd name="T10" fmla="*/ 1756124 w 21600"/>
              <a:gd name="T11" fmla="*/ 4813081 h 21600"/>
              <a:gd name="T12" fmla="*/ 2057400 w 21600"/>
              <a:gd name="T13" fmla="*/ 2819400 h 21600"/>
              <a:gd name="T14" fmla="*/ 1756124 w 21600"/>
              <a:gd name="T15" fmla="*/ 82571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55" y="10800"/>
                </a:moveTo>
                <a:cubicBezTo>
                  <a:pt x="1755" y="15795"/>
                  <a:pt x="5805" y="19845"/>
                  <a:pt x="10800" y="19845"/>
                </a:cubicBezTo>
                <a:cubicBezTo>
                  <a:pt x="15795" y="19845"/>
                  <a:pt x="19845" y="15795"/>
                  <a:pt x="19845" y="10800"/>
                </a:cubicBezTo>
                <a:cubicBezTo>
                  <a:pt x="19845" y="5805"/>
                  <a:pt x="15795" y="1755"/>
                  <a:pt x="10800" y="1755"/>
                </a:cubicBezTo>
                <a:cubicBezTo>
                  <a:pt x="5805" y="1755"/>
                  <a:pt x="1755" y="5805"/>
                  <a:pt x="1755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4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3200" y="2017713"/>
            <a:ext cx="2401888" cy="4459287"/>
          </a:xfrm>
        </p:spPr>
        <p:txBody>
          <a:bodyPr/>
          <a:lstStyle/>
          <a:p>
            <a:pPr eaLnBrk="1" hangingPunct="1"/>
            <a:r>
              <a:rPr lang="en-US" altLang="en-US" sz="2800"/>
              <a:t>Now assume that </a:t>
            </a:r>
            <a:r>
              <a:rPr lang="en-US" altLang="en-US" sz="2800">
                <a:solidFill>
                  <a:schemeClr val="hlink"/>
                </a:solidFill>
              </a:rPr>
              <a:t>Person 2</a:t>
            </a:r>
            <a:r>
              <a:rPr lang="en-US" altLang="en-US" sz="2800"/>
              <a:t> chooses Action D</a:t>
            </a:r>
          </a:p>
          <a:p>
            <a:pPr eaLnBrk="1" hangingPunct="1"/>
            <a:r>
              <a:rPr lang="en-US" altLang="en-US" sz="2800"/>
              <a:t>Here,       </a:t>
            </a:r>
            <a:r>
              <a:rPr lang="en-US" altLang="en-US" sz="2800">
                <a:solidFill>
                  <a:srgbClr val="0099CC"/>
                </a:solidFill>
              </a:rPr>
              <a:t>10</a:t>
            </a:r>
            <a:r>
              <a:rPr lang="en-US" altLang="en-US" sz="2800"/>
              <a:t> &gt; </a:t>
            </a:r>
            <a:r>
              <a:rPr lang="en-US" altLang="en-US" sz="2800">
                <a:solidFill>
                  <a:srgbClr val="0099CC"/>
                </a:solidFill>
              </a:rPr>
              <a:t>8</a:t>
            </a:r>
            <a:r>
              <a:rPr lang="en-US" altLang="en-US" sz="2800"/>
              <a:t> </a:t>
            </a:r>
            <a:r>
              <a:rPr lang="en-US" altLang="en-US" sz="2800">
                <a:sym typeface="Wingdings" pitchFamily="2" charset="2"/>
              </a:rPr>
              <a:t> Choose and underline </a:t>
            </a:r>
            <a:r>
              <a:rPr lang="en-US" altLang="en-US" sz="2800">
                <a:solidFill>
                  <a:srgbClr val="0099CC"/>
                </a:solidFill>
                <a:sym typeface="Wingdings" pitchFamily="2" charset="2"/>
              </a:rPr>
              <a:t>10</a:t>
            </a:r>
            <a:endParaRPr lang="en-US" altLang="en-US" sz="2800">
              <a:solidFill>
                <a:srgbClr val="0099CC"/>
              </a:solidFill>
            </a:endParaRPr>
          </a:p>
        </p:txBody>
      </p:sp>
      <p:graphicFrame>
        <p:nvGraphicFramePr>
          <p:cNvPr id="30724" name="Group 4"/>
          <p:cNvGraphicFramePr>
            <a:graphicFrameLocks noGrp="1"/>
          </p:cNvGraphicFramePr>
          <p:nvPr>
            <p:ph type="tbl" idx="1"/>
          </p:nvPr>
        </p:nvGraphicFramePr>
        <p:xfrm>
          <a:off x="12954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581400" y="1905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  <p:sp>
        <p:nvSpPr>
          <p:cNvPr id="16408" name="AutoShape 24"/>
          <p:cNvSpPr>
            <a:spLocks noChangeArrowheads="1"/>
          </p:cNvSpPr>
          <p:nvPr/>
        </p:nvSpPr>
        <p:spPr bwMode="auto">
          <a:xfrm>
            <a:off x="4495800" y="1524000"/>
            <a:ext cx="2057400" cy="5638800"/>
          </a:xfrm>
          <a:custGeom>
            <a:avLst/>
            <a:gdLst>
              <a:gd name="T0" fmla="*/ 1028700 w 21600"/>
              <a:gd name="T1" fmla="*/ 0 h 21600"/>
              <a:gd name="T2" fmla="*/ 301276 w 21600"/>
              <a:gd name="T3" fmla="*/ 825719 h 21600"/>
              <a:gd name="T4" fmla="*/ 0 w 21600"/>
              <a:gd name="T5" fmla="*/ 2819400 h 21600"/>
              <a:gd name="T6" fmla="*/ 301276 w 21600"/>
              <a:gd name="T7" fmla="*/ 4813081 h 21600"/>
              <a:gd name="T8" fmla="*/ 1028700 w 21600"/>
              <a:gd name="T9" fmla="*/ 5638800 h 21600"/>
              <a:gd name="T10" fmla="*/ 1756124 w 21600"/>
              <a:gd name="T11" fmla="*/ 4813081 h 21600"/>
              <a:gd name="T12" fmla="*/ 2057400 w 21600"/>
              <a:gd name="T13" fmla="*/ 2819400 h 21600"/>
              <a:gd name="T14" fmla="*/ 1756124 w 21600"/>
              <a:gd name="T15" fmla="*/ 82571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55" y="10800"/>
                </a:moveTo>
                <a:cubicBezTo>
                  <a:pt x="1755" y="15795"/>
                  <a:pt x="5805" y="19845"/>
                  <a:pt x="10800" y="19845"/>
                </a:cubicBezTo>
                <a:cubicBezTo>
                  <a:pt x="15795" y="19845"/>
                  <a:pt x="19845" y="15795"/>
                  <a:pt x="19845" y="10800"/>
                </a:cubicBezTo>
                <a:cubicBezTo>
                  <a:pt x="19845" y="5805"/>
                  <a:pt x="15795" y="1755"/>
                  <a:pt x="10800" y="1755"/>
                </a:cubicBezTo>
                <a:cubicBezTo>
                  <a:pt x="5805" y="1755"/>
                  <a:pt x="1755" y="5805"/>
                  <a:pt x="1755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8956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9400" y="2017713"/>
            <a:ext cx="2325688" cy="4459287"/>
          </a:xfrm>
        </p:spPr>
        <p:txBody>
          <a:bodyPr/>
          <a:lstStyle/>
          <a:p>
            <a:pPr eaLnBrk="1" hangingPunct="1"/>
            <a:r>
              <a:rPr lang="en-US" altLang="en-US" sz="2400"/>
              <a:t>Now, assume you are </a:t>
            </a:r>
            <a:r>
              <a:rPr lang="en-US" altLang="en-US" sz="2400">
                <a:solidFill>
                  <a:schemeClr val="hlink"/>
                </a:solidFill>
              </a:rPr>
              <a:t>Person 2</a:t>
            </a:r>
          </a:p>
          <a:p>
            <a:pPr eaLnBrk="1" hangingPunct="1"/>
            <a:r>
              <a:rPr lang="en-US" altLang="en-US" sz="2400"/>
              <a:t>If </a:t>
            </a:r>
            <a:r>
              <a:rPr lang="en-US" altLang="en-US" sz="2400">
                <a:solidFill>
                  <a:srgbClr val="0099CC"/>
                </a:solidFill>
              </a:rPr>
              <a:t>Person 1 </a:t>
            </a:r>
            <a:r>
              <a:rPr lang="en-US" altLang="en-US" sz="2400"/>
              <a:t>chooses A</a:t>
            </a:r>
          </a:p>
          <a:p>
            <a:pPr lvl="1" eaLnBrk="1" hangingPunct="1"/>
            <a:r>
              <a:rPr lang="en-US" altLang="en-US" sz="2000">
                <a:solidFill>
                  <a:schemeClr val="hlink"/>
                </a:solidFill>
              </a:rPr>
              <a:t>3</a:t>
            </a:r>
            <a:r>
              <a:rPr lang="en-US" altLang="en-US" sz="2000"/>
              <a:t> &gt; </a:t>
            </a:r>
            <a:r>
              <a:rPr lang="en-US" altLang="en-US" sz="2000">
                <a:solidFill>
                  <a:schemeClr val="hlink"/>
                </a:solidFill>
              </a:rPr>
              <a:t>2</a:t>
            </a:r>
            <a:r>
              <a:rPr lang="en-US" altLang="en-US" sz="2000"/>
              <a:t> </a:t>
            </a:r>
            <a:r>
              <a:rPr lang="en-US" altLang="en-US" sz="2000">
                <a:sym typeface="Wingdings" pitchFamily="2" charset="2"/>
              </a:rPr>
              <a:t> underline </a:t>
            </a:r>
            <a:r>
              <a:rPr lang="en-US" altLang="en-US" sz="2000">
                <a:solidFill>
                  <a:schemeClr val="hlink"/>
                </a:solidFill>
                <a:sym typeface="Wingdings" pitchFamily="2" charset="2"/>
              </a:rPr>
              <a:t>3</a:t>
            </a:r>
          </a:p>
          <a:p>
            <a:pPr eaLnBrk="1" hangingPunct="1"/>
            <a:r>
              <a:rPr lang="en-US" altLang="en-US" sz="2400"/>
              <a:t>If </a:t>
            </a:r>
            <a:r>
              <a:rPr lang="en-US" altLang="en-US" sz="2400">
                <a:solidFill>
                  <a:srgbClr val="0099CC"/>
                </a:solidFill>
              </a:rPr>
              <a:t>Person 1 </a:t>
            </a:r>
            <a:r>
              <a:rPr lang="en-US" altLang="en-US" sz="2400"/>
              <a:t>chooses B</a:t>
            </a:r>
          </a:p>
          <a:p>
            <a:pPr lvl="1" eaLnBrk="1" hangingPunct="1"/>
            <a:r>
              <a:rPr lang="en-US" altLang="en-US" sz="2000">
                <a:solidFill>
                  <a:schemeClr val="hlink"/>
                </a:solidFill>
              </a:rPr>
              <a:t>4</a:t>
            </a:r>
            <a:r>
              <a:rPr lang="en-US" altLang="en-US" sz="2000"/>
              <a:t> &gt; </a:t>
            </a:r>
            <a:r>
              <a:rPr lang="en-US" altLang="en-US" sz="2000">
                <a:solidFill>
                  <a:schemeClr val="hlink"/>
                </a:solidFill>
              </a:rPr>
              <a:t>1</a:t>
            </a:r>
            <a:r>
              <a:rPr lang="en-US" altLang="en-US" sz="2000"/>
              <a:t> </a:t>
            </a:r>
            <a:r>
              <a:rPr lang="en-US" altLang="en-US" sz="2000">
                <a:sym typeface="Wingdings" pitchFamily="2" charset="2"/>
              </a:rPr>
              <a:t> underline </a:t>
            </a:r>
            <a:r>
              <a:rPr lang="en-US" altLang="en-US" sz="2000">
                <a:solidFill>
                  <a:schemeClr val="hlink"/>
                </a:solidFill>
                <a:sym typeface="Wingdings" pitchFamily="2" charset="2"/>
              </a:rPr>
              <a:t>4</a:t>
            </a:r>
            <a:endParaRPr lang="en-US" altLang="en-US" sz="2000">
              <a:solidFill>
                <a:schemeClr val="hlink"/>
              </a:solidFill>
            </a:endParaRPr>
          </a:p>
        </p:txBody>
      </p:sp>
      <p:graphicFrame>
        <p:nvGraphicFramePr>
          <p:cNvPr id="31748" name="Group 4"/>
          <p:cNvGraphicFramePr>
            <a:graphicFrameLocks noGrp="1"/>
          </p:cNvGraphicFramePr>
          <p:nvPr>
            <p:ph type="tbl" idx="1"/>
          </p:nvPr>
        </p:nvGraphicFramePr>
        <p:xfrm>
          <a:off x="12954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3581400" y="1905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2590800" y="3276600"/>
            <a:ext cx="3352800" cy="1600200"/>
          </a:xfrm>
          <a:custGeom>
            <a:avLst/>
            <a:gdLst>
              <a:gd name="T0" fmla="*/ 1676400 w 21600"/>
              <a:gd name="T1" fmla="*/ 0 h 21600"/>
              <a:gd name="T2" fmla="*/ 490968 w 21600"/>
              <a:gd name="T3" fmla="*/ 234326 h 21600"/>
              <a:gd name="T4" fmla="*/ 0 w 21600"/>
              <a:gd name="T5" fmla="*/ 800100 h 21600"/>
              <a:gd name="T6" fmla="*/ 490968 w 21600"/>
              <a:gd name="T7" fmla="*/ 1365874 h 21600"/>
              <a:gd name="T8" fmla="*/ 1676400 w 21600"/>
              <a:gd name="T9" fmla="*/ 1600200 h 21600"/>
              <a:gd name="T10" fmla="*/ 2861832 w 21600"/>
              <a:gd name="T11" fmla="*/ 1365874 h 21600"/>
              <a:gd name="T12" fmla="*/ 3352800 w 21600"/>
              <a:gd name="T13" fmla="*/ 800100 h 21600"/>
              <a:gd name="T14" fmla="*/ 2861832 w 21600"/>
              <a:gd name="T15" fmla="*/ 23432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55" y="10800"/>
                </a:moveTo>
                <a:cubicBezTo>
                  <a:pt x="1755" y="15795"/>
                  <a:pt x="5805" y="19845"/>
                  <a:pt x="10800" y="19845"/>
                </a:cubicBezTo>
                <a:cubicBezTo>
                  <a:pt x="15795" y="19845"/>
                  <a:pt x="19845" y="15795"/>
                  <a:pt x="19845" y="10800"/>
                </a:cubicBezTo>
                <a:cubicBezTo>
                  <a:pt x="19845" y="5805"/>
                  <a:pt x="15795" y="1755"/>
                  <a:pt x="10800" y="1755"/>
                </a:cubicBezTo>
                <a:cubicBezTo>
                  <a:pt x="5805" y="1755"/>
                  <a:pt x="1755" y="5805"/>
                  <a:pt x="1755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28956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47244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AutoShape 27"/>
          <p:cNvSpPr>
            <a:spLocks noChangeArrowheads="1"/>
          </p:cNvSpPr>
          <p:nvPr/>
        </p:nvSpPr>
        <p:spPr bwMode="auto">
          <a:xfrm>
            <a:off x="2514600" y="4572000"/>
            <a:ext cx="3352800" cy="1600200"/>
          </a:xfrm>
          <a:custGeom>
            <a:avLst/>
            <a:gdLst>
              <a:gd name="T0" fmla="*/ 1676400 w 21600"/>
              <a:gd name="T1" fmla="*/ 0 h 21600"/>
              <a:gd name="T2" fmla="*/ 490968 w 21600"/>
              <a:gd name="T3" fmla="*/ 234326 h 21600"/>
              <a:gd name="T4" fmla="*/ 0 w 21600"/>
              <a:gd name="T5" fmla="*/ 800100 h 21600"/>
              <a:gd name="T6" fmla="*/ 490968 w 21600"/>
              <a:gd name="T7" fmla="*/ 1365874 h 21600"/>
              <a:gd name="T8" fmla="*/ 1676400 w 21600"/>
              <a:gd name="T9" fmla="*/ 1600200 h 21600"/>
              <a:gd name="T10" fmla="*/ 2861832 w 21600"/>
              <a:gd name="T11" fmla="*/ 1365874 h 21600"/>
              <a:gd name="T12" fmla="*/ 3352800 w 21600"/>
              <a:gd name="T13" fmla="*/ 800100 h 21600"/>
              <a:gd name="T14" fmla="*/ 2861832 w 21600"/>
              <a:gd name="T15" fmla="*/ 23432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55" y="10800"/>
                </a:moveTo>
                <a:cubicBezTo>
                  <a:pt x="1755" y="15795"/>
                  <a:pt x="5805" y="19845"/>
                  <a:pt x="10800" y="19845"/>
                </a:cubicBezTo>
                <a:cubicBezTo>
                  <a:pt x="15795" y="19845"/>
                  <a:pt x="19845" y="15795"/>
                  <a:pt x="19845" y="10800"/>
                </a:cubicBezTo>
                <a:cubicBezTo>
                  <a:pt x="19845" y="5805"/>
                  <a:pt x="15795" y="1755"/>
                  <a:pt x="10800" y="1755"/>
                </a:cubicBezTo>
                <a:cubicBezTo>
                  <a:pt x="5805" y="1755"/>
                  <a:pt x="1755" y="5805"/>
                  <a:pt x="1755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 6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9400" y="2017713"/>
            <a:ext cx="2325688" cy="4459287"/>
          </a:xfrm>
        </p:spPr>
        <p:txBody>
          <a:bodyPr/>
          <a:lstStyle/>
          <a:p>
            <a:pPr eaLnBrk="1" hangingPunct="1"/>
            <a:r>
              <a:rPr lang="en-US" altLang="en-US" sz="2400"/>
              <a:t>Which box(es) have underlines under both numbers?</a:t>
            </a:r>
          </a:p>
          <a:p>
            <a:pPr lvl="1" eaLnBrk="1" hangingPunct="1"/>
            <a:r>
              <a:rPr lang="en-US" altLang="en-US" sz="2000">
                <a:solidFill>
                  <a:srgbClr val="0099CC"/>
                </a:solidFill>
              </a:rPr>
              <a:t>Person 1</a:t>
            </a:r>
            <a:r>
              <a:rPr lang="en-US" altLang="en-US" sz="2000"/>
              <a:t> chooses B and </a:t>
            </a:r>
            <a:r>
              <a:rPr lang="en-US" altLang="en-US" sz="2000">
                <a:solidFill>
                  <a:schemeClr val="hlink"/>
                </a:solidFill>
              </a:rPr>
              <a:t>Person 2 </a:t>
            </a:r>
            <a:r>
              <a:rPr lang="en-US" altLang="en-US" sz="2000"/>
              <a:t>chooses C</a:t>
            </a:r>
          </a:p>
          <a:p>
            <a:pPr lvl="1" eaLnBrk="1" hangingPunct="1"/>
            <a:r>
              <a:rPr lang="en-US" altLang="en-US" sz="2000"/>
              <a:t>This is the only NE</a:t>
            </a:r>
          </a:p>
        </p:txBody>
      </p:sp>
      <p:graphicFrame>
        <p:nvGraphicFramePr>
          <p:cNvPr id="32772" name="Group 4"/>
          <p:cNvGraphicFramePr>
            <a:graphicFrameLocks noGrp="1"/>
          </p:cNvGraphicFramePr>
          <p:nvPr>
            <p:ph type="tbl" idx="1"/>
          </p:nvPr>
        </p:nvGraphicFramePr>
        <p:xfrm>
          <a:off x="12954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3581400" y="1905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  <p:sp>
        <p:nvSpPr>
          <p:cNvPr id="18456" name="Line 25"/>
          <p:cNvSpPr>
            <a:spLocks noChangeShapeType="1"/>
          </p:cNvSpPr>
          <p:nvPr/>
        </p:nvSpPr>
        <p:spPr bwMode="auto">
          <a:xfrm>
            <a:off x="28956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6"/>
          <p:cNvSpPr>
            <a:spLocks noChangeShapeType="1"/>
          </p:cNvSpPr>
          <p:nvPr/>
        </p:nvSpPr>
        <p:spPr bwMode="auto">
          <a:xfrm>
            <a:off x="47244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8"/>
          <p:cNvSpPr>
            <a:spLocks noChangeShapeType="1"/>
          </p:cNvSpPr>
          <p:nvPr/>
        </p:nvSpPr>
        <p:spPr bwMode="auto">
          <a:xfrm>
            <a:off x="5029200" y="42672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/>
        </p:nvSpPr>
        <p:spPr bwMode="auto">
          <a:xfrm>
            <a:off x="34290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AutoShape 30"/>
          <p:cNvSpPr>
            <a:spLocks noChangeArrowheads="1"/>
          </p:cNvSpPr>
          <p:nvPr/>
        </p:nvSpPr>
        <p:spPr bwMode="auto">
          <a:xfrm>
            <a:off x="2819400" y="5105400"/>
            <a:ext cx="1066800" cy="685800"/>
          </a:xfrm>
          <a:prstGeom prst="bevel">
            <a:avLst>
              <a:gd name="adj" fmla="val 9259"/>
            </a:avLst>
          </a:prstGeom>
          <a:solidFill>
            <a:schemeClr val="tx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introduction to game theory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Today:  The fundamentals of game theory, including Nash equilibrium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USC Economics slide show by </a:t>
            </a:r>
            <a:r>
              <a:rPr lang="en-US" sz="2400" b="1" dirty="0" err="1">
                <a:solidFill>
                  <a:srgbClr val="FF0000"/>
                </a:solidFill>
              </a:rPr>
              <a:t>Shivendra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Awasthi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????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Double check our 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9400" y="2017713"/>
            <a:ext cx="2325688" cy="4459287"/>
          </a:xfrm>
        </p:spPr>
        <p:txBody>
          <a:bodyPr/>
          <a:lstStyle/>
          <a:p>
            <a:pPr eaLnBrk="1" hangingPunct="1"/>
            <a:r>
              <a:rPr lang="en-US" altLang="en-US" sz="2400"/>
              <a:t>What if </a:t>
            </a:r>
            <a:r>
              <a:rPr lang="en-US" altLang="en-US" sz="2400">
                <a:solidFill>
                  <a:srgbClr val="0099CC"/>
                </a:solidFill>
              </a:rPr>
              <a:t>Person 1 </a:t>
            </a:r>
            <a:r>
              <a:rPr lang="en-US" altLang="en-US" sz="2400"/>
              <a:t>deviates from NE?</a:t>
            </a:r>
          </a:p>
          <a:p>
            <a:pPr lvl="1" eaLnBrk="1" hangingPunct="1"/>
            <a:r>
              <a:rPr lang="en-US" altLang="en-US" sz="2000"/>
              <a:t>Could choose A and get </a:t>
            </a:r>
            <a:r>
              <a:rPr lang="en-US" altLang="en-US" sz="2000">
                <a:solidFill>
                  <a:srgbClr val="0099CC"/>
                </a:solidFill>
              </a:rPr>
              <a:t>10</a:t>
            </a:r>
          </a:p>
          <a:p>
            <a:pPr lvl="1" eaLnBrk="1" hangingPunct="1"/>
            <a:r>
              <a:rPr lang="en-US" altLang="en-US" sz="2000">
                <a:solidFill>
                  <a:srgbClr val="0099CC"/>
                </a:solidFill>
              </a:rPr>
              <a:t>Person 1</a:t>
            </a:r>
            <a:r>
              <a:rPr lang="en-US" altLang="en-US" sz="2000"/>
              <a:t>’s payout is lower by deviating </a:t>
            </a:r>
            <a:r>
              <a:rPr lang="en-US" altLang="en-US" sz="2000">
                <a:sym typeface="Wingdings" pitchFamily="2" charset="2"/>
              </a:rPr>
              <a:t></a:t>
            </a:r>
          </a:p>
        </p:txBody>
      </p:sp>
      <p:graphicFrame>
        <p:nvGraphicFramePr>
          <p:cNvPr id="33796" name="Group 4"/>
          <p:cNvGraphicFramePr>
            <a:graphicFrameLocks noGrp="1"/>
          </p:cNvGraphicFramePr>
          <p:nvPr>
            <p:ph type="tbl" idx="1"/>
          </p:nvPr>
        </p:nvGraphicFramePr>
        <p:xfrm>
          <a:off x="12954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581400" y="1905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28956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47244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5029200" y="42672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34290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30"/>
          <p:cNvSpPr>
            <a:spLocks noChangeShapeType="1"/>
          </p:cNvSpPr>
          <p:nvPr/>
        </p:nvSpPr>
        <p:spPr bwMode="auto">
          <a:xfrm flipV="1">
            <a:off x="3048000" y="4191000"/>
            <a:ext cx="0" cy="990600"/>
          </a:xfrm>
          <a:prstGeom prst="line">
            <a:avLst/>
          </a:prstGeom>
          <a:noFill/>
          <a:ln w="63500">
            <a:solidFill>
              <a:srgbClr val="0099CC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Double check our 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9400" y="2017713"/>
            <a:ext cx="2325688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What if </a:t>
            </a:r>
            <a:r>
              <a:rPr lang="en-US" altLang="en-US" sz="2400">
                <a:solidFill>
                  <a:schemeClr val="hlink"/>
                </a:solidFill>
              </a:rPr>
              <a:t>Person 2</a:t>
            </a:r>
            <a:r>
              <a:rPr lang="en-US" altLang="en-US" sz="2400">
                <a:solidFill>
                  <a:srgbClr val="0099CC"/>
                </a:solidFill>
              </a:rPr>
              <a:t> </a:t>
            </a:r>
            <a:r>
              <a:rPr lang="en-US" altLang="en-US" sz="2400"/>
              <a:t>deviates from NE?</a:t>
            </a:r>
          </a:p>
          <a:p>
            <a:pPr lvl="1" eaLnBrk="1" hangingPunct="1"/>
            <a:r>
              <a:rPr lang="en-US" altLang="en-US" sz="2000"/>
              <a:t>Could choose D and get </a:t>
            </a: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  <a:p>
            <a:pPr lvl="1" eaLnBrk="1" hangingPunct="1"/>
            <a:r>
              <a:rPr lang="en-US" altLang="en-US" sz="2000">
                <a:solidFill>
                  <a:schemeClr val="hlink"/>
                </a:solidFill>
              </a:rPr>
              <a:t>Person 2</a:t>
            </a:r>
            <a:r>
              <a:rPr lang="en-US" altLang="en-US" sz="2000"/>
              <a:t>’s payout is lower by deviating </a:t>
            </a:r>
            <a:r>
              <a:rPr lang="en-US" altLang="en-US" sz="2000">
                <a:sym typeface="Wingdings" pitchFamily="2" charset="2"/>
              </a:rPr>
              <a:t></a:t>
            </a:r>
          </a:p>
        </p:txBody>
      </p:sp>
      <p:graphicFrame>
        <p:nvGraphicFramePr>
          <p:cNvPr id="34820" name="Group 4"/>
          <p:cNvGraphicFramePr>
            <a:graphicFrameLocks noGrp="1"/>
          </p:cNvGraphicFramePr>
          <p:nvPr>
            <p:ph type="tbl" idx="1"/>
          </p:nvPr>
        </p:nvGraphicFramePr>
        <p:xfrm>
          <a:off x="12954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581400" y="1905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28956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47244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5029200" y="42672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34290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3505200" y="5638800"/>
            <a:ext cx="2286000" cy="533400"/>
          </a:xfrm>
          <a:prstGeom prst="curvedUpArrow">
            <a:avLst>
              <a:gd name="adj1" fmla="val 34524"/>
              <a:gd name="adj2" fmla="val 139881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Dominant strategy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8400" y="2017713"/>
            <a:ext cx="2743200" cy="4459287"/>
          </a:xfrm>
        </p:spPr>
        <p:txBody>
          <a:bodyPr/>
          <a:lstStyle/>
          <a:p>
            <a:pPr eaLnBrk="1" hangingPunct="1"/>
            <a:r>
              <a:rPr lang="en-US" altLang="en-US" sz="2400"/>
              <a:t>A strategy is dominant if that choice is definitely made no matter what the other person chooses</a:t>
            </a:r>
          </a:p>
          <a:p>
            <a:pPr lvl="1" eaLnBrk="1" hangingPunct="1"/>
            <a:r>
              <a:rPr lang="en-US" altLang="en-US" sz="2000">
                <a:solidFill>
                  <a:schemeClr val="tx2"/>
                </a:solidFill>
              </a:rPr>
              <a:t>Example</a:t>
            </a:r>
            <a:r>
              <a:rPr lang="en-US" altLang="en-US" sz="2000"/>
              <a:t>:  </a:t>
            </a:r>
            <a:r>
              <a:rPr lang="en-US" altLang="en-US" sz="2000">
                <a:solidFill>
                  <a:srgbClr val="0099CC"/>
                </a:solidFill>
              </a:rPr>
              <a:t>Person 1 </a:t>
            </a:r>
            <a:r>
              <a:rPr lang="en-US" altLang="en-US" sz="2000"/>
              <a:t>has a dominant strategy of choosing B</a:t>
            </a:r>
          </a:p>
        </p:txBody>
      </p:sp>
      <p:graphicFrame>
        <p:nvGraphicFramePr>
          <p:cNvPr id="35844" name="Group 4"/>
          <p:cNvGraphicFramePr>
            <a:graphicFrameLocks noGrp="1"/>
          </p:cNvGraphicFramePr>
          <p:nvPr>
            <p:ph type="tbl" idx="1"/>
          </p:nvPr>
        </p:nvGraphicFramePr>
        <p:xfrm>
          <a:off x="9906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3200400" y="1905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6670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44958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4800600" y="42672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3200400" y="56388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AutoShape 30"/>
          <p:cNvSpPr>
            <a:spLocks noChangeArrowheads="1"/>
          </p:cNvSpPr>
          <p:nvPr/>
        </p:nvSpPr>
        <p:spPr bwMode="auto">
          <a:xfrm>
            <a:off x="228600" y="4800600"/>
            <a:ext cx="6019800" cy="2057400"/>
          </a:xfrm>
          <a:custGeom>
            <a:avLst/>
            <a:gdLst>
              <a:gd name="T0" fmla="*/ 3009900 w 21600"/>
              <a:gd name="T1" fmla="*/ 0 h 21600"/>
              <a:gd name="T2" fmla="*/ 881511 w 21600"/>
              <a:gd name="T3" fmla="*/ 301276 h 21600"/>
              <a:gd name="T4" fmla="*/ 0 w 21600"/>
              <a:gd name="T5" fmla="*/ 1028700 h 21600"/>
              <a:gd name="T6" fmla="*/ 881511 w 21600"/>
              <a:gd name="T7" fmla="*/ 1756124 h 21600"/>
              <a:gd name="T8" fmla="*/ 3009900 w 21600"/>
              <a:gd name="T9" fmla="*/ 2057400 h 21600"/>
              <a:gd name="T10" fmla="*/ 5138289 w 21600"/>
              <a:gd name="T11" fmla="*/ 1756124 h 21600"/>
              <a:gd name="T12" fmla="*/ 6019800 w 21600"/>
              <a:gd name="T13" fmla="*/ 1028700 h 21600"/>
              <a:gd name="T14" fmla="*/ 5138289 w 21600"/>
              <a:gd name="T15" fmla="*/ 30127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15" y="10800"/>
                </a:moveTo>
                <a:cubicBezTo>
                  <a:pt x="515" y="16480"/>
                  <a:pt x="5120" y="21085"/>
                  <a:pt x="10800" y="21085"/>
                </a:cubicBezTo>
                <a:cubicBezTo>
                  <a:pt x="16480" y="21085"/>
                  <a:pt x="21085" y="16480"/>
                  <a:pt x="21085" y="10800"/>
                </a:cubicBezTo>
                <a:cubicBezTo>
                  <a:pt x="21085" y="5120"/>
                  <a:pt x="16480" y="515"/>
                  <a:pt x="10800" y="515"/>
                </a:cubicBezTo>
                <a:cubicBezTo>
                  <a:pt x="5120" y="515"/>
                  <a:pt x="515" y="5120"/>
                  <a:pt x="515" y="10800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 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0" y="2057400"/>
            <a:ext cx="2514600" cy="4459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Suppose in this example that two people are simultaneously going to decide on this game</a:t>
            </a:r>
          </a:p>
        </p:txBody>
      </p:sp>
      <p:graphicFrame>
        <p:nvGraphicFramePr>
          <p:cNvPr id="37892" name="Group 4"/>
          <p:cNvGraphicFramePr>
            <a:graphicFrameLocks noGrp="1"/>
          </p:cNvGraphicFramePr>
          <p:nvPr>
            <p:ph type="tbl" idx="1"/>
          </p:nvPr>
        </p:nvGraphicFramePr>
        <p:xfrm>
          <a:off x="9906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3200400" y="1905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8400" y="2057400"/>
            <a:ext cx="2743200" cy="4572000"/>
          </a:xfrm>
        </p:spPr>
        <p:txBody>
          <a:bodyPr/>
          <a:lstStyle/>
          <a:p>
            <a:pPr eaLnBrk="1" hangingPunct="1"/>
            <a:r>
              <a:rPr lang="en-US" altLang="en-US" sz="2800"/>
              <a:t>We will go through the same steps to determine NE</a:t>
            </a:r>
          </a:p>
        </p:txBody>
      </p:sp>
      <p:graphicFrame>
        <p:nvGraphicFramePr>
          <p:cNvPr id="43012" name="Group 4"/>
          <p:cNvGraphicFramePr>
            <a:graphicFrameLocks noGrp="1"/>
          </p:cNvGraphicFramePr>
          <p:nvPr>
            <p:ph type="tbl" idx="1"/>
          </p:nvPr>
        </p:nvGraphicFramePr>
        <p:xfrm>
          <a:off x="9906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3200400" y="1905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NE possible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8400" y="2057400"/>
            <a:ext cx="2743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(Yes, Yes) and (No, No) are both 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Although (Yes, Yes) is the more efficient outcome, we have no way to predict which outcome will actually occur</a:t>
            </a:r>
          </a:p>
        </p:txBody>
      </p:sp>
      <p:graphicFrame>
        <p:nvGraphicFramePr>
          <p:cNvPr id="41988" name="Group 4"/>
          <p:cNvGraphicFramePr>
            <a:graphicFrameLocks noGrp="1"/>
          </p:cNvGraphicFramePr>
          <p:nvPr>
            <p:ph type="tbl" idx="1"/>
          </p:nvPr>
        </p:nvGraphicFramePr>
        <p:xfrm>
          <a:off x="990600" y="2362200"/>
          <a:ext cx="5105400" cy="4114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52400" y="3657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3200400" y="1905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Person 2</a:t>
            </a: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667000" y="42672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30"/>
          <p:cNvSpPr>
            <a:spLocks noChangeShapeType="1"/>
          </p:cNvSpPr>
          <p:nvPr/>
        </p:nvSpPr>
        <p:spPr bwMode="auto">
          <a:xfrm>
            <a:off x="4419600" y="55626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31"/>
          <p:cNvSpPr>
            <a:spLocks noChangeShapeType="1"/>
          </p:cNvSpPr>
          <p:nvPr/>
        </p:nvSpPr>
        <p:spPr bwMode="auto">
          <a:xfrm>
            <a:off x="3200400" y="42672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32"/>
          <p:cNvSpPr>
            <a:spLocks noChangeShapeType="1"/>
          </p:cNvSpPr>
          <p:nvPr/>
        </p:nvSpPr>
        <p:spPr bwMode="auto">
          <a:xfrm>
            <a:off x="5029200" y="55626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NE possible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there are multiple NE that are possible, economic theory tells us little about which outcome occurs with certainty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NE possible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Additional information or actions may help to determine outcome</a:t>
            </a:r>
          </a:p>
          <a:p>
            <a:pPr lvl="1" eaLnBrk="1" hangingPunct="1"/>
            <a:r>
              <a:rPr lang="en-US" altLang="en-US"/>
              <a:t>If people could act sequentially instead of simultaneously, we could see that </a:t>
            </a:r>
            <a:r>
              <a:rPr lang="en-US" altLang="en-US">
                <a:solidFill>
                  <a:srgbClr val="0099CC"/>
                </a:solidFill>
              </a:rPr>
              <a:t>20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20 </a:t>
            </a:r>
            <a:r>
              <a:rPr lang="en-US" altLang="en-US"/>
              <a:t>would occur in equilibrium</a:t>
            </a:r>
            <a:endParaRPr lang="en-US" alt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Sequential decisions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Suppose that decisions can be made sequentially</a:t>
            </a:r>
          </a:p>
          <a:p>
            <a:pPr eaLnBrk="1" hangingPunct="1"/>
            <a:r>
              <a:rPr lang="en-US" altLang="en-US"/>
              <a:t>We can work backwards to determine how people will behave</a:t>
            </a:r>
          </a:p>
          <a:p>
            <a:pPr lvl="1" eaLnBrk="1" hangingPunct="1"/>
            <a:r>
              <a:rPr lang="en-US" altLang="en-US"/>
              <a:t>We will examine the last decision first and then work toward the first decision</a:t>
            </a:r>
          </a:p>
          <a:p>
            <a:pPr eaLnBrk="1" hangingPunct="1"/>
            <a:r>
              <a:rPr lang="en-US" altLang="en-US"/>
              <a:t>To do this, we will use a decision tree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 tree in a sequential game:  </a:t>
            </a:r>
            <a:r>
              <a:rPr lang="en-US" altLang="en-US">
                <a:solidFill>
                  <a:srgbClr val="0099CC"/>
                </a:solidFill>
              </a:rPr>
              <a:t>Person 1 </a:t>
            </a:r>
            <a:r>
              <a:rPr lang="en-US" altLang="en-US">
                <a:solidFill>
                  <a:schemeClr val="tx1"/>
                </a:solidFill>
              </a:rPr>
              <a:t>chooses first</a:t>
            </a:r>
            <a:endParaRPr lang="en-US" altLang="en-US"/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 flipV="1">
            <a:off x="1752600" y="3200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6"/>
          <p:cNvSpPr>
            <a:spLocks noChangeShapeType="1"/>
          </p:cNvSpPr>
          <p:nvPr/>
        </p:nvSpPr>
        <p:spPr bwMode="auto">
          <a:xfrm>
            <a:off x="1752600" y="3962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 flipV="1">
            <a:off x="3429000" y="2286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>
            <a:off x="3429000" y="3124200"/>
            <a:ext cx="2362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9"/>
          <p:cNvSpPr>
            <a:spLocks noChangeShapeType="1"/>
          </p:cNvSpPr>
          <p:nvPr/>
        </p:nvSpPr>
        <p:spPr bwMode="auto">
          <a:xfrm>
            <a:off x="3429000" y="44958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10"/>
          <p:cNvSpPr>
            <a:spLocks noChangeShapeType="1"/>
          </p:cNvSpPr>
          <p:nvPr/>
        </p:nvSpPr>
        <p:spPr bwMode="auto">
          <a:xfrm>
            <a:off x="3429000" y="4495800"/>
            <a:ext cx="2438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Text Box 11"/>
          <p:cNvSpPr txBox="1">
            <a:spLocks noChangeArrowheads="1"/>
          </p:cNvSpPr>
          <p:nvPr/>
        </p:nvSpPr>
        <p:spPr bwMode="auto">
          <a:xfrm>
            <a:off x="1447800" y="3810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A</a:t>
            </a:r>
          </a:p>
        </p:txBody>
      </p:sp>
      <p:sp>
        <p:nvSpPr>
          <p:cNvPr id="28682" name="Text Box 12"/>
          <p:cNvSpPr txBox="1">
            <a:spLocks noChangeArrowheads="1"/>
          </p:cNvSpPr>
          <p:nvPr/>
        </p:nvSpPr>
        <p:spPr bwMode="auto">
          <a:xfrm>
            <a:off x="3048000" y="2895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8683" name="Text Box 13"/>
          <p:cNvSpPr txBox="1">
            <a:spLocks noChangeArrowheads="1"/>
          </p:cNvSpPr>
          <p:nvPr/>
        </p:nvSpPr>
        <p:spPr bwMode="auto">
          <a:xfrm>
            <a:off x="3048000" y="4267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28684" name="Text Box 14"/>
          <p:cNvSpPr txBox="1">
            <a:spLocks noChangeArrowheads="1"/>
          </p:cNvSpPr>
          <p:nvPr/>
        </p:nvSpPr>
        <p:spPr bwMode="auto">
          <a:xfrm>
            <a:off x="1905000" y="2895600"/>
            <a:ext cx="106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  <a:r>
              <a:rPr lang="en-US" altLang="en-US"/>
              <a:t> chooses yes</a:t>
            </a:r>
          </a:p>
        </p:txBody>
      </p:sp>
      <p:sp>
        <p:nvSpPr>
          <p:cNvPr id="28685" name="Text Box 15"/>
          <p:cNvSpPr txBox="1">
            <a:spLocks noChangeArrowheads="1"/>
          </p:cNvSpPr>
          <p:nvPr/>
        </p:nvSpPr>
        <p:spPr bwMode="auto">
          <a:xfrm>
            <a:off x="1905000" y="4191000"/>
            <a:ext cx="106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  <a:r>
              <a:rPr lang="en-US" altLang="en-US"/>
              <a:t> chooses no</a:t>
            </a:r>
          </a:p>
        </p:txBody>
      </p:sp>
      <p:sp>
        <p:nvSpPr>
          <p:cNvPr id="28686" name="Text Box 16"/>
          <p:cNvSpPr txBox="1">
            <a:spLocks noChangeArrowheads="1"/>
          </p:cNvSpPr>
          <p:nvPr/>
        </p:nvSpPr>
        <p:spPr bwMode="auto">
          <a:xfrm>
            <a:off x="4038600" y="2209800"/>
            <a:ext cx="106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yes</a:t>
            </a:r>
          </a:p>
        </p:txBody>
      </p:sp>
      <p:sp>
        <p:nvSpPr>
          <p:cNvPr id="28687" name="Text Box 17"/>
          <p:cNvSpPr txBox="1">
            <a:spLocks noChangeArrowheads="1"/>
          </p:cNvSpPr>
          <p:nvPr/>
        </p:nvSpPr>
        <p:spPr bwMode="auto">
          <a:xfrm>
            <a:off x="4495800" y="4038600"/>
            <a:ext cx="106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yes</a:t>
            </a:r>
          </a:p>
        </p:txBody>
      </p:sp>
      <p:sp>
        <p:nvSpPr>
          <p:cNvPr id="28688" name="Text Box 18"/>
          <p:cNvSpPr txBox="1">
            <a:spLocks noChangeArrowheads="1"/>
          </p:cNvSpPr>
          <p:nvPr/>
        </p:nvSpPr>
        <p:spPr bwMode="auto">
          <a:xfrm>
            <a:off x="4648200" y="31242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no</a:t>
            </a:r>
          </a:p>
        </p:txBody>
      </p:sp>
      <p:sp>
        <p:nvSpPr>
          <p:cNvPr id="28689" name="Text Box 19"/>
          <p:cNvSpPr txBox="1">
            <a:spLocks noChangeArrowheads="1"/>
          </p:cNvSpPr>
          <p:nvPr/>
        </p:nvSpPr>
        <p:spPr bwMode="auto">
          <a:xfrm>
            <a:off x="4572000" y="5257800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no</a:t>
            </a:r>
          </a:p>
        </p:txBody>
      </p:sp>
      <p:sp>
        <p:nvSpPr>
          <p:cNvPr id="28690" name="Text Box 20"/>
          <p:cNvSpPr txBox="1">
            <a:spLocks noChangeArrowheads="1"/>
          </p:cNvSpPr>
          <p:nvPr/>
        </p:nvSpPr>
        <p:spPr bwMode="auto">
          <a:xfrm>
            <a:off x="5791200" y="2133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8691" name="Text Box 21"/>
          <p:cNvSpPr txBox="1">
            <a:spLocks noChangeArrowheads="1"/>
          </p:cNvSpPr>
          <p:nvPr/>
        </p:nvSpPr>
        <p:spPr bwMode="auto">
          <a:xfrm>
            <a:off x="5715000" y="2133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20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20</a:t>
            </a:r>
          </a:p>
        </p:txBody>
      </p:sp>
      <p:sp>
        <p:nvSpPr>
          <p:cNvPr id="28692" name="Text Box 22"/>
          <p:cNvSpPr txBox="1">
            <a:spLocks noChangeArrowheads="1"/>
          </p:cNvSpPr>
          <p:nvPr/>
        </p:nvSpPr>
        <p:spPr bwMode="auto">
          <a:xfrm>
            <a:off x="5791200" y="3048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5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8693" name="Text Box 23"/>
          <p:cNvSpPr txBox="1">
            <a:spLocks noChangeArrowheads="1"/>
          </p:cNvSpPr>
          <p:nvPr/>
        </p:nvSpPr>
        <p:spPr bwMode="auto">
          <a:xfrm>
            <a:off x="5791200" y="4343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10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8694" name="Text Box 24"/>
          <p:cNvSpPr txBox="1">
            <a:spLocks noChangeArrowheads="1"/>
          </p:cNvSpPr>
          <p:nvPr/>
        </p:nvSpPr>
        <p:spPr bwMode="auto">
          <a:xfrm>
            <a:off x="5867400" y="5791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10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54C3C7-FDF6-4A3C-905F-A889061779FE}"/>
              </a:ext>
            </a:extLst>
          </p:cNvPr>
          <p:cNvSpPr txBox="1"/>
          <p:nvPr/>
        </p:nvSpPr>
        <p:spPr>
          <a:xfrm>
            <a:off x="533400" y="5943600"/>
            <a:ext cx="3574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This is no zero sum game!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 to Game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/>
              <a:t>We can look at market situations with two players (typically firms) or games</a:t>
            </a:r>
          </a:p>
          <a:p>
            <a:pPr lvl="1" eaLnBrk="1" hangingPunct="1"/>
            <a:r>
              <a:rPr lang="en-US" altLang="en-US" dirty="0"/>
              <a:t>How can we determine the optimal strategy for each players? </a:t>
            </a:r>
          </a:p>
          <a:p>
            <a:pPr lvl="1" eaLnBrk="1" hangingPunct="1"/>
            <a:r>
              <a:rPr lang="en-US" altLang="en-US" dirty="0"/>
              <a:t>Although we will look at situations where each player can make only one of two decisions, theory easily extends to three or more decisions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 tree in a sequential game:  </a:t>
            </a:r>
            <a:r>
              <a:rPr lang="en-US" altLang="en-US">
                <a:solidFill>
                  <a:srgbClr val="0099CC"/>
                </a:solidFill>
              </a:rPr>
              <a:t>Person 1 </a:t>
            </a:r>
            <a:r>
              <a:rPr lang="en-US" altLang="en-US">
                <a:solidFill>
                  <a:schemeClr val="tx1"/>
                </a:solidFill>
              </a:rPr>
              <a:t>chooses first</a:t>
            </a:r>
          </a:p>
        </p:txBody>
      </p:sp>
      <p:sp>
        <p:nvSpPr>
          <p:cNvPr id="29699" name="Rectangle 2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2057400"/>
            <a:ext cx="3124200" cy="4114800"/>
          </a:xfrm>
        </p:spPr>
        <p:txBody>
          <a:bodyPr/>
          <a:lstStyle/>
          <a:p>
            <a:pPr eaLnBrk="1" hangingPunct="1"/>
            <a:r>
              <a:rPr lang="en-US" altLang="en-US"/>
              <a:t>Given point </a:t>
            </a:r>
            <a:r>
              <a:rPr lang="en-US" altLang="en-US">
                <a:solidFill>
                  <a:schemeClr val="hlink"/>
                </a:solidFill>
              </a:rPr>
              <a:t>B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Person 2</a:t>
            </a:r>
            <a:r>
              <a:rPr lang="en-US" altLang="en-US"/>
              <a:t> will choose yes     (</a:t>
            </a:r>
            <a:r>
              <a:rPr lang="en-US" altLang="en-US">
                <a:solidFill>
                  <a:schemeClr val="hlink"/>
                </a:solidFill>
              </a:rPr>
              <a:t>20</a:t>
            </a:r>
            <a:r>
              <a:rPr lang="en-US" altLang="en-US"/>
              <a:t> &gt; </a:t>
            </a:r>
            <a:r>
              <a:rPr lang="en-US" altLang="en-US">
                <a:solidFill>
                  <a:schemeClr val="hlink"/>
                </a:solidFill>
              </a:rPr>
              <a:t>10</a:t>
            </a:r>
            <a:r>
              <a:rPr lang="en-US" altLang="en-US"/>
              <a:t>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Given point </a:t>
            </a:r>
            <a:r>
              <a:rPr lang="en-US" altLang="en-US">
                <a:solidFill>
                  <a:schemeClr val="hlink"/>
                </a:solidFill>
              </a:rPr>
              <a:t>C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Person 2</a:t>
            </a:r>
            <a:r>
              <a:rPr lang="en-US" altLang="en-US"/>
              <a:t> will choose no     (</a:t>
            </a:r>
            <a:r>
              <a:rPr lang="en-US" altLang="en-US">
                <a:solidFill>
                  <a:schemeClr val="hlink"/>
                </a:solidFill>
              </a:rPr>
              <a:t>10</a:t>
            </a:r>
            <a:r>
              <a:rPr lang="en-US" altLang="en-US"/>
              <a:t> &gt; </a:t>
            </a:r>
            <a:r>
              <a:rPr lang="en-US" altLang="en-US">
                <a:solidFill>
                  <a:schemeClr val="hlink"/>
                </a:solidFill>
              </a:rPr>
              <a:t>5</a:t>
            </a:r>
            <a:r>
              <a:rPr lang="en-US" altLang="en-US"/>
              <a:t>)</a:t>
            </a:r>
          </a:p>
          <a:p>
            <a:pPr eaLnBrk="1" hangingPunct="1"/>
            <a:endParaRPr lang="en-US" altLang="en-US"/>
          </a:p>
        </p:txBody>
      </p:sp>
      <p:sp>
        <p:nvSpPr>
          <p:cNvPr id="29700" name="Line 3"/>
          <p:cNvSpPr>
            <a:spLocks noChangeShapeType="1"/>
          </p:cNvSpPr>
          <p:nvPr/>
        </p:nvSpPr>
        <p:spPr bwMode="auto">
          <a:xfrm flipV="1">
            <a:off x="685800" y="3200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685800" y="3962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 flipV="1">
            <a:off x="2362200" y="2286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2362200" y="3124200"/>
            <a:ext cx="2362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2362200" y="44958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2362200" y="4495800"/>
            <a:ext cx="2438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381000" y="3810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A</a:t>
            </a: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1981200" y="2895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1981200" y="4267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838200" y="2895600"/>
            <a:ext cx="106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  <a:r>
              <a:rPr lang="en-US" altLang="en-US"/>
              <a:t> chooses yes</a:t>
            </a: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838200" y="4191000"/>
            <a:ext cx="106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  <a:r>
              <a:rPr lang="en-US" altLang="en-US"/>
              <a:t> chooses no</a:t>
            </a: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2971800" y="2209800"/>
            <a:ext cx="106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yes</a:t>
            </a:r>
          </a:p>
        </p:txBody>
      </p:sp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3429000" y="4038600"/>
            <a:ext cx="106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yes</a:t>
            </a:r>
          </a:p>
        </p:txBody>
      </p:sp>
      <p:sp>
        <p:nvSpPr>
          <p:cNvPr id="29713" name="Text Box 16"/>
          <p:cNvSpPr txBox="1">
            <a:spLocks noChangeArrowheads="1"/>
          </p:cNvSpPr>
          <p:nvPr/>
        </p:nvSpPr>
        <p:spPr bwMode="auto">
          <a:xfrm>
            <a:off x="3581400" y="31242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no</a:t>
            </a:r>
          </a:p>
        </p:txBody>
      </p: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3505200" y="5257800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no</a:t>
            </a:r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4724400" y="2133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9716" name="Text Box 19"/>
          <p:cNvSpPr txBox="1">
            <a:spLocks noChangeArrowheads="1"/>
          </p:cNvSpPr>
          <p:nvPr/>
        </p:nvSpPr>
        <p:spPr bwMode="auto">
          <a:xfrm>
            <a:off x="4648200" y="2133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20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20</a:t>
            </a:r>
          </a:p>
        </p:txBody>
      </p:sp>
      <p:sp>
        <p:nvSpPr>
          <p:cNvPr id="29717" name="Text Box 20"/>
          <p:cNvSpPr txBox="1">
            <a:spLocks noChangeArrowheads="1"/>
          </p:cNvSpPr>
          <p:nvPr/>
        </p:nvSpPr>
        <p:spPr bwMode="auto">
          <a:xfrm>
            <a:off x="4724400" y="3048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5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9718" name="Text Box 21"/>
          <p:cNvSpPr txBox="1">
            <a:spLocks noChangeArrowheads="1"/>
          </p:cNvSpPr>
          <p:nvPr/>
        </p:nvSpPr>
        <p:spPr bwMode="auto">
          <a:xfrm>
            <a:off x="4724400" y="4343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10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9719" name="Text Box 22"/>
          <p:cNvSpPr txBox="1">
            <a:spLocks noChangeArrowheads="1"/>
          </p:cNvSpPr>
          <p:nvPr/>
        </p:nvSpPr>
        <p:spPr bwMode="auto">
          <a:xfrm>
            <a:off x="4800600" y="5791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10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9720" name="AutoShape 25"/>
          <p:cNvSpPr>
            <a:spLocks noChangeArrowheads="1"/>
          </p:cNvSpPr>
          <p:nvPr/>
        </p:nvSpPr>
        <p:spPr bwMode="auto">
          <a:xfrm>
            <a:off x="4495800" y="1981200"/>
            <a:ext cx="1066800" cy="685800"/>
          </a:xfrm>
          <a:custGeom>
            <a:avLst/>
            <a:gdLst>
              <a:gd name="T0" fmla="*/ 533400 w 21600"/>
              <a:gd name="T1" fmla="*/ 0 h 21600"/>
              <a:gd name="T2" fmla="*/ 156217 w 21600"/>
              <a:gd name="T3" fmla="*/ 100425 h 21600"/>
              <a:gd name="T4" fmla="*/ 0 w 21600"/>
              <a:gd name="T5" fmla="*/ 342900 h 21600"/>
              <a:gd name="T6" fmla="*/ 156217 w 21600"/>
              <a:gd name="T7" fmla="*/ 585375 h 21600"/>
              <a:gd name="T8" fmla="*/ 533400 w 21600"/>
              <a:gd name="T9" fmla="*/ 685800 h 21600"/>
              <a:gd name="T10" fmla="*/ 910583 w 21600"/>
              <a:gd name="T11" fmla="*/ 585375 h 21600"/>
              <a:gd name="T12" fmla="*/ 1066800 w 21600"/>
              <a:gd name="T13" fmla="*/ 342900 h 21600"/>
              <a:gd name="T14" fmla="*/ 910583 w 21600"/>
              <a:gd name="T15" fmla="*/ 1004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285" y="10800"/>
                </a:moveTo>
                <a:cubicBezTo>
                  <a:pt x="2285" y="15503"/>
                  <a:pt x="6097" y="19315"/>
                  <a:pt x="10800" y="19315"/>
                </a:cubicBezTo>
                <a:cubicBezTo>
                  <a:pt x="15503" y="19315"/>
                  <a:pt x="19315" y="15503"/>
                  <a:pt x="19315" y="10800"/>
                </a:cubicBezTo>
                <a:cubicBezTo>
                  <a:pt x="19315" y="6097"/>
                  <a:pt x="15503" y="2285"/>
                  <a:pt x="10800" y="2285"/>
                </a:cubicBezTo>
                <a:cubicBezTo>
                  <a:pt x="6097" y="2285"/>
                  <a:pt x="2285" y="6097"/>
                  <a:pt x="2285" y="10800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AutoShape 30"/>
          <p:cNvSpPr>
            <a:spLocks noChangeArrowheads="1"/>
          </p:cNvSpPr>
          <p:nvPr/>
        </p:nvSpPr>
        <p:spPr bwMode="auto">
          <a:xfrm>
            <a:off x="4724400" y="5715000"/>
            <a:ext cx="990600" cy="533400"/>
          </a:xfrm>
          <a:custGeom>
            <a:avLst/>
            <a:gdLst>
              <a:gd name="T0" fmla="*/ 495300 w 21600"/>
              <a:gd name="T1" fmla="*/ 0 h 21600"/>
              <a:gd name="T2" fmla="*/ 145059 w 21600"/>
              <a:gd name="T3" fmla="*/ 78109 h 21600"/>
              <a:gd name="T4" fmla="*/ 0 w 21600"/>
              <a:gd name="T5" fmla="*/ 266700 h 21600"/>
              <a:gd name="T6" fmla="*/ 145059 w 21600"/>
              <a:gd name="T7" fmla="*/ 455291 h 21600"/>
              <a:gd name="T8" fmla="*/ 495300 w 21600"/>
              <a:gd name="T9" fmla="*/ 533400 h 21600"/>
              <a:gd name="T10" fmla="*/ 845541 w 21600"/>
              <a:gd name="T11" fmla="*/ 455291 h 21600"/>
              <a:gd name="T12" fmla="*/ 990600 w 21600"/>
              <a:gd name="T13" fmla="*/ 266700 h 21600"/>
              <a:gd name="T14" fmla="*/ 845541 w 21600"/>
              <a:gd name="T15" fmla="*/ 7810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005" y="10800"/>
                </a:moveTo>
                <a:cubicBezTo>
                  <a:pt x="2005" y="15657"/>
                  <a:pt x="5943" y="19595"/>
                  <a:pt x="10800" y="19595"/>
                </a:cubicBezTo>
                <a:cubicBezTo>
                  <a:pt x="15657" y="19595"/>
                  <a:pt x="19595" y="15657"/>
                  <a:pt x="19595" y="10800"/>
                </a:cubicBezTo>
                <a:cubicBezTo>
                  <a:pt x="19595" y="5943"/>
                  <a:pt x="15657" y="2005"/>
                  <a:pt x="10800" y="2005"/>
                </a:cubicBezTo>
                <a:cubicBezTo>
                  <a:pt x="5943" y="2005"/>
                  <a:pt x="2005" y="5943"/>
                  <a:pt x="2005" y="10800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31"/>
          <p:cNvSpPr>
            <a:spLocks noChangeShapeType="1"/>
          </p:cNvSpPr>
          <p:nvPr/>
        </p:nvSpPr>
        <p:spPr bwMode="auto">
          <a:xfrm>
            <a:off x="1905000" y="3886200"/>
            <a:ext cx="7010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 tree in a sequential game:  </a:t>
            </a:r>
            <a:r>
              <a:rPr lang="en-US" altLang="en-US">
                <a:solidFill>
                  <a:srgbClr val="0099CC"/>
                </a:solidFill>
              </a:rPr>
              <a:t>Person 1 </a:t>
            </a:r>
            <a:r>
              <a:rPr lang="en-US" altLang="en-US">
                <a:solidFill>
                  <a:schemeClr val="tx1"/>
                </a:solidFill>
              </a:rPr>
              <a:t>chooses first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2057400"/>
            <a:ext cx="31242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If </a:t>
            </a:r>
            <a:r>
              <a:rPr lang="en-US" altLang="en-US" sz="2400">
                <a:solidFill>
                  <a:srgbClr val="0099CC"/>
                </a:solidFill>
              </a:rPr>
              <a:t>Person 1</a:t>
            </a:r>
            <a:r>
              <a:rPr lang="en-US" altLang="en-US" sz="2400"/>
              <a:t> is rational, she will ignore potential choices that </a:t>
            </a:r>
            <a:r>
              <a:rPr lang="en-US" altLang="en-US" sz="2400">
                <a:solidFill>
                  <a:schemeClr val="hlink"/>
                </a:solidFill>
              </a:rPr>
              <a:t>Person 2</a:t>
            </a:r>
            <a:r>
              <a:rPr lang="en-US" altLang="en-US" sz="2400"/>
              <a:t> will not make</a:t>
            </a:r>
          </a:p>
          <a:p>
            <a:pPr eaLnBrk="1" hangingPunct="1"/>
            <a:r>
              <a:rPr lang="en-US" altLang="en-US" sz="2400"/>
              <a:t>Example:  </a:t>
            </a:r>
            <a:r>
              <a:rPr lang="en-US" altLang="en-US" sz="2400">
                <a:solidFill>
                  <a:schemeClr val="hlink"/>
                </a:solidFill>
              </a:rPr>
              <a:t>Person 2</a:t>
            </a:r>
            <a:r>
              <a:rPr lang="en-US" altLang="en-US" sz="2400"/>
              <a:t> will not choose yes after </a:t>
            </a:r>
            <a:r>
              <a:rPr lang="en-US" altLang="en-US" sz="2400">
                <a:solidFill>
                  <a:srgbClr val="0099CC"/>
                </a:solidFill>
              </a:rPr>
              <a:t>Person 1</a:t>
            </a:r>
            <a:r>
              <a:rPr lang="en-US" altLang="en-US" sz="2400"/>
              <a:t> chooses no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V="1">
            <a:off x="685800" y="3200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685800" y="3962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V="1">
            <a:off x="2362200" y="2286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362200" y="3124200"/>
            <a:ext cx="2362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362200" y="44958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362200" y="4495800"/>
            <a:ext cx="2438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81000" y="3810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A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981200" y="2895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981200" y="4267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38200" y="2895600"/>
            <a:ext cx="106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  <a:r>
              <a:rPr lang="en-US" altLang="en-US"/>
              <a:t> chooses yes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838200" y="4191000"/>
            <a:ext cx="106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  <a:r>
              <a:rPr lang="en-US" altLang="en-US"/>
              <a:t> chooses no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971800" y="2209800"/>
            <a:ext cx="106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yes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429000" y="4038600"/>
            <a:ext cx="106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yes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581400" y="31242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no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505200" y="5257800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no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724400" y="2133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4648200" y="2133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20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20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4724400" y="3048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5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4724400" y="4343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10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4800600" y="5791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10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30744" name="AutoShape 24"/>
          <p:cNvSpPr>
            <a:spLocks noChangeArrowheads="1"/>
          </p:cNvSpPr>
          <p:nvPr/>
        </p:nvSpPr>
        <p:spPr bwMode="auto">
          <a:xfrm>
            <a:off x="4495800" y="1981200"/>
            <a:ext cx="1066800" cy="685800"/>
          </a:xfrm>
          <a:custGeom>
            <a:avLst/>
            <a:gdLst>
              <a:gd name="T0" fmla="*/ 533400 w 21600"/>
              <a:gd name="T1" fmla="*/ 0 h 21600"/>
              <a:gd name="T2" fmla="*/ 156217 w 21600"/>
              <a:gd name="T3" fmla="*/ 100425 h 21600"/>
              <a:gd name="T4" fmla="*/ 0 w 21600"/>
              <a:gd name="T5" fmla="*/ 342900 h 21600"/>
              <a:gd name="T6" fmla="*/ 156217 w 21600"/>
              <a:gd name="T7" fmla="*/ 585375 h 21600"/>
              <a:gd name="T8" fmla="*/ 533400 w 21600"/>
              <a:gd name="T9" fmla="*/ 685800 h 21600"/>
              <a:gd name="T10" fmla="*/ 910583 w 21600"/>
              <a:gd name="T11" fmla="*/ 585375 h 21600"/>
              <a:gd name="T12" fmla="*/ 1066800 w 21600"/>
              <a:gd name="T13" fmla="*/ 342900 h 21600"/>
              <a:gd name="T14" fmla="*/ 910583 w 21600"/>
              <a:gd name="T15" fmla="*/ 1004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285" y="10800"/>
                </a:moveTo>
                <a:cubicBezTo>
                  <a:pt x="2285" y="15503"/>
                  <a:pt x="6097" y="19315"/>
                  <a:pt x="10800" y="19315"/>
                </a:cubicBezTo>
                <a:cubicBezTo>
                  <a:pt x="15503" y="19315"/>
                  <a:pt x="19315" y="15503"/>
                  <a:pt x="19315" y="10800"/>
                </a:cubicBezTo>
                <a:cubicBezTo>
                  <a:pt x="19315" y="6097"/>
                  <a:pt x="15503" y="2285"/>
                  <a:pt x="10800" y="2285"/>
                </a:cubicBezTo>
                <a:cubicBezTo>
                  <a:pt x="6097" y="2285"/>
                  <a:pt x="2285" y="6097"/>
                  <a:pt x="2285" y="10800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AutoShape 29"/>
          <p:cNvSpPr>
            <a:spLocks noChangeArrowheads="1"/>
          </p:cNvSpPr>
          <p:nvPr/>
        </p:nvSpPr>
        <p:spPr bwMode="auto">
          <a:xfrm>
            <a:off x="4724400" y="5715000"/>
            <a:ext cx="990600" cy="533400"/>
          </a:xfrm>
          <a:custGeom>
            <a:avLst/>
            <a:gdLst>
              <a:gd name="T0" fmla="*/ 495300 w 21600"/>
              <a:gd name="T1" fmla="*/ 0 h 21600"/>
              <a:gd name="T2" fmla="*/ 145059 w 21600"/>
              <a:gd name="T3" fmla="*/ 78109 h 21600"/>
              <a:gd name="T4" fmla="*/ 0 w 21600"/>
              <a:gd name="T5" fmla="*/ 266700 h 21600"/>
              <a:gd name="T6" fmla="*/ 145059 w 21600"/>
              <a:gd name="T7" fmla="*/ 455291 h 21600"/>
              <a:gd name="T8" fmla="*/ 495300 w 21600"/>
              <a:gd name="T9" fmla="*/ 533400 h 21600"/>
              <a:gd name="T10" fmla="*/ 845541 w 21600"/>
              <a:gd name="T11" fmla="*/ 455291 h 21600"/>
              <a:gd name="T12" fmla="*/ 990600 w 21600"/>
              <a:gd name="T13" fmla="*/ 266700 h 21600"/>
              <a:gd name="T14" fmla="*/ 845541 w 21600"/>
              <a:gd name="T15" fmla="*/ 7810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005" y="10800"/>
                </a:moveTo>
                <a:cubicBezTo>
                  <a:pt x="2005" y="15657"/>
                  <a:pt x="5943" y="19595"/>
                  <a:pt x="10800" y="19595"/>
                </a:cubicBezTo>
                <a:cubicBezTo>
                  <a:pt x="15657" y="19595"/>
                  <a:pt x="19595" y="15657"/>
                  <a:pt x="19595" y="10800"/>
                </a:cubicBezTo>
                <a:cubicBezTo>
                  <a:pt x="19595" y="5943"/>
                  <a:pt x="15657" y="2005"/>
                  <a:pt x="10800" y="2005"/>
                </a:cubicBezTo>
                <a:cubicBezTo>
                  <a:pt x="5943" y="2005"/>
                  <a:pt x="2005" y="5943"/>
                  <a:pt x="2005" y="10800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Freeform 30"/>
          <p:cNvSpPr>
            <a:spLocks/>
          </p:cNvSpPr>
          <p:nvPr/>
        </p:nvSpPr>
        <p:spPr bwMode="auto">
          <a:xfrm>
            <a:off x="2687638" y="3740150"/>
            <a:ext cx="2700337" cy="1052513"/>
          </a:xfrm>
          <a:custGeom>
            <a:avLst/>
            <a:gdLst>
              <a:gd name="T0" fmla="*/ 0 w 1701"/>
              <a:gd name="T1" fmla="*/ 512763 h 663"/>
              <a:gd name="T2" fmla="*/ 11112 w 1701"/>
              <a:gd name="T3" fmla="*/ 566738 h 663"/>
              <a:gd name="T4" fmla="*/ 77787 w 1701"/>
              <a:gd name="T5" fmla="*/ 655638 h 663"/>
              <a:gd name="T6" fmla="*/ 176212 w 1701"/>
              <a:gd name="T7" fmla="*/ 831850 h 663"/>
              <a:gd name="T8" fmla="*/ 242887 w 1701"/>
              <a:gd name="T9" fmla="*/ 887413 h 663"/>
              <a:gd name="T10" fmla="*/ 352425 w 1701"/>
              <a:gd name="T11" fmla="*/ 765175 h 663"/>
              <a:gd name="T12" fmla="*/ 496887 w 1701"/>
              <a:gd name="T13" fmla="*/ 379413 h 663"/>
              <a:gd name="T14" fmla="*/ 684212 w 1701"/>
              <a:gd name="T15" fmla="*/ 742950 h 663"/>
              <a:gd name="T16" fmla="*/ 727075 w 1701"/>
              <a:gd name="T17" fmla="*/ 887413 h 663"/>
              <a:gd name="T18" fmla="*/ 881062 w 1701"/>
              <a:gd name="T19" fmla="*/ 369888 h 663"/>
              <a:gd name="T20" fmla="*/ 936625 w 1701"/>
              <a:gd name="T21" fmla="*/ 887413 h 663"/>
              <a:gd name="T22" fmla="*/ 992187 w 1701"/>
              <a:gd name="T23" fmla="*/ 258763 h 663"/>
              <a:gd name="T24" fmla="*/ 1003300 w 1701"/>
              <a:gd name="T25" fmla="*/ 314325 h 663"/>
              <a:gd name="T26" fmla="*/ 1014412 w 1701"/>
              <a:gd name="T27" fmla="*/ 700088 h 663"/>
              <a:gd name="T28" fmla="*/ 1036637 w 1701"/>
              <a:gd name="T29" fmla="*/ 666750 h 663"/>
              <a:gd name="T30" fmla="*/ 1101725 w 1701"/>
              <a:gd name="T31" fmla="*/ 534988 h 663"/>
              <a:gd name="T32" fmla="*/ 1190625 w 1701"/>
              <a:gd name="T33" fmla="*/ 314325 h 663"/>
              <a:gd name="T34" fmla="*/ 1201737 w 1701"/>
              <a:gd name="T35" fmla="*/ 269875 h 663"/>
              <a:gd name="T36" fmla="*/ 1212850 w 1701"/>
              <a:gd name="T37" fmla="*/ 314325 h 663"/>
              <a:gd name="T38" fmla="*/ 1266825 w 1701"/>
              <a:gd name="T39" fmla="*/ 996950 h 663"/>
              <a:gd name="T40" fmla="*/ 1355725 w 1701"/>
              <a:gd name="T41" fmla="*/ 754063 h 663"/>
              <a:gd name="T42" fmla="*/ 1400175 w 1701"/>
              <a:gd name="T43" fmla="*/ 490538 h 663"/>
              <a:gd name="T44" fmla="*/ 1411287 w 1701"/>
              <a:gd name="T45" fmla="*/ 941388 h 663"/>
              <a:gd name="T46" fmla="*/ 1465262 w 1701"/>
              <a:gd name="T47" fmla="*/ 887413 h 663"/>
              <a:gd name="T48" fmla="*/ 1498600 w 1701"/>
              <a:gd name="T49" fmla="*/ 831850 h 663"/>
              <a:gd name="T50" fmla="*/ 1619250 w 1701"/>
              <a:gd name="T51" fmla="*/ 557213 h 663"/>
              <a:gd name="T52" fmla="*/ 1609725 w 1701"/>
              <a:gd name="T53" fmla="*/ 733425 h 663"/>
              <a:gd name="T54" fmla="*/ 1619250 w 1701"/>
              <a:gd name="T55" fmla="*/ 1052513 h 663"/>
              <a:gd name="T56" fmla="*/ 1839912 w 1701"/>
              <a:gd name="T57" fmla="*/ 369888 h 663"/>
              <a:gd name="T58" fmla="*/ 1828800 w 1701"/>
              <a:gd name="T59" fmla="*/ 512763 h 663"/>
              <a:gd name="T60" fmla="*/ 1873250 w 1701"/>
              <a:gd name="T61" fmla="*/ 776288 h 663"/>
              <a:gd name="T62" fmla="*/ 2027237 w 1701"/>
              <a:gd name="T63" fmla="*/ 390525 h 663"/>
              <a:gd name="T64" fmla="*/ 2038350 w 1701"/>
              <a:gd name="T65" fmla="*/ 831850 h 663"/>
              <a:gd name="T66" fmla="*/ 2071687 w 1701"/>
              <a:gd name="T67" fmla="*/ 765175 h 663"/>
              <a:gd name="T68" fmla="*/ 2105025 w 1701"/>
              <a:gd name="T69" fmla="*/ 655638 h 663"/>
              <a:gd name="T70" fmla="*/ 2127250 w 1701"/>
              <a:gd name="T71" fmla="*/ 865188 h 663"/>
              <a:gd name="T72" fmla="*/ 2159000 w 1701"/>
              <a:gd name="T73" fmla="*/ 809625 h 663"/>
              <a:gd name="T74" fmla="*/ 2281237 w 1701"/>
              <a:gd name="T75" fmla="*/ 588963 h 663"/>
              <a:gd name="T76" fmla="*/ 2270125 w 1701"/>
              <a:gd name="T77" fmla="*/ 644525 h 663"/>
              <a:gd name="T78" fmla="*/ 2281237 w 1701"/>
              <a:gd name="T79" fmla="*/ 941388 h 663"/>
              <a:gd name="T80" fmla="*/ 2357437 w 1701"/>
              <a:gd name="T81" fmla="*/ 842963 h 663"/>
              <a:gd name="T82" fmla="*/ 2468562 w 1701"/>
              <a:gd name="T83" fmla="*/ 688975 h 663"/>
              <a:gd name="T84" fmla="*/ 2490787 w 1701"/>
              <a:gd name="T85" fmla="*/ 842963 h 663"/>
              <a:gd name="T86" fmla="*/ 2555875 w 1701"/>
              <a:gd name="T87" fmla="*/ 820738 h 663"/>
              <a:gd name="T88" fmla="*/ 2644775 w 1701"/>
              <a:gd name="T89" fmla="*/ 666750 h 663"/>
              <a:gd name="T90" fmla="*/ 2700337 w 1701"/>
              <a:gd name="T91" fmla="*/ 742950 h 663"/>
              <a:gd name="T92" fmla="*/ 2689225 w 1701"/>
              <a:gd name="T93" fmla="*/ 700088 h 66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701" h="663">
                <a:moveTo>
                  <a:pt x="0" y="323"/>
                </a:moveTo>
                <a:cubicBezTo>
                  <a:pt x="2" y="334"/>
                  <a:pt x="1" y="347"/>
                  <a:pt x="7" y="357"/>
                </a:cubicBezTo>
                <a:cubicBezTo>
                  <a:pt x="18" y="377"/>
                  <a:pt x="49" y="413"/>
                  <a:pt x="49" y="413"/>
                </a:cubicBezTo>
                <a:cubicBezTo>
                  <a:pt x="58" y="448"/>
                  <a:pt x="87" y="496"/>
                  <a:pt x="111" y="524"/>
                </a:cubicBezTo>
                <a:cubicBezTo>
                  <a:pt x="123" y="538"/>
                  <a:pt x="140" y="546"/>
                  <a:pt x="153" y="559"/>
                </a:cubicBezTo>
                <a:cubicBezTo>
                  <a:pt x="203" y="539"/>
                  <a:pt x="191" y="530"/>
                  <a:pt x="222" y="482"/>
                </a:cubicBezTo>
                <a:cubicBezTo>
                  <a:pt x="246" y="400"/>
                  <a:pt x="265" y="311"/>
                  <a:pt x="313" y="239"/>
                </a:cubicBezTo>
                <a:cubicBezTo>
                  <a:pt x="343" y="319"/>
                  <a:pt x="395" y="390"/>
                  <a:pt x="431" y="468"/>
                </a:cubicBezTo>
                <a:cubicBezTo>
                  <a:pt x="444" y="496"/>
                  <a:pt x="448" y="530"/>
                  <a:pt x="458" y="559"/>
                </a:cubicBezTo>
                <a:cubicBezTo>
                  <a:pt x="521" y="464"/>
                  <a:pt x="526" y="342"/>
                  <a:pt x="555" y="233"/>
                </a:cubicBezTo>
                <a:cubicBezTo>
                  <a:pt x="584" y="0"/>
                  <a:pt x="581" y="309"/>
                  <a:pt x="590" y="559"/>
                </a:cubicBezTo>
                <a:cubicBezTo>
                  <a:pt x="609" y="428"/>
                  <a:pt x="583" y="288"/>
                  <a:pt x="625" y="163"/>
                </a:cubicBezTo>
                <a:cubicBezTo>
                  <a:pt x="627" y="175"/>
                  <a:pt x="631" y="186"/>
                  <a:pt x="632" y="198"/>
                </a:cubicBezTo>
                <a:cubicBezTo>
                  <a:pt x="636" y="279"/>
                  <a:pt x="631" y="360"/>
                  <a:pt x="639" y="441"/>
                </a:cubicBezTo>
                <a:cubicBezTo>
                  <a:pt x="640" y="449"/>
                  <a:pt x="650" y="428"/>
                  <a:pt x="653" y="420"/>
                </a:cubicBezTo>
                <a:cubicBezTo>
                  <a:pt x="692" y="333"/>
                  <a:pt x="637" y="423"/>
                  <a:pt x="694" y="337"/>
                </a:cubicBezTo>
                <a:cubicBezTo>
                  <a:pt x="708" y="287"/>
                  <a:pt x="726" y="244"/>
                  <a:pt x="750" y="198"/>
                </a:cubicBezTo>
                <a:cubicBezTo>
                  <a:pt x="752" y="189"/>
                  <a:pt x="747" y="170"/>
                  <a:pt x="757" y="170"/>
                </a:cubicBezTo>
                <a:cubicBezTo>
                  <a:pt x="767" y="170"/>
                  <a:pt x="764" y="188"/>
                  <a:pt x="764" y="198"/>
                </a:cubicBezTo>
                <a:cubicBezTo>
                  <a:pt x="770" y="350"/>
                  <a:pt x="751" y="486"/>
                  <a:pt x="798" y="628"/>
                </a:cubicBezTo>
                <a:cubicBezTo>
                  <a:pt x="825" y="576"/>
                  <a:pt x="834" y="529"/>
                  <a:pt x="854" y="475"/>
                </a:cubicBezTo>
                <a:cubicBezTo>
                  <a:pt x="863" y="420"/>
                  <a:pt x="868" y="364"/>
                  <a:pt x="882" y="309"/>
                </a:cubicBezTo>
                <a:cubicBezTo>
                  <a:pt x="884" y="404"/>
                  <a:pt x="874" y="500"/>
                  <a:pt x="889" y="593"/>
                </a:cubicBezTo>
                <a:cubicBezTo>
                  <a:pt x="892" y="609"/>
                  <a:pt x="913" y="572"/>
                  <a:pt x="923" y="559"/>
                </a:cubicBezTo>
                <a:cubicBezTo>
                  <a:pt x="931" y="548"/>
                  <a:pt x="938" y="536"/>
                  <a:pt x="944" y="524"/>
                </a:cubicBezTo>
                <a:cubicBezTo>
                  <a:pt x="971" y="466"/>
                  <a:pt x="973" y="398"/>
                  <a:pt x="1020" y="351"/>
                </a:cubicBezTo>
                <a:cubicBezTo>
                  <a:pt x="1043" y="282"/>
                  <a:pt x="1016" y="357"/>
                  <a:pt x="1014" y="462"/>
                </a:cubicBezTo>
                <a:cubicBezTo>
                  <a:pt x="1013" y="529"/>
                  <a:pt x="1018" y="596"/>
                  <a:pt x="1020" y="663"/>
                </a:cubicBezTo>
                <a:cubicBezTo>
                  <a:pt x="1103" y="530"/>
                  <a:pt x="1120" y="382"/>
                  <a:pt x="1159" y="233"/>
                </a:cubicBezTo>
                <a:cubicBezTo>
                  <a:pt x="1157" y="263"/>
                  <a:pt x="1154" y="293"/>
                  <a:pt x="1152" y="323"/>
                </a:cubicBezTo>
                <a:cubicBezTo>
                  <a:pt x="1142" y="525"/>
                  <a:pt x="1092" y="542"/>
                  <a:pt x="1180" y="489"/>
                </a:cubicBezTo>
                <a:cubicBezTo>
                  <a:pt x="1215" y="409"/>
                  <a:pt x="1256" y="331"/>
                  <a:pt x="1277" y="246"/>
                </a:cubicBezTo>
                <a:cubicBezTo>
                  <a:pt x="1279" y="339"/>
                  <a:pt x="1276" y="432"/>
                  <a:pt x="1284" y="524"/>
                </a:cubicBezTo>
                <a:cubicBezTo>
                  <a:pt x="1284" y="529"/>
                  <a:pt x="1300" y="506"/>
                  <a:pt x="1305" y="482"/>
                </a:cubicBezTo>
                <a:cubicBezTo>
                  <a:pt x="1319" y="420"/>
                  <a:pt x="1302" y="461"/>
                  <a:pt x="1326" y="413"/>
                </a:cubicBezTo>
                <a:cubicBezTo>
                  <a:pt x="1344" y="266"/>
                  <a:pt x="1320" y="434"/>
                  <a:pt x="1340" y="545"/>
                </a:cubicBezTo>
                <a:cubicBezTo>
                  <a:pt x="1342" y="558"/>
                  <a:pt x="1353" y="522"/>
                  <a:pt x="1360" y="510"/>
                </a:cubicBezTo>
                <a:cubicBezTo>
                  <a:pt x="1373" y="459"/>
                  <a:pt x="1406" y="413"/>
                  <a:pt x="1437" y="371"/>
                </a:cubicBezTo>
                <a:cubicBezTo>
                  <a:pt x="1435" y="383"/>
                  <a:pt x="1430" y="394"/>
                  <a:pt x="1430" y="406"/>
                </a:cubicBezTo>
                <a:cubicBezTo>
                  <a:pt x="1430" y="468"/>
                  <a:pt x="1423" y="532"/>
                  <a:pt x="1437" y="593"/>
                </a:cubicBezTo>
                <a:cubicBezTo>
                  <a:pt x="1438" y="598"/>
                  <a:pt x="1483" y="533"/>
                  <a:pt x="1485" y="531"/>
                </a:cubicBezTo>
                <a:cubicBezTo>
                  <a:pt x="1512" y="499"/>
                  <a:pt x="1530" y="467"/>
                  <a:pt x="1555" y="434"/>
                </a:cubicBezTo>
                <a:cubicBezTo>
                  <a:pt x="1560" y="466"/>
                  <a:pt x="1551" y="504"/>
                  <a:pt x="1569" y="531"/>
                </a:cubicBezTo>
                <a:cubicBezTo>
                  <a:pt x="1577" y="543"/>
                  <a:pt x="1599" y="526"/>
                  <a:pt x="1610" y="517"/>
                </a:cubicBezTo>
                <a:cubicBezTo>
                  <a:pt x="1618" y="511"/>
                  <a:pt x="1656" y="439"/>
                  <a:pt x="1666" y="420"/>
                </a:cubicBezTo>
                <a:cubicBezTo>
                  <a:pt x="1677" y="590"/>
                  <a:pt x="1663" y="525"/>
                  <a:pt x="1701" y="468"/>
                </a:cubicBezTo>
                <a:cubicBezTo>
                  <a:pt x="1699" y="459"/>
                  <a:pt x="1694" y="441"/>
                  <a:pt x="1694" y="441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Freeform 31"/>
          <p:cNvSpPr>
            <a:spLocks/>
          </p:cNvSpPr>
          <p:nvPr/>
        </p:nvSpPr>
        <p:spPr bwMode="auto">
          <a:xfrm>
            <a:off x="2908300" y="3040063"/>
            <a:ext cx="2381250" cy="681037"/>
          </a:xfrm>
          <a:custGeom>
            <a:avLst/>
            <a:gdLst>
              <a:gd name="T0" fmla="*/ 100013 w 1500"/>
              <a:gd name="T1" fmla="*/ 276225 h 429"/>
              <a:gd name="T2" fmla="*/ 198438 w 1500"/>
              <a:gd name="T3" fmla="*/ 231775 h 429"/>
              <a:gd name="T4" fmla="*/ 307975 w 1500"/>
              <a:gd name="T5" fmla="*/ 155575 h 429"/>
              <a:gd name="T6" fmla="*/ 517525 w 1500"/>
              <a:gd name="T7" fmla="*/ 331787 h 429"/>
              <a:gd name="T8" fmla="*/ 815975 w 1500"/>
              <a:gd name="T9" fmla="*/ 254000 h 429"/>
              <a:gd name="T10" fmla="*/ 969963 w 1500"/>
              <a:gd name="T11" fmla="*/ 22225 h 429"/>
              <a:gd name="T12" fmla="*/ 1003300 w 1500"/>
              <a:gd name="T13" fmla="*/ 352425 h 429"/>
              <a:gd name="T14" fmla="*/ 1135063 w 1500"/>
              <a:gd name="T15" fmla="*/ 111125 h 429"/>
              <a:gd name="T16" fmla="*/ 1168400 w 1500"/>
              <a:gd name="T17" fmla="*/ 374650 h 429"/>
              <a:gd name="T18" fmla="*/ 1244600 w 1500"/>
              <a:gd name="T19" fmla="*/ 287337 h 429"/>
              <a:gd name="T20" fmla="*/ 1431925 w 1500"/>
              <a:gd name="T21" fmla="*/ 33337 h 429"/>
              <a:gd name="T22" fmla="*/ 1377950 w 1500"/>
              <a:gd name="T23" fmla="*/ 363537 h 429"/>
              <a:gd name="T24" fmla="*/ 1431925 w 1500"/>
              <a:gd name="T25" fmla="*/ 419100 h 429"/>
              <a:gd name="T26" fmla="*/ 1565275 w 1500"/>
              <a:gd name="T27" fmla="*/ 133350 h 429"/>
              <a:gd name="T28" fmla="*/ 1608138 w 1500"/>
              <a:gd name="T29" fmla="*/ 55562 h 429"/>
              <a:gd name="T30" fmla="*/ 1498600 w 1500"/>
              <a:gd name="T31" fmla="*/ 396875 h 429"/>
              <a:gd name="T32" fmla="*/ 1431925 w 1500"/>
              <a:gd name="T33" fmla="*/ 673100 h 429"/>
              <a:gd name="T34" fmla="*/ 1585913 w 1500"/>
              <a:gd name="T35" fmla="*/ 363537 h 429"/>
              <a:gd name="T36" fmla="*/ 1630363 w 1500"/>
              <a:gd name="T37" fmla="*/ 88900 h 429"/>
              <a:gd name="T38" fmla="*/ 1454150 w 1500"/>
              <a:gd name="T39" fmla="*/ 550862 h 429"/>
              <a:gd name="T40" fmla="*/ 1597025 w 1500"/>
              <a:gd name="T41" fmla="*/ 441325 h 429"/>
              <a:gd name="T42" fmla="*/ 1828800 w 1500"/>
              <a:gd name="T43" fmla="*/ 187325 h 429"/>
              <a:gd name="T44" fmla="*/ 1828800 w 1500"/>
              <a:gd name="T45" fmla="*/ 220662 h 429"/>
              <a:gd name="T46" fmla="*/ 1697038 w 1500"/>
              <a:gd name="T47" fmla="*/ 508000 h 429"/>
              <a:gd name="T48" fmla="*/ 1784350 w 1500"/>
              <a:gd name="T49" fmla="*/ 342900 h 429"/>
              <a:gd name="T50" fmla="*/ 1928813 w 1500"/>
              <a:gd name="T51" fmla="*/ 122237 h 429"/>
              <a:gd name="T52" fmla="*/ 1949450 w 1500"/>
              <a:gd name="T53" fmla="*/ 44450 h 429"/>
              <a:gd name="T54" fmla="*/ 1906588 w 1500"/>
              <a:gd name="T55" fmla="*/ 320675 h 429"/>
              <a:gd name="T56" fmla="*/ 2027238 w 1500"/>
              <a:gd name="T57" fmla="*/ 287337 h 429"/>
              <a:gd name="T58" fmla="*/ 2225675 w 1500"/>
              <a:gd name="T59" fmla="*/ 55562 h 429"/>
              <a:gd name="T60" fmla="*/ 2324100 w 1500"/>
              <a:gd name="T61" fmla="*/ 144462 h 429"/>
              <a:gd name="T62" fmla="*/ 2335213 w 1500"/>
              <a:gd name="T63" fmla="*/ 144462 h 429"/>
              <a:gd name="T64" fmla="*/ 2368550 w 1500"/>
              <a:gd name="T65" fmla="*/ 66675 h 429"/>
              <a:gd name="T66" fmla="*/ 2346325 w 1500"/>
              <a:gd name="T67" fmla="*/ 165100 h 429"/>
              <a:gd name="T68" fmla="*/ 2368550 w 1500"/>
              <a:gd name="T69" fmla="*/ 187325 h 4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500" h="429">
                <a:moveTo>
                  <a:pt x="0" y="56"/>
                </a:moveTo>
                <a:cubicBezTo>
                  <a:pt x="16" y="103"/>
                  <a:pt x="27" y="138"/>
                  <a:pt x="63" y="174"/>
                </a:cubicBezTo>
                <a:cubicBezTo>
                  <a:pt x="77" y="172"/>
                  <a:pt x="91" y="173"/>
                  <a:pt x="104" y="167"/>
                </a:cubicBezTo>
                <a:cubicBezTo>
                  <a:pt x="113" y="163"/>
                  <a:pt x="117" y="151"/>
                  <a:pt x="125" y="146"/>
                </a:cubicBezTo>
                <a:cubicBezTo>
                  <a:pt x="131" y="142"/>
                  <a:pt x="139" y="141"/>
                  <a:pt x="146" y="139"/>
                </a:cubicBezTo>
                <a:cubicBezTo>
                  <a:pt x="161" y="124"/>
                  <a:pt x="179" y="113"/>
                  <a:pt x="194" y="98"/>
                </a:cubicBezTo>
                <a:cubicBezTo>
                  <a:pt x="207" y="85"/>
                  <a:pt x="216" y="69"/>
                  <a:pt x="229" y="56"/>
                </a:cubicBezTo>
                <a:cubicBezTo>
                  <a:pt x="265" y="105"/>
                  <a:pt x="274" y="174"/>
                  <a:pt x="326" y="209"/>
                </a:cubicBezTo>
                <a:cubicBezTo>
                  <a:pt x="383" y="141"/>
                  <a:pt x="438" y="69"/>
                  <a:pt x="500" y="7"/>
                </a:cubicBezTo>
                <a:cubicBezTo>
                  <a:pt x="508" y="58"/>
                  <a:pt x="488" y="116"/>
                  <a:pt x="514" y="160"/>
                </a:cubicBezTo>
                <a:cubicBezTo>
                  <a:pt x="522" y="174"/>
                  <a:pt x="541" y="141"/>
                  <a:pt x="555" y="132"/>
                </a:cubicBezTo>
                <a:cubicBezTo>
                  <a:pt x="575" y="93"/>
                  <a:pt x="597" y="55"/>
                  <a:pt x="611" y="14"/>
                </a:cubicBezTo>
                <a:cubicBezTo>
                  <a:pt x="597" y="107"/>
                  <a:pt x="581" y="162"/>
                  <a:pt x="611" y="264"/>
                </a:cubicBezTo>
                <a:cubicBezTo>
                  <a:pt x="615" y="279"/>
                  <a:pt x="624" y="236"/>
                  <a:pt x="632" y="222"/>
                </a:cubicBezTo>
                <a:cubicBezTo>
                  <a:pt x="647" y="194"/>
                  <a:pt x="666" y="168"/>
                  <a:pt x="680" y="139"/>
                </a:cubicBezTo>
                <a:cubicBezTo>
                  <a:pt x="692" y="116"/>
                  <a:pt x="703" y="93"/>
                  <a:pt x="715" y="70"/>
                </a:cubicBezTo>
                <a:cubicBezTo>
                  <a:pt x="720" y="61"/>
                  <a:pt x="729" y="42"/>
                  <a:pt x="729" y="42"/>
                </a:cubicBezTo>
                <a:cubicBezTo>
                  <a:pt x="731" y="107"/>
                  <a:pt x="726" y="172"/>
                  <a:pt x="736" y="236"/>
                </a:cubicBezTo>
                <a:cubicBezTo>
                  <a:pt x="738" y="246"/>
                  <a:pt x="751" y="223"/>
                  <a:pt x="757" y="216"/>
                </a:cubicBezTo>
                <a:cubicBezTo>
                  <a:pt x="767" y="205"/>
                  <a:pt x="774" y="192"/>
                  <a:pt x="784" y="181"/>
                </a:cubicBezTo>
                <a:cubicBezTo>
                  <a:pt x="861" y="95"/>
                  <a:pt x="773" y="216"/>
                  <a:pt x="875" y="63"/>
                </a:cubicBezTo>
                <a:cubicBezTo>
                  <a:pt x="884" y="49"/>
                  <a:pt x="893" y="35"/>
                  <a:pt x="902" y="21"/>
                </a:cubicBezTo>
                <a:cubicBezTo>
                  <a:pt x="907" y="14"/>
                  <a:pt x="916" y="0"/>
                  <a:pt x="916" y="0"/>
                </a:cubicBezTo>
                <a:cubicBezTo>
                  <a:pt x="905" y="77"/>
                  <a:pt x="882" y="152"/>
                  <a:pt x="868" y="229"/>
                </a:cubicBezTo>
                <a:cubicBezTo>
                  <a:pt x="877" y="252"/>
                  <a:pt x="878" y="281"/>
                  <a:pt x="895" y="299"/>
                </a:cubicBezTo>
                <a:cubicBezTo>
                  <a:pt x="903" y="308"/>
                  <a:pt x="898" y="275"/>
                  <a:pt x="902" y="264"/>
                </a:cubicBezTo>
                <a:cubicBezTo>
                  <a:pt x="907" y="249"/>
                  <a:pt x="915" y="236"/>
                  <a:pt x="923" y="222"/>
                </a:cubicBezTo>
                <a:cubicBezTo>
                  <a:pt x="949" y="175"/>
                  <a:pt x="967" y="135"/>
                  <a:pt x="986" y="84"/>
                </a:cubicBezTo>
                <a:cubicBezTo>
                  <a:pt x="990" y="74"/>
                  <a:pt x="994" y="65"/>
                  <a:pt x="999" y="56"/>
                </a:cubicBezTo>
                <a:cubicBezTo>
                  <a:pt x="1003" y="49"/>
                  <a:pt x="1015" y="27"/>
                  <a:pt x="1013" y="35"/>
                </a:cubicBezTo>
                <a:cubicBezTo>
                  <a:pt x="1002" y="82"/>
                  <a:pt x="986" y="128"/>
                  <a:pt x="972" y="174"/>
                </a:cubicBezTo>
                <a:cubicBezTo>
                  <a:pt x="964" y="200"/>
                  <a:pt x="953" y="225"/>
                  <a:pt x="944" y="250"/>
                </a:cubicBezTo>
                <a:cubicBezTo>
                  <a:pt x="933" y="310"/>
                  <a:pt x="932" y="327"/>
                  <a:pt x="916" y="382"/>
                </a:cubicBezTo>
                <a:cubicBezTo>
                  <a:pt x="912" y="396"/>
                  <a:pt x="888" y="429"/>
                  <a:pt x="902" y="424"/>
                </a:cubicBezTo>
                <a:cubicBezTo>
                  <a:pt x="921" y="418"/>
                  <a:pt x="925" y="391"/>
                  <a:pt x="937" y="375"/>
                </a:cubicBezTo>
                <a:cubicBezTo>
                  <a:pt x="955" y="322"/>
                  <a:pt x="982" y="283"/>
                  <a:pt x="999" y="229"/>
                </a:cubicBezTo>
                <a:cubicBezTo>
                  <a:pt x="1006" y="178"/>
                  <a:pt x="1025" y="134"/>
                  <a:pt x="1034" y="84"/>
                </a:cubicBezTo>
                <a:cubicBezTo>
                  <a:pt x="1032" y="75"/>
                  <a:pt x="1036" y="52"/>
                  <a:pt x="1027" y="56"/>
                </a:cubicBezTo>
                <a:cubicBezTo>
                  <a:pt x="1021" y="59"/>
                  <a:pt x="987" y="144"/>
                  <a:pt x="986" y="146"/>
                </a:cubicBezTo>
                <a:cubicBezTo>
                  <a:pt x="960" y="213"/>
                  <a:pt x="931" y="276"/>
                  <a:pt x="916" y="347"/>
                </a:cubicBezTo>
                <a:cubicBezTo>
                  <a:pt x="918" y="354"/>
                  <a:pt x="916" y="371"/>
                  <a:pt x="923" y="368"/>
                </a:cubicBezTo>
                <a:cubicBezTo>
                  <a:pt x="958" y="351"/>
                  <a:pt x="979" y="303"/>
                  <a:pt x="1006" y="278"/>
                </a:cubicBezTo>
                <a:cubicBezTo>
                  <a:pt x="1049" y="238"/>
                  <a:pt x="1089" y="209"/>
                  <a:pt x="1124" y="160"/>
                </a:cubicBezTo>
                <a:cubicBezTo>
                  <a:pt x="1134" y="146"/>
                  <a:pt x="1142" y="132"/>
                  <a:pt x="1152" y="118"/>
                </a:cubicBezTo>
                <a:cubicBezTo>
                  <a:pt x="1159" y="109"/>
                  <a:pt x="1173" y="80"/>
                  <a:pt x="1173" y="91"/>
                </a:cubicBezTo>
                <a:cubicBezTo>
                  <a:pt x="1173" y="108"/>
                  <a:pt x="1159" y="123"/>
                  <a:pt x="1152" y="139"/>
                </a:cubicBezTo>
                <a:cubicBezTo>
                  <a:pt x="1130" y="186"/>
                  <a:pt x="1102" y="229"/>
                  <a:pt x="1083" y="278"/>
                </a:cubicBezTo>
                <a:cubicBezTo>
                  <a:pt x="1078" y="292"/>
                  <a:pt x="1054" y="320"/>
                  <a:pt x="1069" y="320"/>
                </a:cubicBezTo>
                <a:cubicBezTo>
                  <a:pt x="1086" y="320"/>
                  <a:pt x="1089" y="293"/>
                  <a:pt x="1097" y="278"/>
                </a:cubicBezTo>
                <a:cubicBezTo>
                  <a:pt x="1108" y="258"/>
                  <a:pt x="1113" y="236"/>
                  <a:pt x="1124" y="216"/>
                </a:cubicBezTo>
                <a:cubicBezTo>
                  <a:pt x="1143" y="182"/>
                  <a:pt x="1166" y="150"/>
                  <a:pt x="1187" y="118"/>
                </a:cubicBezTo>
                <a:cubicBezTo>
                  <a:pt x="1196" y="104"/>
                  <a:pt x="1215" y="77"/>
                  <a:pt x="1215" y="77"/>
                </a:cubicBezTo>
                <a:cubicBezTo>
                  <a:pt x="1217" y="68"/>
                  <a:pt x="1219" y="58"/>
                  <a:pt x="1221" y="49"/>
                </a:cubicBezTo>
                <a:cubicBezTo>
                  <a:pt x="1223" y="42"/>
                  <a:pt x="1231" y="21"/>
                  <a:pt x="1228" y="28"/>
                </a:cubicBezTo>
                <a:cubicBezTo>
                  <a:pt x="1219" y="51"/>
                  <a:pt x="1201" y="98"/>
                  <a:pt x="1201" y="98"/>
                </a:cubicBezTo>
                <a:cubicBezTo>
                  <a:pt x="1192" y="149"/>
                  <a:pt x="1184" y="152"/>
                  <a:pt x="1201" y="202"/>
                </a:cubicBezTo>
                <a:cubicBezTo>
                  <a:pt x="1233" y="155"/>
                  <a:pt x="1266" y="107"/>
                  <a:pt x="1291" y="56"/>
                </a:cubicBezTo>
                <a:cubicBezTo>
                  <a:pt x="1282" y="102"/>
                  <a:pt x="1269" y="133"/>
                  <a:pt x="1277" y="181"/>
                </a:cubicBezTo>
                <a:cubicBezTo>
                  <a:pt x="1303" y="146"/>
                  <a:pt x="1332" y="118"/>
                  <a:pt x="1367" y="91"/>
                </a:cubicBezTo>
                <a:cubicBezTo>
                  <a:pt x="1379" y="72"/>
                  <a:pt x="1390" y="54"/>
                  <a:pt x="1402" y="35"/>
                </a:cubicBezTo>
                <a:cubicBezTo>
                  <a:pt x="1407" y="28"/>
                  <a:pt x="1416" y="14"/>
                  <a:pt x="1416" y="14"/>
                </a:cubicBezTo>
                <a:cubicBezTo>
                  <a:pt x="1426" y="215"/>
                  <a:pt x="1407" y="179"/>
                  <a:pt x="1464" y="91"/>
                </a:cubicBezTo>
                <a:cubicBezTo>
                  <a:pt x="1462" y="100"/>
                  <a:pt x="1459" y="109"/>
                  <a:pt x="1457" y="118"/>
                </a:cubicBezTo>
                <a:cubicBezTo>
                  <a:pt x="1444" y="173"/>
                  <a:pt x="1454" y="138"/>
                  <a:pt x="1471" y="91"/>
                </a:cubicBezTo>
                <a:cubicBezTo>
                  <a:pt x="1474" y="83"/>
                  <a:pt x="1480" y="77"/>
                  <a:pt x="1485" y="70"/>
                </a:cubicBezTo>
                <a:cubicBezTo>
                  <a:pt x="1487" y="61"/>
                  <a:pt x="1492" y="52"/>
                  <a:pt x="1492" y="42"/>
                </a:cubicBezTo>
                <a:cubicBezTo>
                  <a:pt x="1492" y="35"/>
                  <a:pt x="1487" y="56"/>
                  <a:pt x="1485" y="63"/>
                </a:cubicBezTo>
                <a:cubicBezTo>
                  <a:pt x="1482" y="77"/>
                  <a:pt x="1481" y="90"/>
                  <a:pt x="1478" y="104"/>
                </a:cubicBezTo>
                <a:cubicBezTo>
                  <a:pt x="1476" y="111"/>
                  <a:pt x="1466" y="120"/>
                  <a:pt x="1471" y="125"/>
                </a:cubicBezTo>
                <a:cubicBezTo>
                  <a:pt x="1476" y="130"/>
                  <a:pt x="1485" y="120"/>
                  <a:pt x="1492" y="118"/>
                </a:cubicBezTo>
                <a:cubicBezTo>
                  <a:pt x="1500" y="143"/>
                  <a:pt x="1499" y="132"/>
                  <a:pt x="1499" y="153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Decision tree in a sequential game:  </a:t>
            </a:r>
            <a:r>
              <a:rPr lang="en-US" altLang="en-US">
                <a:solidFill>
                  <a:srgbClr val="0099CC"/>
                </a:solidFill>
              </a:rPr>
              <a:t>Person 1 </a:t>
            </a:r>
            <a:r>
              <a:rPr lang="en-US" altLang="en-US">
                <a:solidFill>
                  <a:schemeClr val="tx1"/>
                </a:solidFill>
              </a:rPr>
              <a:t>chooses first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2057400"/>
            <a:ext cx="31242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If </a:t>
            </a:r>
            <a:r>
              <a:rPr lang="en-US" altLang="en-US" sz="2400">
                <a:solidFill>
                  <a:srgbClr val="0099CC"/>
                </a:solidFill>
              </a:rPr>
              <a:t>Person 1</a:t>
            </a:r>
            <a:r>
              <a:rPr lang="en-US" altLang="en-US" sz="2400"/>
              <a:t> knows that </a:t>
            </a:r>
            <a:r>
              <a:rPr lang="en-US" altLang="en-US" sz="2400">
                <a:solidFill>
                  <a:schemeClr val="hlink"/>
                </a:solidFill>
              </a:rPr>
              <a:t>Person 2</a:t>
            </a:r>
            <a:r>
              <a:rPr lang="en-US" altLang="en-US" sz="2400"/>
              <a:t> is rational, then she will choose yes, since </a:t>
            </a:r>
            <a:r>
              <a:rPr lang="en-US" altLang="en-US" sz="2400">
                <a:solidFill>
                  <a:srgbClr val="0099CC"/>
                </a:solidFill>
              </a:rPr>
              <a:t>20</a:t>
            </a:r>
            <a:r>
              <a:rPr lang="en-US" altLang="en-US" sz="2400"/>
              <a:t> &gt; </a:t>
            </a:r>
            <a:r>
              <a:rPr lang="en-US" altLang="en-US" sz="2400">
                <a:solidFill>
                  <a:srgbClr val="0099CC"/>
                </a:solidFill>
              </a:rPr>
              <a:t>10</a:t>
            </a:r>
          </a:p>
          <a:p>
            <a:pPr eaLnBrk="1" hangingPunct="1"/>
            <a:r>
              <a:rPr lang="en-US" altLang="en-US" sz="2400">
                <a:solidFill>
                  <a:schemeClr val="hlink"/>
                </a:solidFill>
              </a:rPr>
              <a:t>Person 2 </a:t>
            </a:r>
            <a:r>
              <a:rPr lang="en-US" altLang="en-US" sz="2400"/>
              <a:t>makes a decision from point B, and he will choose yes also</a:t>
            </a:r>
          </a:p>
          <a:p>
            <a:pPr eaLnBrk="1" hangingPunct="1"/>
            <a:r>
              <a:rPr lang="en-US" altLang="en-US" sz="2400"/>
              <a:t>Payout:  (</a:t>
            </a:r>
            <a:r>
              <a:rPr lang="en-US" altLang="en-US" sz="2400">
                <a:solidFill>
                  <a:srgbClr val="0099CC"/>
                </a:solidFill>
              </a:rPr>
              <a:t>20</a:t>
            </a:r>
            <a:r>
              <a:rPr lang="en-US" altLang="en-US" sz="2400"/>
              <a:t>, </a:t>
            </a:r>
            <a:r>
              <a:rPr lang="en-US" altLang="en-US" sz="2400">
                <a:solidFill>
                  <a:schemeClr val="hlink"/>
                </a:solidFill>
              </a:rPr>
              <a:t>20</a:t>
            </a:r>
            <a:r>
              <a:rPr lang="en-US" altLang="en-US" sz="2400"/>
              <a:t>)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685800" y="3200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685800" y="3962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V="1">
            <a:off x="2362200" y="2286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362200" y="3124200"/>
            <a:ext cx="2362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362200" y="44958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362200" y="4495800"/>
            <a:ext cx="2438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81000" y="3810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A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981200" y="2895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981200" y="4267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838200" y="2895600"/>
            <a:ext cx="106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  <a:r>
              <a:rPr lang="en-US" altLang="en-US"/>
              <a:t> chooses yes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838200" y="4191000"/>
            <a:ext cx="106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Person 1</a:t>
            </a:r>
            <a:r>
              <a:rPr lang="en-US" altLang="en-US"/>
              <a:t> chooses no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971800" y="2209800"/>
            <a:ext cx="106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yes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429000" y="4038600"/>
            <a:ext cx="1066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yes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581400" y="31242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no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505200" y="5257800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hlink"/>
                </a:solidFill>
              </a:rPr>
              <a:t>Person 2</a:t>
            </a:r>
            <a:r>
              <a:rPr lang="en-US" altLang="en-US" sz="1600"/>
              <a:t> chooses no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724400" y="2133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4648200" y="2133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20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20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4724400" y="3048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5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724400" y="4343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10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800600" y="5791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CC"/>
                </a:solidFill>
              </a:rPr>
              <a:t>10</a:t>
            </a:r>
            <a:r>
              <a:rPr lang="en-US" altLang="en-US"/>
              <a:t>, </a:t>
            </a:r>
            <a:r>
              <a:rPr lang="en-US" altLang="en-US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31768" name="AutoShape 24"/>
          <p:cNvSpPr>
            <a:spLocks noChangeArrowheads="1"/>
          </p:cNvSpPr>
          <p:nvPr/>
        </p:nvSpPr>
        <p:spPr bwMode="auto">
          <a:xfrm>
            <a:off x="4495800" y="1981200"/>
            <a:ext cx="1066800" cy="685800"/>
          </a:xfrm>
          <a:custGeom>
            <a:avLst/>
            <a:gdLst>
              <a:gd name="T0" fmla="*/ 533400 w 21600"/>
              <a:gd name="T1" fmla="*/ 0 h 21600"/>
              <a:gd name="T2" fmla="*/ 156217 w 21600"/>
              <a:gd name="T3" fmla="*/ 100425 h 21600"/>
              <a:gd name="T4" fmla="*/ 0 w 21600"/>
              <a:gd name="T5" fmla="*/ 342900 h 21600"/>
              <a:gd name="T6" fmla="*/ 156217 w 21600"/>
              <a:gd name="T7" fmla="*/ 585375 h 21600"/>
              <a:gd name="T8" fmla="*/ 533400 w 21600"/>
              <a:gd name="T9" fmla="*/ 685800 h 21600"/>
              <a:gd name="T10" fmla="*/ 910583 w 21600"/>
              <a:gd name="T11" fmla="*/ 585375 h 21600"/>
              <a:gd name="T12" fmla="*/ 1066800 w 21600"/>
              <a:gd name="T13" fmla="*/ 342900 h 21600"/>
              <a:gd name="T14" fmla="*/ 910583 w 21600"/>
              <a:gd name="T15" fmla="*/ 1004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285" y="10800"/>
                </a:moveTo>
                <a:cubicBezTo>
                  <a:pt x="2285" y="15503"/>
                  <a:pt x="6097" y="19315"/>
                  <a:pt x="10800" y="19315"/>
                </a:cubicBezTo>
                <a:cubicBezTo>
                  <a:pt x="15503" y="19315"/>
                  <a:pt x="19315" y="15503"/>
                  <a:pt x="19315" y="10800"/>
                </a:cubicBezTo>
                <a:cubicBezTo>
                  <a:pt x="19315" y="6097"/>
                  <a:pt x="15503" y="2285"/>
                  <a:pt x="10800" y="2285"/>
                </a:cubicBezTo>
                <a:cubicBezTo>
                  <a:pt x="6097" y="2285"/>
                  <a:pt x="2285" y="6097"/>
                  <a:pt x="2285" y="10800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AutoShape 25"/>
          <p:cNvSpPr>
            <a:spLocks noChangeArrowheads="1"/>
          </p:cNvSpPr>
          <p:nvPr/>
        </p:nvSpPr>
        <p:spPr bwMode="auto">
          <a:xfrm>
            <a:off x="4724400" y="5715000"/>
            <a:ext cx="990600" cy="533400"/>
          </a:xfrm>
          <a:custGeom>
            <a:avLst/>
            <a:gdLst>
              <a:gd name="T0" fmla="*/ 495300 w 21600"/>
              <a:gd name="T1" fmla="*/ 0 h 21600"/>
              <a:gd name="T2" fmla="*/ 145059 w 21600"/>
              <a:gd name="T3" fmla="*/ 78109 h 21600"/>
              <a:gd name="T4" fmla="*/ 0 w 21600"/>
              <a:gd name="T5" fmla="*/ 266700 h 21600"/>
              <a:gd name="T6" fmla="*/ 145059 w 21600"/>
              <a:gd name="T7" fmla="*/ 455291 h 21600"/>
              <a:gd name="T8" fmla="*/ 495300 w 21600"/>
              <a:gd name="T9" fmla="*/ 533400 h 21600"/>
              <a:gd name="T10" fmla="*/ 845541 w 21600"/>
              <a:gd name="T11" fmla="*/ 455291 h 21600"/>
              <a:gd name="T12" fmla="*/ 990600 w 21600"/>
              <a:gd name="T13" fmla="*/ 266700 h 21600"/>
              <a:gd name="T14" fmla="*/ 845541 w 21600"/>
              <a:gd name="T15" fmla="*/ 7810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005" y="10800"/>
                </a:moveTo>
                <a:cubicBezTo>
                  <a:pt x="2005" y="15657"/>
                  <a:pt x="5943" y="19595"/>
                  <a:pt x="10800" y="19595"/>
                </a:cubicBezTo>
                <a:cubicBezTo>
                  <a:pt x="15657" y="19595"/>
                  <a:pt x="19595" y="15657"/>
                  <a:pt x="19595" y="10800"/>
                </a:cubicBezTo>
                <a:cubicBezTo>
                  <a:pt x="19595" y="5943"/>
                  <a:pt x="15657" y="2005"/>
                  <a:pt x="10800" y="2005"/>
                </a:cubicBezTo>
                <a:cubicBezTo>
                  <a:pt x="5943" y="2005"/>
                  <a:pt x="2005" y="5943"/>
                  <a:pt x="2005" y="10800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Freeform 26"/>
          <p:cNvSpPr>
            <a:spLocks/>
          </p:cNvSpPr>
          <p:nvPr/>
        </p:nvSpPr>
        <p:spPr bwMode="auto">
          <a:xfrm>
            <a:off x="2687638" y="3740150"/>
            <a:ext cx="2700337" cy="1052513"/>
          </a:xfrm>
          <a:custGeom>
            <a:avLst/>
            <a:gdLst>
              <a:gd name="T0" fmla="*/ 0 w 1701"/>
              <a:gd name="T1" fmla="*/ 512763 h 663"/>
              <a:gd name="T2" fmla="*/ 11112 w 1701"/>
              <a:gd name="T3" fmla="*/ 566738 h 663"/>
              <a:gd name="T4" fmla="*/ 77787 w 1701"/>
              <a:gd name="T5" fmla="*/ 655638 h 663"/>
              <a:gd name="T6" fmla="*/ 176212 w 1701"/>
              <a:gd name="T7" fmla="*/ 831850 h 663"/>
              <a:gd name="T8" fmla="*/ 242887 w 1701"/>
              <a:gd name="T9" fmla="*/ 887413 h 663"/>
              <a:gd name="T10" fmla="*/ 352425 w 1701"/>
              <a:gd name="T11" fmla="*/ 765175 h 663"/>
              <a:gd name="T12" fmla="*/ 496887 w 1701"/>
              <a:gd name="T13" fmla="*/ 379413 h 663"/>
              <a:gd name="T14" fmla="*/ 684212 w 1701"/>
              <a:gd name="T15" fmla="*/ 742950 h 663"/>
              <a:gd name="T16" fmla="*/ 727075 w 1701"/>
              <a:gd name="T17" fmla="*/ 887413 h 663"/>
              <a:gd name="T18" fmla="*/ 881062 w 1701"/>
              <a:gd name="T19" fmla="*/ 369888 h 663"/>
              <a:gd name="T20" fmla="*/ 936625 w 1701"/>
              <a:gd name="T21" fmla="*/ 887413 h 663"/>
              <a:gd name="T22" fmla="*/ 992187 w 1701"/>
              <a:gd name="T23" fmla="*/ 258763 h 663"/>
              <a:gd name="T24" fmla="*/ 1003300 w 1701"/>
              <a:gd name="T25" fmla="*/ 314325 h 663"/>
              <a:gd name="T26" fmla="*/ 1014412 w 1701"/>
              <a:gd name="T27" fmla="*/ 700088 h 663"/>
              <a:gd name="T28" fmla="*/ 1036637 w 1701"/>
              <a:gd name="T29" fmla="*/ 666750 h 663"/>
              <a:gd name="T30" fmla="*/ 1101725 w 1701"/>
              <a:gd name="T31" fmla="*/ 534988 h 663"/>
              <a:gd name="T32" fmla="*/ 1190625 w 1701"/>
              <a:gd name="T33" fmla="*/ 314325 h 663"/>
              <a:gd name="T34" fmla="*/ 1201737 w 1701"/>
              <a:gd name="T35" fmla="*/ 269875 h 663"/>
              <a:gd name="T36" fmla="*/ 1212850 w 1701"/>
              <a:gd name="T37" fmla="*/ 314325 h 663"/>
              <a:gd name="T38" fmla="*/ 1266825 w 1701"/>
              <a:gd name="T39" fmla="*/ 996950 h 663"/>
              <a:gd name="T40" fmla="*/ 1355725 w 1701"/>
              <a:gd name="T41" fmla="*/ 754063 h 663"/>
              <a:gd name="T42" fmla="*/ 1400175 w 1701"/>
              <a:gd name="T43" fmla="*/ 490538 h 663"/>
              <a:gd name="T44" fmla="*/ 1411287 w 1701"/>
              <a:gd name="T45" fmla="*/ 941388 h 663"/>
              <a:gd name="T46" fmla="*/ 1465262 w 1701"/>
              <a:gd name="T47" fmla="*/ 887413 h 663"/>
              <a:gd name="T48" fmla="*/ 1498600 w 1701"/>
              <a:gd name="T49" fmla="*/ 831850 h 663"/>
              <a:gd name="T50" fmla="*/ 1619250 w 1701"/>
              <a:gd name="T51" fmla="*/ 557213 h 663"/>
              <a:gd name="T52" fmla="*/ 1609725 w 1701"/>
              <a:gd name="T53" fmla="*/ 733425 h 663"/>
              <a:gd name="T54" fmla="*/ 1619250 w 1701"/>
              <a:gd name="T55" fmla="*/ 1052513 h 663"/>
              <a:gd name="T56" fmla="*/ 1839912 w 1701"/>
              <a:gd name="T57" fmla="*/ 369888 h 663"/>
              <a:gd name="T58" fmla="*/ 1828800 w 1701"/>
              <a:gd name="T59" fmla="*/ 512763 h 663"/>
              <a:gd name="T60" fmla="*/ 1873250 w 1701"/>
              <a:gd name="T61" fmla="*/ 776288 h 663"/>
              <a:gd name="T62" fmla="*/ 2027237 w 1701"/>
              <a:gd name="T63" fmla="*/ 390525 h 663"/>
              <a:gd name="T64" fmla="*/ 2038350 w 1701"/>
              <a:gd name="T65" fmla="*/ 831850 h 663"/>
              <a:gd name="T66" fmla="*/ 2071687 w 1701"/>
              <a:gd name="T67" fmla="*/ 765175 h 663"/>
              <a:gd name="T68" fmla="*/ 2105025 w 1701"/>
              <a:gd name="T69" fmla="*/ 655638 h 663"/>
              <a:gd name="T70" fmla="*/ 2127250 w 1701"/>
              <a:gd name="T71" fmla="*/ 865188 h 663"/>
              <a:gd name="T72" fmla="*/ 2159000 w 1701"/>
              <a:gd name="T73" fmla="*/ 809625 h 663"/>
              <a:gd name="T74" fmla="*/ 2281237 w 1701"/>
              <a:gd name="T75" fmla="*/ 588963 h 663"/>
              <a:gd name="T76" fmla="*/ 2270125 w 1701"/>
              <a:gd name="T77" fmla="*/ 644525 h 663"/>
              <a:gd name="T78" fmla="*/ 2281237 w 1701"/>
              <a:gd name="T79" fmla="*/ 941388 h 663"/>
              <a:gd name="T80" fmla="*/ 2357437 w 1701"/>
              <a:gd name="T81" fmla="*/ 842963 h 663"/>
              <a:gd name="T82" fmla="*/ 2468562 w 1701"/>
              <a:gd name="T83" fmla="*/ 688975 h 663"/>
              <a:gd name="T84" fmla="*/ 2490787 w 1701"/>
              <a:gd name="T85" fmla="*/ 842963 h 663"/>
              <a:gd name="T86" fmla="*/ 2555875 w 1701"/>
              <a:gd name="T87" fmla="*/ 820738 h 663"/>
              <a:gd name="T88" fmla="*/ 2644775 w 1701"/>
              <a:gd name="T89" fmla="*/ 666750 h 663"/>
              <a:gd name="T90" fmla="*/ 2700337 w 1701"/>
              <a:gd name="T91" fmla="*/ 742950 h 663"/>
              <a:gd name="T92" fmla="*/ 2689225 w 1701"/>
              <a:gd name="T93" fmla="*/ 700088 h 66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701" h="663">
                <a:moveTo>
                  <a:pt x="0" y="323"/>
                </a:moveTo>
                <a:cubicBezTo>
                  <a:pt x="2" y="334"/>
                  <a:pt x="1" y="347"/>
                  <a:pt x="7" y="357"/>
                </a:cubicBezTo>
                <a:cubicBezTo>
                  <a:pt x="18" y="377"/>
                  <a:pt x="49" y="413"/>
                  <a:pt x="49" y="413"/>
                </a:cubicBezTo>
                <a:cubicBezTo>
                  <a:pt x="58" y="448"/>
                  <a:pt x="87" y="496"/>
                  <a:pt x="111" y="524"/>
                </a:cubicBezTo>
                <a:cubicBezTo>
                  <a:pt x="123" y="538"/>
                  <a:pt x="140" y="546"/>
                  <a:pt x="153" y="559"/>
                </a:cubicBezTo>
                <a:cubicBezTo>
                  <a:pt x="203" y="539"/>
                  <a:pt x="191" y="530"/>
                  <a:pt x="222" y="482"/>
                </a:cubicBezTo>
                <a:cubicBezTo>
                  <a:pt x="246" y="400"/>
                  <a:pt x="265" y="311"/>
                  <a:pt x="313" y="239"/>
                </a:cubicBezTo>
                <a:cubicBezTo>
                  <a:pt x="343" y="319"/>
                  <a:pt x="395" y="390"/>
                  <a:pt x="431" y="468"/>
                </a:cubicBezTo>
                <a:cubicBezTo>
                  <a:pt x="444" y="496"/>
                  <a:pt x="448" y="530"/>
                  <a:pt x="458" y="559"/>
                </a:cubicBezTo>
                <a:cubicBezTo>
                  <a:pt x="521" y="464"/>
                  <a:pt x="526" y="342"/>
                  <a:pt x="555" y="233"/>
                </a:cubicBezTo>
                <a:cubicBezTo>
                  <a:pt x="584" y="0"/>
                  <a:pt x="581" y="309"/>
                  <a:pt x="590" y="559"/>
                </a:cubicBezTo>
                <a:cubicBezTo>
                  <a:pt x="609" y="428"/>
                  <a:pt x="583" y="288"/>
                  <a:pt x="625" y="163"/>
                </a:cubicBezTo>
                <a:cubicBezTo>
                  <a:pt x="627" y="175"/>
                  <a:pt x="631" y="186"/>
                  <a:pt x="632" y="198"/>
                </a:cubicBezTo>
                <a:cubicBezTo>
                  <a:pt x="636" y="279"/>
                  <a:pt x="631" y="360"/>
                  <a:pt x="639" y="441"/>
                </a:cubicBezTo>
                <a:cubicBezTo>
                  <a:pt x="640" y="449"/>
                  <a:pt x="650" y="428"/>
                  <a:pt x="653" y="420"/>
                </a:cubicBezTo>
                <a:cubicBezTo>
                  <a:pt x="692" y="333"/>
                  <a:pt x="637" y="423"/>
                  <a:pt x="694" y="337"/>
                </a:cubicBezTo>
                <a:cubicBezTo>
                  <a:pt x="708" y="287"/>
                  <a:pt x="726" y="244"/>
                  <a:pt x="750" y="198"/>
                </a:cubicBezTo>
                <a:cubicBezTo>
                  <a:pt x="752" y="189"/>
                  <a:pt x="747" y="170"/>
                  <a:pt x="757" y="170"/>
                </a:cubicBezTo>
                <a:cubicBezTo>
                  <a:pt x="767" y="170"/>
                  <a:pt x="764" y="188"/>
                  <a:pt x="764" y="198"/>
                </a:cubicBezTo>
                <a:cubicBezTo>
                  <a:pt x="770" y="350"/>
                  <a:pt x="751" y="486"/>
                  <a:pt x="798" y="628"/>
                </a:cubicBezTo>
                <a:cubicBezTo>
                  <a:pt x="825" y="576"/>
                  <a:pt x="834" y="529"/>
                  <a:pt x="854" y="475"/>
                </a:cubicBezTo>
                <a:cubicBezTo>
                  <a:pt x="863" y="420"/>
                  <a:pt x="868" y="364"/>
                  <a:pt x="882" y="309"/>
                </a:cubicBezTo>
                <a:cubicBezTo>
                  <a:pt x="884" y="404"/>
                  <a:pt x="874" y="500"/>
                  <a:pt x="889" y="593"/>
                </a:cubicBezTo>
                <a:cubicBezTo>
                  <a:pt x="892" y="609"/>
                  <a:pt x="913" y="572"/>
                  <a:pt x="923" y="559"/>
                </a:cubicBezTo>
                <a:cubicBezTo>
                  <a:pt x="931" y="548"/>
                  <a:pt x="938" y="536"/>
                  <a:pt x="944" y="524"/>
                </a:cubicBezTo>
                <a:cubicBezTo>
                  <a:pt x="971" y="466"/>
                  <a:pt x="973" y="398"/>
                  <a:pt x="1020" y="351"/>
                </a:cubicBezTo>
                <a:cubicBezTo>
                  <a:pt x="1043" y="282"/>
                  <a:pt x="1016" y="357"/>
                  <a:pt x="1014" y="462"/>
                </a:cubicBezTo>
                <a:cubicBezTo>
                  <a:pt x="1013" y="529"/>
                  <a:pt x="1018" y="596"/>
                  <a:pt x="1020" y="663"/>
                </a:cubicBezTo>
                <a:cubicBezTo>
                  <a:pt x="1103" y="530"/>
                  <a:pt x="1120" y="382"/>
                  <a:pt x="1159" y="233"/>
                </a:cubicBezTo>
                <a:cubicBezTo>
                  <a:pt x="1157" y="263"/>
                  <a:pt x="1154" y="293"/>
                  <a:pt x="1152" y="323"/>
                </a:cubicBezTo>
                <a:cubicBezTo>
                  <a:pt x="1142" y="525"/>
                  <a:pt x="1092" y="542"/>
                  <a:pt x="1180" y="489"/>
                </a:cubicBezTo>
                <a:cubicBezTo>
                  <a:pt x="1215" y="409"/>
                  <a:pt x="1256" y="331"/>
                  <a:pt x="1277" y="246"/>
                </a:cubicBezTo>
                <a:cubicBezTo>
                  <a:pt x="1279" y="339"/>
                  <a:pt x="1276" y="432"/>
                  <a:pt x="1284" y="524"/>
                </a:cubicBezTo>
                <a:cubicBezTo>
                  <a:pt x="1284" y="529"/>
                  <a:pt x="1300" y="506"/>
                  <a:pt x="1305" y="482"/>
                </a:cubicBezTo>
                <a:cubicBezTo>
                  <a:pt x="1319" y="420"/>
                  <a:pt x="1302" y="461"/>
                  <a:pt x="1326" y="413"/>
                </a:cubicBezTo>
                <a:cubicBezTo>
                  <a:pt x="1344" y="266"/>
                  <a:pt x="1320" y="434"/>
                  <a:pt x="1340" y="545"/>
                </a:cubicBezTo>
                <a:cubicBezTo>
                  <a:pt x="1342" y="558"/>
                  <a:pt x="1353" y="522"/>
                  <a:pt x="1360" y="510"/>
                </a:cubicBezTo>
                <a:cubicBezTo>
                  <a:pt x="1373" y="459"/>
                  <a:pt x="1406" y="413"/>
                  <a:pt x="1437" y="371"/>
                </a:cubicBezTo>
                <a:cubicBezTo>
                  <a:pt x="1435" y="383"/>
                  <a:pt x="1430" y="394"/>
                  <a:pt x="1430" y="406"/>
                </a:cubicBezTo>
                <a:cubicBezTo>
                  <a:pt x="1430" y="468"/>
                  <a:pt x="1423" y="532"/>
                  <a:pt x="1437" y="593"/>
                </a:cubicBezTo>
                <a:cubicBezTo>
                  <a:pt x="1438" y="598"/>
                  <a:pt x="1483" y="533"/>
                  <a:pt x="1485" y="531"/>
                </a:cubicBezTo>
                <a:cubicBezTo>
                  <a:pt x="1512" y="499"/>
                  <a:pt x="1530" y="467"/>
                  <a:pt x="1555" y="434"/>
                </a:cubicBezTo>
                <a:cubicBezTo>
                  <a:pt x="1560" y="466"/>
                  <a:pt x="1551" y="504"/>
                  <a:pt x="1569" y="531"/>
                </a:cubicBezTo>
                <a:cubicBezTo>
                  <a:pt x="1577" y="543"/>
                  <a:pt x="1599" y="526"/>
                  <a:pt x="1610" y="517"/>
                </a:cubicBezTo>
                <a:cubicBezTo>
                  <a:pt x="1618" y="511"/>
                  <a:pt x="1656" y="439"/>
                  <a:pt x="1666" y="420"/>
                </a:cubicBezTo>
                <a:cubicBezTo>
                  <a:pt x="1677" y="590"/>
                  <a:pt x="1663" y="525"/>
                  <a:pt x="1701" y="468"/>
                </a:cubicBezTo>
                <a:cubicBezTo>
                  <a:pt x="1699" y="459"/>
                  <a:pt x="1694" y="441"/>
                  <a:pt x="1694" y="441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Freeform 27"/>
          <p:cNvSpPr>
            <a:spLocks/>
          </p:cNvSpPr>
          <p:nvPr/>
        </p:nvSpPr>
        <p:spPr bwMode="auto">
          <a:xfrm>
            <a:off x="2908300" y="3040063"/>
            <a:ext cx="2381250" cy="681037"/>
          </a:xfrm>
          <a:custGeom>
            <a:avLst/>
            <a:gdLst>
              <a:gd name="T0" fmla="*/ 100013 w 1500"/>
              <a:gd name="T1" fmla="*/ 276225 h 429"/>
              <a:gd name="T2" fmla="*/ 198438 w 1500"/>
              <a:gd name="T3" fmla="*/ 231775 h 429"/>
              <a:gd name="T4" fmla="*/ 307975 w 1500"/>
              <a:gd name="T5" fmla="*/ 155575 h 429"/>
              <a:gd name="T6" fmla="*/ 517525 w 1500"/>
              <a:gd name="T7" fmla="*/ 331787 h 429"/>
              <a:gd name="T8" fmla="*/ 815975 w 1500"/>
              <a:gd name="T9" fmla="*/ 254000 h 429"/>
              <a:gd name="T10" fmla="*/ 969963 w 1500"/>
              <a:gd name="T11" fmla="*/ 22225 h 429"/>
              <a:gd name="T12" fmla="*/ 1003300 w 1500"/>
              <a:gd name="T13" fmla="*/ 352425 h 429"/>
              <a:gd name="T14" fmla="*/ 1135063 w 1500"/>
              <a:gd name="T15" fmla="*/ 111125 h 429"/>
              <a:gd name="T16" fmla="*/ 1168400 w 1500"/>
              <a:gd name="T17" fmla="*/ 374650 h 429"/>
              <a:gd name="T18" fmla="*/ 1244600 w 1500"/>
              <a:gd name="T19" fmla="*/ 287337 h 429"/>
              <a:gd name="T20" fmla="*/ 1431925 w 1500"/>
              <a:gd name="T21" fmla="*/ 33337 h 429"/>
              <a:gd name="T22" fmla="*/ 1377950 w 1500"/>
              <a:gd name="T23" fmla="*/ 363537 h 429"/>
              <a:gd name="T24" fmla="*/ 1431925 w 1500"/>
              <a:gd name="T25" fmla="*/ 419100 h 429"/>
              <a:gd name="T26" fmla="*/ 1565275 w 1500"/>
              <a:gd name="T27" fmla="*/ 133350 h 429"/>
              <a:gd name="T28" fmla="*/ 1608138 w 1500"/>
              <a:gd name="T29" fmla="*/ 55562 h 429"/>
              <a:gd name="T30" fmla="*/ 1498600 w 1500"/>
              <a:gd name="T31" fmla="*/ 396875 h 429"/>
              <a:gd name="T32" fmla="*/ 1431925 w 1500"/>
              <a:gd name="T33" fmla="*/ 673100 h 429"/>
              <a:gd name="T34" fmla="*/ 1585913 w 1500"/>
              <a:gd name="T35" fmla="*/ 363537 h 429"/>
              <a:gd name="T36" fmla="*/ 1630363 w 1500"/>
              <a:gd name="T37" fmla="*/ 88900 h 429"/>
              <a:gd name="T38" fmla="*/ 1454150 w 1500"/>
              <a:gd name="T39" fmla="*/ 550862 h 429"/>
              <a:gd name="T40" fmla="*/ 1597025 w 1500"/>
              <a:gd name="T41" fmla="*/ 441325 h 429"/>
              <a:gd name="T42" fmla="*/ 1828800 w 1500"/>
              <a:gd name="T43" fmla="*/ 187325 h 429"/>
              <a:gd name="T44" fmla="*/ 1828800 w 1500"/>
              <a:gd name="T45" fmla="*/ 220662 h 429"/>
              <a:gd name="T46" fmla="*/ 1697038 w 1500"/>
              <a:gd name="T47" fmla="*/ 508000 h 429"/>
              <a:gd name="T48" fmla="*/ 1784350 w 1500"/>
              <a:gd name="T49" fmla="*/ 342900 h 429"/>
              <a:gd name="T50" fmla="*/ 1928813 w 1500"/>
              <a:gd name="T51" fmla="*/ 122237 h 429"/>
              <a:gd name="T52" fmla="*/ 1949450 w 1500"/>
              <a:gd name="T53" fmla="*/ 44450 h 429"/>
              <a:gd name="T54" fmla="*/ 1906588 w 1500"/>
              <a:gd name="T55" fmla="*/ 320675 h 429"/>
              <a:gd name="T56" fmla="*/ 2027238 w 1500"/>
              <a:gd name="T57" fmla="*/ 287337 h 429"/>
              <a:gd name="T58" fmla="*/ 2225675 w 1500"/>
              <a:gd name="T59" fmla="*/ 55562 h 429"/>
              <a:gd name="T60" fmla="*/ 2324100 w 1500"/>
              <a:gd name="T61" fmla="*/ 144462 h 429"/>
              <a:gd name="T62" fmla="*/ 2335213 w 1500"/>
              <a:gd name="T63" fmla="*/ 144462 h 429"/>
              <a:gd name="T64" fmla="*/ 2368550 w 1500"/>
              <a:gd name="T65" fmla="*/ 66675 h 429"/>
              <a:gd name="T66" fmla="*/ 2346325 w 1500"/>
              <a:gd name="T67" fmla="*/ 165100 h 429"/>
              <a:gd name="T68" fmla="*/ 2368550 w 1500"/>
              <a:gd name="T69" fmla="*/ 187325 h 4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500" h="429">
                <a:moveTo>
                  <a:pt x="0" y="56"/>
                </a:moveTo>
                <a:cubicBezTo>
                  <a:pt x="16" y="103"/>
                  <a:pt x="27" y="138"/>
                  <a:pt x="63" y="174"/>
                </a:cubicBezTo>
                <a:cubicBezTo>
                  <a:pt x="77" y="172"/>
                  <a:pt x="91" y="173"/>
                  <a:pt x="104" y="167"/>
                </a:cubicBezTo>
                <a:cubicBezTo>
                  <a:pt x="113" y="163"/>
                  <a:pt x="117" y="151"/>
                  <a:pt x="125" y="146"/>
                </a:cubicBezTo>
                <a:cubicBezTo>
                  <a:pt x="131" y="142"/>
                  <a:pt x="139" y="141"/>
                  <a:pt x="146" y="139"/>
                </a:cubicBezTo>
                <a:cubicBezTo>
                  <a:pt x="161" y="124"/>
                  <a:pt x="179" y="113"/>
                  <a:pt x="194" y="98"/>
                </a:cubicBezTo>
                <a:cubicBezTo>
                  <a:pt x="207" y="85"/>
                  <a:pt x="216" y="69"/>
                  <a:pt x="229" y="56"/>
                </a:cubicBezTo>
                <a:cubicBezTo>
                  <a:pt x="265" y="105"/>
                  <a:pt x="274" y="174"/>
                  <a:pt x="326" y="209"/>
                </a:cubicBezTo>
                <a:cubicBezTo>
                  <a:pt x="383" y="141"/>
                  <a:pt x="438" y="69"/>
                  <a:pt x="500" y="7"/>
                </a:cubicBezTo>
                <a:cubicBezTo>
                  <a:pt x="508" y="58"/>
                  <a:pt x="488" y="116"/>
                  <a:pt x="514" y="160"/>
                </a:cubicBezTo>
                <a:cubicBezTo>
                  <a:pt x="522" y="174"/>
                  <a:pt x="541" y="141"/>
                  <a:pt x="555" y="132"/>
                </a:cubicBezTo>
                <a:cubicBezTo>
                  <a:pt x="575" y="93"/>
                  <a:pt x="597" y="55"/>
                  <a:pt x="611" y="14"/>
                </a:cubicBezTo>
                <a:cubicBezTo>
                  <a:pt x="597" y="107"/>
                  <a:pt x="581" y="162"/>
                  <a:pt x="611" y="264"/>
                </a:cubicBezTo>
                <a:cubicBezTo>
                  <a:pt x="615" y="279"/>
                  <a:pt x="624" y="236"/>
                  <a:pt x="632" y="222"/>
                </a:cubicBezTo>
                <a:cubicBezTo>
                  <a:pt x="647" y="194"/>
                  <a:pt x="666" y="168"/>
                  <a:pt x="680" y="139"/>
                </a:cubicBezTo>
                <a:cubicBezTo>
                  <a:pt x="692" y="116"/>
                  <a:pt x="703" y="93"/>
                  <a:pt x="715" y="70"/>
                </a:cubicBezTo>
                <a:cubicBezTo>
                  <a:pt x="720" y="61"/>
                  <a:pt x="729" y="42"/>
                  <a:pt x="729" y="42"/>
                </a:cubicBezTo>
                <a:cubicBezTo>
                  <a:pt x="731" y="107"/>
                  <a:pt x="726" y="172"/>
                  <a:pt x="736" y="236"/>
                </a:cubicBezTo>
                <a:cubicBezTo>
                  <a:pt x="738" y="246"/>
                  <a:pt x="751" y="223"/>
                  <a:pt x="757" y="216"/>
                </a:cubicBezTo>
                <a:cubicBezTo>
                  <a:pt x="767" y="205"/>
                  <a:pt x="774" y="192"/>
                  <a:pt x="784" y="181"/>
                </a:cubicBezTo>
                <a:cubicBezTo>
                  <a:pt x="861" y="95"/>
                  <a:pt x="773" y="216"/>
                  <a:pt x="875" y="63"/>
                </a:cubicBezTo>
                <a:cubicBezTo>
                  <a:pt x="884" y="49"/>
                  <a:pt x="893" y="35"/>
                  <a:pt x="902" y="21"/>
                </a:cubicBezTo>
                <a:cubicBezTo>
                  <a:pt x="907" y="14"/>
                  <a:pt x="916" y="0"/>
                  <a:pt x="916" y="0"/>
                </a:cubicBezTo>
                <a:cubicBezTo>
                  <a:pt x="905" y="77"/>
                  <a:pt x="882" y="152"/>
                  <a:pt x="868" y="229"/>
                </a:cubicBezTo>
                <a:cubicBezTo>
                  <a:pt x="877" y="252"/>
                  <a:pt x="878" y="281"/>
                  <a:pt x="895" y="299"/>
                </a:cubicBezTo>
                <a:cubicBezTo>
                  <a:pt x="903" y="308"/>
                  <a:pt x="898" y="275"/>
                  <a:pt x="902" y="264"/>
                </a:cubicBezTo>
                <a:cubicBezTo>
                  <a:pt x="907" y="249"/>
                  <a:pt x="915" y="236"/>
                  <a:pt x="923" y="222"/>
                </a:cubicBezTo>
                <a:cubicBezTo>
                  <a:pt x="949" y="175"/>
                  <a:pt x="967" y="135"/>
                  <a:pt x="986" y="84"/>
                </a:cubicBezTo>
                <a:cubicBezTo>
                  <a:pt x="990" y="74"/>
                  <a:pt x="994" y="65"/>
                  <a:pt x="999" y="56"/>
                </a:cubicBezTo>
                <a:cubicBezTo>
                  <a:pt x="1003" y="49"/>
                  <a:pt x="1015" y="27"/>
                  <a:pt x="1013" y="35"/>
                </a:cubicBezTo>
                <a:cubicBezTo>
                  <a:pt x="1002" y="82"/>
                  <a:pt x="986" y="128"/>
                  <a:pt x="972" y="174"/>
                </a:cubicBezTo>
                <a:cubicBezTo>
                  <a:pt x="964" y="200"/>
                  <a:pt x="953" y="225"/>
                  <a:pt x="944" y="250"/>
                </a:cubicBezTo>
                <a:cubicBezTo>
                  <a:pt x="933" y="310"/>
                  <a:pt x="932" y="327"/>
                  <a:pt x="916" y="382"/>
                </a:cubicBezTo>
                <a:cubicBezTo>
                  <a:pt x="912" y="396"/>
                  <a:pt x="888" y="429"/>
                  <a:pt x="902" y="424"/>
                </a:cubicBezTo>
                <a:cubicBezTo>
                  <a:pt x="921" y="418"/>
                  <a:pt x="925" y="391"/>
                  <a:pt x="937" y="375"/>
                </a:cubicBezTo>
                <a:cubicBezTo>
                  <a:pt x="955" y="322"/>
                  <a:pt x="982" y="283"/>
                  <a:pt x="999" y="229"/>
                </a:cubicBezTo>
                <a:cubicBezTo>
                  <a:pt x="1006" y="178"/>
                  <a:pt x="1025" y="134"/>
                  <a:pt x="1034" y="84"/>
                </a:cubicBezTo>
                <a:cubicBezTo>
                  <a:pt x="1032" y="75"/>
                  <a:pt x="1036" y="52"/>
                  <a:pt x="1027" y="56"/>
                </a:cubicBezTo>
                <a:cubicBezTo>
                  <a:pt x="1021" y="59"/>
                  <a:pt x="987" y="144"/>
                  <a:pt x="986" y="146"/>
                </a:cubicBezTo>
                <a:cubicBezTo>
                  <a:pt x="960" y="213"/>
                  <a:pt x="931" y="276"/>
                  <a:pt x="916" y="347"/>
                </a:cubicBezTo>
                <a:cubicBezTo>
                  <a:pt x="918" y="354"/>
                  <a:pt x="916" y="371"/>
                  <a:pt x="923" y="368"/>
                </a:cubicBezTo>
                <a:cubicBezTo>
                  <a:pt x="958" y="351"/>
                  <a:pt x="979" y="303"/>
                  <a:pt x="1006" y="278"/>
                </a:cubicBezTo>
                <a:cubicBezTo>
                  <a:pt x="1049" y="238"/>
                  <a:pt x="1089" y="209"/>
                  <a:pt x="1124" y="160"/>
                </a:cubicBezTo>
                <a:cubicBezTo>
                  <a:pt x="1134" y="146"/>
                  <a:pt x="1142" y="132"/>
                  <a:pt x="1152" y="118"/>
                </a:cubicBezTo>
                <a:cubicBezTo>
                  <a:pt x="1159" y="109"/>
                  <a:pt x="1173" y="80"/>
                  <a:pt x="1173" y="91"/>
                </a:cubicBezTo>
                <a:cubicBezTo>
                  <a:pt x="1173" y="108"/>
                  <a:pt x="1159" y="123"/>
                  <a:pt x="1152" y="139"/>
                </a:cubicBezTo>
                <a:cubicBezTo>
                  <a:pt x="1130" y="186"/>
                  <a:pt x="1102" y="229"/>
                  <a:pt x="1083" y="278"/>
                </a:cubicBezTo>
                <a:cubicBezTo>
                  <a:pt x="1078" y="292"/>
                  <a:pt x="1054" y="320"/>
                  <a:pt x="1069" y="320"/>
                </a:cubicBezTo>
                <a:cubicBezTo>
                  <a:pt x="1086" y="320"/>
                  <a:pt x="1089" y="293"/>
                  <a:pt x="1097" y="278"/>
                </a:cubicBezTo>
                <a:cubicBezTo>
                  <a:pt x="1108" y="258"/>
                  <a:pt x="1113" y="236"/>
                  <a:pt x="1124" y="216"/>
                </a:cubicBezTo>
                <a:cubicBezTo>
                  <a:pt x="1143" y="182"/>
                  <a:pt x="1166" y="150"/>
                  <a:pt x="1187" y="118"/>
                </a:cubicBezTo>
                <a:cubicBezTo>
                  <a:pt x="1196" y="104"/>
                  <a:pt x="1215" y="77"/>
                  <a:pt x="1215" y="77"/>
                </a:cubicBezTo>
                <a:cubicBezTo>
                  <a:pt x="1217" y="68"/>
                  <a:pt x="1219" y="58"/>
                  <a:pt x="1221" y="49"/>
                </a:cubicBezTo>
                <a:cubicBezTo>
                  <a:pt x="1223" y="42"/>
                  <a:pt x="1231" y="21"/>
                  <a:pt x="1228" y="28"/>
                </a:cubicBezTo>
                <a:cubicBezTo>
                  <a:pt x="1219" y="51"/>
                  <a:pt x="1201" y="98"/>
                  <a:pt x="1201" y="98"/>
                </a:cubicBezTo>
                <a:cubicBezTo>
                  <a:pt x="1192" y="149"/>
                  <a:pt x="1184" y="152"/>
                  <a:pt x="1201" y="202"/>
                </a:cubicBezTo>
                <a:cubicBezTo>
                  <a:pt x="1233" y="155"/>
                  <a:pt x="1266" y="107"/>
                  <a:pt x="1291" y="56"/>
                </a:cubicBezTo>
                <a:cubicBezTo>
                  <a:pt x="1282" y="102"/>
                  <a:pt x="1269" y="133"/>
                  <a:pt x="1277" y="181"/>
                </a:cubicBezTo>
                <a:cubicBezTo>
                  <a:pt x="1303" y="146"/>
                  <a:pt x="1332" y="118"/>
                  <a:pt x="1367" y="91"/>
                </a:cubicBezTo>
                <a:cubicBezTo>
                  <a:pt x="1379" y="72"/>
                  <a:pt x="1390" y="54"/>
                  <a:pt x="1402" y="35"/>
                </a:cubicBezTo>
                <a:cubicBezTo>
                  <a:pt x="1407" y="28"/>
                  <a:pt x="1416" y="14"/>
                  <a:pt x="1416" y="14"/>
                </a:cubicBezTo>
                <a:cubicBezTo>
                  <a:pt x="1426" y="215"/>
                  <a:pt x="1407" y="179"/>
                  <a:pt x="1464" y="91"/>
                </a:cubicBezTo>
                <a:cubicBezTo>
                  <a:pt x="1462" y="100"/>
                  <a:pt x="1459" y="109"/>
                  <a:pt x="1457" y="118"/>
                </a:cubicBezTo>
                <a:cubicBezTo>
                  <a:pt x="1444" y="173"/>
                  <a:pt x="1454" y="138"/>
                  <a:pt x="1471" y="91"/>
                </a:cubicBezTo>
                <a:cubicBezTo>
                  <a:pt x="1474" y="83"/>
                  <a:pt x="1480" y="77"/>
                  <a:pt x="1485" y="70"/>
                </a:cubicBezTo>
                <a:cubicBezTo>
                  <a:pt x="1487" y="61"/>
                  <a:pt x="1492" y="52"/>
                  <a:pt x="1492" y="42"/>
                </a:cubicBezTo>
                <a:cubicBezTo>
                  <a:pt x="1492" y="35"/>
                  <a:pt x="1487" y="56"/>
                  <a:pt x="1485" y="63"/>
                </a:cubicBezTo>
                <a:cubicBezTo>
                  <a:pt x="1482" y="77"/>
                  <a:pt x="1481" y="90"/>
                  <a:pt x="1478" y="104"/>
                </a:cubicBezTo>
                <a:cubicBezTo>
                  <a:pt x="1476" y="111"/>
                  <a:pt x="1466" y="120"/>
                  <a:pt x="1471" y="125"/>
                </a:cubicBezTo>
                <a:cubicBezTo>
                  <a:pt x="1476" y="130"/>
                  <a:pt x="1485" y="120"/>
                  <a:pt x="1492" y="118"/>
                </a:cubicBezTo>
                <a:cubicBezTo>
                  <a:pt x="1500" y="143"/>
                  <a:pt x="1499" y="132"/>
                  <a:pt x="1499" y="153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Game theory</a:t>
            </a:r>
          </a:p>
          <a:p>
            <a:pPr lvl="1" eaLnBrk="1" hangingPunct="1"/>
            <a:r>
              <a:rPr lang="en-US" altLang="en-US" dirty="0"/>
              <a:t>Simultaneous decisions </a:t>
            </a:r>
            <a:r>
              <a:rPr lang="en-US" altLang="en-US" dirty="0">
                <a:sym typeface="Wingdings" pitchFamily="2" charset="2"/>
              </a:rPr>
              <a:t> NE</a:t>
            </a:r>
          </a:p>
          <a:p>
            <a:pPr lvl="1" eaLnBrk="1" hangingPunct="1"/>
            <a:r>
              <a:rPr lang="en-US" altLang="en-US" dirty="0">
                <a:sym typeface="Wingdings" pitchFamily="2" charset="2"/>
              </a:rPr>
              <a:t>Sequential decisions  Some NE may not occur if people </a:t>
            </a:r>
            <a:r>
              <a:rPr lang="en-US" altLang="en-US">
                <a:sym typeface="Wingdings" pitchFamily="2" charset="2"/>
              </a:rPr>
              <a:t>are not rational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Can you think of ways game theory can be used in these games?</a:t>
            </a:r>
          </a:p>
        </p:txBody>
      </p:sp>
      <p:pic>
        <p:nvPicPr>
          <p:cNvPr id="33795" name="Picture 11" descr="MCj041254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925" y="4724400"/>
            <a:ext cx="22510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12" descr="MPj042256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464820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15" descr="MCj0433871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21" descr="MPj0428596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368800"/>
            <a:ext cx="381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2946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Game Theory2</a:t>
            </a:r>
          </a:p>
        </p:txBody>
      </p:sp>
      <p:pic>
        <p:nvPicPr>
          <p:cNvPr id="1026" name="Picture 2" descr="https://upload.wikimedia.org/wikipedia/commons/thumb/b/be/Ultimatum_Game_Extensive_Form.svg/148px-Ultimatum_Game_Extensive_Form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94" y="2514600"/>
            <a:ext cx="41148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ck-paper-scissors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79638"/>
            <a:ext cx="438150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5118612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altLang="en-US" sz="1600" dirty="0"/>
              <a:t>For introduction see: </a:t>
            </a:r>
            <a:r>
              <a:rPr lang="en-US" altLang="en-US" dirty="0">
                <a:hlinkClick r:id="rId4"/>
              </a:rPr>
              <a:t>https://en.wikipedia.org/wiki/Game_theory</a:t>
            </a:r>
            <a:r>
              <a:rPr lang="en-US" altLang="en-US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60260" y="58438"/>
            <a:ext cx="148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Christoph F. </a:t>
            </a:r>
            <a:r>
              <a:rPr lang="en-US" sz="1400" dirty="0" err="1"/>
              <a:t>Eick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128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Game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227513"/>
          </a:xfrm>
        </p:spPr>
        <p:txBody>
          <a:bodyPr/>
          <a:lstStyle/>
          <a:p>
            <a:pPr eaLnBrk="1" hangingPunct="1"/>
            <a:r>
              <a:rPr lang="en-US" sz="2000" dirty="0"/>
              <a:t>Game theory is "</a:t>
            </a:r>
            <a:r>
              <a:rPr lang="en-US" sz="2000" i="1" dirty="0"/>
              <a:t>the study of mathematical models of conflict and cooperation between intelligent rational decision-makers.</a:t>
            </a:r>
            <a:r>
              <a:rPr lang="en-US" sz="2000" dirty="0"/>
              <a:t>" Game theory is mainly used in economics, political science, security and psychology, as well as AI, computer science, biology and games. Differences: collaboration is an important aspect, not only in sequential games but also “parallel” games; there could be many players that can take many actions (e.g. wild life project where protectors defend wildlife against poachers)</a:t>
            </a:r>
            <a:r>
              <a:rPr lang="en-US" sz="2200" dirty="0"/>
              <a:t> </a:t>
            </a:r>
            <a:r>
              <a:rPr lang="en-US" sz="1000" dirty="0">
                <a:hlinkClick r:id="rId2"/>
              </a:rPr>
              <a:t>https://www.engadget.com/2017/05/21/drones-ai-help-stop-poaching-africa/</a:t>
            </a:r>
            <a:r>
              <a:rPr lang="en-US" sz="1000" dirty="0"/>
              <a:t> </a:t>
            </a:r>
            <a:r>
              <a:rPr lang="en-US" sz="1000" dirty="0">
                <a:hlinkClick r:id="rId3"/>
              </a:rPr>
              <a:t>https://www.youtube.com/watch?v=e44pWdvUwoc&amp;t=3365s</a:t>
            </a:r>
            <a:r>
              <a:rPr lang="en-US" sz="1000" dirty="0"/>
              <a:t> </a:t>
            </a:r>
          </a:p>
          <a:p>
            <a:pPr marL="0" indent="0" eaLnBrk="1" hangingPunct="1">
              <a:buNone/>
            </a:pPr>
            <a:r>
              <a:rPr lang="en-US" sz="1000" dirty="0">
                <a:hlinkClick r:id="rId4"/>
              </a:rPr>
              <a:t>http://www.natureworldnews.com/articles/21181/20160425/game-theory-artificial-intelligence-help-wildlife-conservation-outwitting-poachers.htm</a:t>
            </a:r>
            <a:r>
              <a:rPr lang="en-US" sz="1000" dirty="0"/>
              <a:t>  </a:t>
            </a:r>
            <a:r>
              <a:rPr lang="en-US" sz="1000" dirty="0">
                <a:hlinkClick r:id="rId5"/>
              </a:rPr>
              <a:t>https://www.zmescience.com/science/news-science/artificial-intelligence-poaching-logging/</a:t>
            </a:r>
            <a:endParaRPr lang="en-US" sz="1000" dirty="0"/>
          </a:p>
          <a:p>
            <a:pPr marL="0" indent="0" eaLnBrk="1" hangingPunct="1">
              <a:buNone/>
            </a:pPr>
            <a:r>
              <a:rPr lang="en-US" sz="1000" dirty="0"/>
              <a:t> </a:t>
            </a:r>
            <a:r>
              <a:rPr lang="en-US" sz="1000" dirty="0">
                <a:hlinkClick r:id="rId6"/>
              </a:rPr>
              <a:t>https://ui.adsabs.harvard.edu/abs/2020arXiv200612411X/abstract</a:t>
            </a:r>
            <a:r>
              <a:rPr lang="en-US" sz="1000" dirty="0"/>
              <a:t>   </a:t>
            </a:r>
            <a:r>
              <a:rPr lang="en-US" sz="1800" b="1" dirty="0">
                <a:solidFill>
                  <a:srgbClr val="C00000"/>
                </a:solidFill>
              </a:rPr>
              <a:t>Optional GHC Presentation about this topics maybe in late March/Early April --see website!</a:t>
            </a:r>
          </a:p>
          <a:p>
            <a:pPr eaLnBrk="1" hangingPunct="1"/>
            <a:r>
              <a:rPr lang="en-US" sz="2000" dirty="0"/>
              <a:t>Game Theory tries to determine the best strategy (</a:t>
            </a:r>
            <a:r>
              <a:rPr lang="en-US" sz="2000" dirty="0" err="1"/>
              <a:t>ies</a:t>
            </a:r>
            <a:r>
              <a:rPr lang="en-US" sz="2000" dirty="0"/>
              <a:t>); strategies can be mixed (probabilistic).</a:t>
            </a:r>
          </a:p>
          <a:p>
            <a:pPr eaLnBrk="1" hangingPunct="1"/>
            <a:r>
              <a:rPr lang="en-US" sz="2000" dirty="0"/>
              <a:t>Applying Game Theory to challenging AI problems is popular these days.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60260" y="58438"/>
            <a:ext cx="148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Christoph F. </a:t>
            </a:r>
            <a:r>
              <a:rPr lang="en-US" sz="1400" dirty="0" err="1"/>
              <a:t>Eick</a:t>
            </a:r>
            <a:endParaRPr lang="en-US" sz="1400" dirty="0"/>
          </a:p>
        </p:txBody>
      </p:sp>
      <p:pic>
        <p:nvPicPr>
          <p:cNvPr id="1026" name="Picture 2" descr="8/21/2015_RussiaHunti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6215"/>
            <a:ext cx="1981200" cy="132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0" y="563410"/>
            <a:ext cx="21194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sz="1600" dirty="0"/>
              <a:t>Russian Hunter</a:t>
            </a:r>
          </a:p>
          <a:p>
            <a:r>
              <a:rPr lang="en-US" sz="1600" dirty="0"/>
              <a:t>180 km east of Minsk</a:t>
            </a:r>
          </a:p>
        </p:txBody>
      </p:sp>
    </p:spTree>
    <p:extLst>
      <p:ext uri="{BB962C8B-B14F-4D97-AF65-F5344CB8AC3E}">
        <p14:creationId xmlns:p14="http://schemas.microsoft.com/office/powerpoint/2010/main" val="35661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Who is this?</a:t>
            </a: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72268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John Nash, the person portrayed in “A Beautiful Mind”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72268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8400" y="6477000"/>
            <a:ext cx="830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https://en.wikipedia.org/wiki/A_Beautiful_Mind_%28film%29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John Nash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694112" cy="4114800"/>
          </a:xfrm>
        </p:spPr>
        <p:txBody>
          <a:bodyPr/>
          <a:lstStyle/>
          <a:p>
            <a:pPr eaLnBrk="1" hangingPunct="1"/>
            <a:r>
              <a:rPr lang="en-US" altLang="en-US"/>
              <a:t>One of the early researchers in game theory</a:t>
            </a:r>
          </a:p>
          <a:p>
            <a:pPr eaLnBrk="1" hangingPunct="1"/>
            <a:r>
              <a:rPr lang="en-US" altLang="en-US"/>
              <a:t>His work resulted in a form of equilibrium named after him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372268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elements in every game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Players</a:t>
            </a:r>
          </a:p>
          <a:p>
            <a:pPr lvl="1" eaLnBrk="1" hangingPunct="1"/>
            <a:r>
              <a:rPr lang="en-US" altLang="en-US"/>
              <a:t>Two or more for most games that are interesting</a:t>
            </a:r>
          </a:p>
          <a:p>
            <a:pPr eaLnBrk="1" hangingPunct="1"/>
            <a:r>
              <a:rPr lang="en-US" altLang="en-US"/>
              <a:t>Strategies available to each player</a:t>
            </a:r>
          </a:p>
          <a:p>
            <a:pPr eaLnBrk="1" hangingPunct="1"/>
            <a:r>
              <a:rPr lang="en-US" altLang="en-US"/>
              <a:t>Payoffs</a:t>
            </a:r>
          </a:p>
          <a:p>
            <a:pPr lvl="1" eaLnBrk="1" hangingPunct="1"/>
            <a:r>
              <a:rPr lang="en-US" altLang="en-US"/>
              <a:t>Based on your decision(s) and the decision(s) of other(s)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1470</TotalTime>
  <Words>1827</Words>
  <Application>Microsoft Office PowerPoint</Application>
  <PresentationFormat>On-screen Show (4:3)</PresentationFormat>
  <Paragraphs>325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Tahoma</vt:lpstr>
      <vt:lpstr>Wingdings</vt:lpstr>
      <vt:lpstr>Blends</vt:lpstr>
      <vt:lpstr>News February 21, 2024</vt:lpstr>
      <vt:lpstr>An introduction to game theory</vt:lpstr>
      <vt:lpstr>Introduction to Game Theory</vt:lpstr>
      <vt:lpstr>Game Theory2</vt:lpstr>
      <vt:lpstr>Game Theory</vt:lpstr>
      <vt:lpstr>Who is this?</vt:lpstr>
      <vt:lpstr>John Nash, the person portrayed in “A Beautiful Mind”</vt:lpstr>
      <vt:lpstr>John Nash</vt:lpstr>
      <vt:lpstr>Three elements in every game</vt:lpstr>
      <vt:lpstr>Game theory:  Payoff matrix</vt:lpstr>
      <vt:lpstr>How do we interpret this box?</vt:lpstr>
      <vt:lpstr>How do we interpret this box?</vt:lpstr>
      <vt:lpstr>Back to a Core Principle:  Equilibrium</vt:lpstr>
      <vt:lpstr>How do we find Nash equilibrium (NE)?</vt:lpstr>
      <vt:lpstr>Steps 1 and 2</vt:lpstr>
      <vt:lpstr>Step 3:</vt:lpstr>
      <vt:lpstr>Step 4</vt:lpstr>
      <vt:lpstr>Step 5</vt:lpstr>
      <vt:lpstr>Step 6</vt:lpstr>
      <vt:lpstr>Double check our NE</vt:lpstr>
      <vt:lpstr>Double check our NE</vt:lpstr>
      <vt:lpstr>Dominant strategy</vt:lpstr>
      <vt:lpstr>New example</vt:lpstr>
      <vt:lpstr>New example</vt:lpstr>
      <vt:lpstr>Two NE possible</vt:lpstr>
      <vt:lpstr>Two NE possible</vt:lpstr>
      <vt:lpstr>Two NE possible</vt:lpstr>
      <vt:lpstr>Sequential decisions</vt:lpstr>
      <vt:lpstr>Decision tree in a sequential game:  Person 1 chooses first</vt:lpstr>
      <vt:lpstr>Decision tree in a sequential game:  Person 1 chooses first</vt:lpstr>
      <vt:lpstr>Decision tree in a sequential game:  Person 1 chooses first</vt:lpstr>
      <vt:lpstr>Decision tree in a sequential game:  Person 1 chooses first</vt:lpstr>
      <vt:lpstr>Summary</vt:lpstr>
      <vt:lpstr>Can you think of ways game theory can be used in these games?</vt:lpstr>
    </vt:vector>
  </TitlesOfParts>
  <Company>UCSB Economics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game theory</dc:title>
  <dc:creator>John Hartman</dc:creator>
  <cp:lastModifiedBy>Eick, Christoph F</cp:lastModifiedBy>
  <cp:revision>73</cp:revision>
  <dcterms:created xsi:type="dcterms:W3CDTF">2008-02-06T21:25:13Z</dcterms:created>
  <dcterms:modified xsi:type="dcterms:W3CDTF">2024-02-21T17:50:38Z</dcterms:modified>
</cp:coreProperties>
</file>