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4" r:id="rId6"/>
    <p:sldId id="259" r:id="rId7"/>
    <p:sldId id="267" r:id="rId8"/>
    <p:sldId id="260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21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E3C04-7C3E-4BBC-9C7D-67BE69F2072B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B75C1-5FE9-4689-BB36-8278D78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3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56B6-17B4-4F33-9DD1-4F2B07FFB88A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42BE-DE97-4EE6-984A-989A1213A8EC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5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C17-460F-4ADE-9D3F-EA4B5B498B30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87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313A-A446-4B80-BC76-14FD31635C7F}" type="datetime1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6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C81A-8711-4412-830D-25B9B2A3CA7C}" type="datetime1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3810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475-EDF3-4682-BBCA-ACF8CDFD2C83}" type="datetime1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2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866B-D40C-4C4C-A9A8-DFACCCA71CFD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95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6838-9F0A-4E8C-8C5F-BC18BD355275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CE5-8767-4E3F-B43C-6AE40E5218A6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0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2B02-6BC2-48B4-85BE-A4703FF87BA5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9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482A-E903-4584-BF31-D5C1B4174CC4}" type="datetime1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8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13AD-B600-4A94-A565-829885BB45D3}" type="datetime1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7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03-6C00-411F-B3FE-98ECC3044A1A}" type="datetime1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9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7E1D-EE73-449A-83A8-084A0E4F4FE7}" type="datetime1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9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8709-C22C-450F-AD6C-26C14CC0777E}" type="datetime1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6217-7963-445B-BC11-F09C970DD4AC}" type="datetime1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7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E85B-9EA8-4A00-9F27-E330498E35CC}" type="datetime1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E1A1B2E-9C55-481A-A06D-3B99AAD9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verge.com/2022/2/2/22914085/alphacode-ai-coding-program-automatic-deepmind-codeforce" TargetMode="External"/><Relationship Id="rId2" Type="http://schemas.openxmlformats.org/officeDocument/2006/relationships/hyperlink" Target="https://towardsdatascience.com/gpt-3-101-a-brief-introduction-5c9d773a235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abs/2005.14165" TargetMode="External"/><Relationship Id="rId5" Type="http://schemas.openxmlformats.org/officeDocument/2006/relationships/hyperlink" Target="https://www.youtube.com/watch?v=VPRSBzXzavo" TargetMode="External"/><Relationship Id="rId4" Type="http://schemas.openxmlformats.org/officeDocument/2006/relationships/hyperlink" Target="https://openai.com/research/gpt-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ai.com/research/gpt-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on GPT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Md</a:t>
            </a:r>
            <a:r>
              <a:rPr lang="en-US" dirty="0"/>
              <a:t> Mahin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6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hlinkClick r:id="rId2"/>
              </a:rPr>
              <a:t>https://towardsdatascience.com/gpt-3-101-a-brief-introduction-5c9d773a2354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>
                <a:hlinkClick r:id="rId3"/>
              </a:rPr>
              <a:t>https://www.theverge.com/2022/2/2/22914085/alphacode-ai-coding-program-automatic-deepmind-codeforce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>
                <a:hlinkClick r:id="rId4"/>
              </a:rPr>
              <a:t>https://openai.com/research/gpt-4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>
                <a:hlinkClick r:id="rId5"/>
              </a:rPr>
              <a:t>https://www.youtube.com/watch?v=VPRSBzXzavo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>
                <a:hlinkClick r:id="rId6"/>
              </a:rPr>
              <a:t>https://arxiv.org/abs/2005.14165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https://arxiv.org/abs/2303.08774</a:t>
            </a:r>
          </a:p>
          <a:p>
            <a:pPr>
              <a:buFont typeface="+mj-lt"/>
              <a:buAutoNum type="arabicPeriod"/>
            </a:pPr>
            <a:r>
              <a:rPr lang="en-US" dirty="0"/>
              <a:t>https://towardsdatascience.com/gpt-4-vs-chatgpt-an-exploration-of-training-performance-capabilities-and-limitations-35c990c133c5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7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 GPT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large language model</a:t>
            </a:r>
          </a:p>
          <a:p>
            <a:pPr lvl="1"/>
            <a:r>
              <a:rPr lang="en-US" dirty="0"/>
              <a:t>It can understand the patterns and structure of language</a:t>
            </a:r>
          </a:p>
          <a:p>
            <a:pPr lvl="1"/>
            <a:r>
              <a:rPr lang="en-US" dirty="0"/>
              <a:t>In response, generate human-like responses</a:t>
            </a:r>
          </a:p>
          <a:p>
            <a:pPr lvl="1"/>
            <a:endParaRPr lang="en-US" dirty="0"/>
          </a:p>
          <a:p>
            <a:r>
              <a:rPr lang="en-US" dirty="0"/>
              <a:t>If we think simply:</a:t>
            </a:r>
          </a:p>
          <a:p>
            <a:pPr lvl="1"/>
            <a:r>
              <a:rPr lang="en-US" dirty="0"/>
              <a:t>We have a very large knowledge bank</a:t>
            </a:r>
          </a:p>
          <a:p>
            <a:pPr lvl="1"/>
            <a:r>
              <a:rPr lang="en-US" dirty="0"/>
              <a:t>You can ask it any question in your language</a:t>
            </a:r>
          </a:p>
          <a:p>
            <a:pPr lvl="1"/>
            <a:r>
              <a:rPr lang="en-US" dirty="0"/>
              <a:t>It can find close solution to that information based on the knowledge it has learnt so far</a:t>
            </a:r>
          </a:p>
          <a:p>
            <a:pPr lvl="1"/>
            <a:r>
              <a:rPr lang="en-US" dirty="0"/>
              <a:t>Then it will provide you that knowledge in a manner you can understand</a:t>
            </a:r>
          </a:p>
          <a:p>
            <a:r>
              <a:rPr lang="en-US" dirty="0"/>
              <a:t>Base is GPT 3.5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5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GPT?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GPT: Generative Pre-Trained Transformer (</a:t>
            </a:r>
            <a:r>
              <a:rPr lang="en-US" dirty="0" err="1"/>
              <a:t>OpenAI</a:t>
            </a:r>
            <a:r>
              <a:rPr lang="en-US" dirty="0"/>
              <a:t>)[1]</a:t>
            </a:r>
          </a:p>
          <a:p>
            <a:pPr lvl="1"/>
            <a:r>
              <a:rPr lang="en-US" dirty="0"/>
              <a:t>A language model</a:t>
            </a:r>
          </a:p>
          <a:p>
            <a:pPr lvl="1"/>
            <a:r>
              <a:rPr lang="en-US" dirty="0"/>
              <a:t>It can predict the likelihood of an output sequence given an input sequence.</a:t>
            </a:r>
          </a:p>
          <a:p>
            <a:pPr lvl="1"/>
            <a:r>
              <a:rPr lang="en-US" dirty="0"/>
              <a:t>Based on a specific neural network architecture type called Transformer</a:t>
            </a:r>
          </a:p>
          <a:p>
            <a:pPr lvl="1"/>
            <a:r>
              <a:rPr lang="en-US" dirty="0"/>
              <a:t>Transformers uses similar auto encoder architecture</a:t>
            </a:r>
          </a:p>
          <a:p>
            <a:r>
              <a:rPr lang="en-US" dirty="0"/>
              <a:t>Current GPT versions are: GPT-3, 3.5, 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Language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Google: Bert</a:t>
            </a:r>
          </a:p>
          <a:p>
            <a:pPr lvl="1"/>
            <a:r>
              <a:rPr lang="en-US" dirty="0"/>
              <a:t>Facebook: </a:t>
            </a:r>
            <a:r>
              <a:rPr lang="en-US" dirty="0" err="1"/>
              <a:t>RoBERTa</a:t>
            </a:r>
            <a:r>
              <a:rPr lang="en-US" dirty="0"/>
              <a:t> (based on Bert)</a:t>
            </a:r>
          </a:p>
          <a:p>
            <a:pPr lvl="1"/>
            <a:r>
              <a:rPr lang="en-US" dirty="0"/>
              <a:t>Microsoft: Turing model, </a:t>
            </a:r>
            <a:r>
              <a:rPr lang="en-US" dirty="0" err="1"/>
              <a:t>DeBERTa</a:t>
            </a:r>
            <a:r>
              <a:rPr lang="en-US" dirty="0"/>
              <a:t>(based on Bert)</a:t>
            </a:r>
          </a:p>
          <a:p>
            <a:pPr lvl="1"/>
            <a:r>
              <a:rPr lang="en-US" dirty="0"/>
              <a:t>Anthropic Assistant:</a:t>
            </a:r>
          </a:p>
          <a:p>
            <a:pPr lvl="2"/>
            <a:r>
              <a:rPr lang="en-US" dirty="0"/>
              <a:t> The model is designed to assist users in complex decision-making tasks, such as strategic planning or scientific research. </a:t>
            </a:r>
          </a:p>
          <a:p>
            <a:pPr lvl="1"/>
            <a:r>
              <a:rPr lang="en-US" dirty="0"/>
              <a:t>DeepMind- Sparrow</a:t>
            </a:r>
          </a:p>
          <a:p>
            <a:pPr lvl="2"/>
            <a:r>
              <a:rPr lang="en-US" dirty="0"/>
              <a:t>that generates realistic and detailed representations of 3D objects from text descriptions.</a:t>
            </a:r>
          </a:p>
          <a:p>
            <a:pPr lvl="1"/>
            <a:r>
              <a:rPr lang="en-US" dirty="0" err="1"/>
              <a:t>Github</a:t>
            </a:r>
            <a:r>
              <a:rPr lang="en-US" dirty="0"/>
              <a:t> Copilot:</a:t>
            </a:r>
          </a:p>
          <a:p>
            <a:pPr lvl="2"/>
            <a:r>
              <a:rPr lang="en-US" dirty="0"/>
              <a:t>Based on GPT. To suggest code</a:t>
            </a:r>
          </a:p>
          <a:p>
            <a:pPr lvl="1"/>
            <a:r>
              <a:rPr lang="en-US" dirty="0"/>
              <a:t>DeepMind: Alpha Code</a:t>
            </a:r>
          </a:p>
          <a:p>
            <a:pPr lvl="2"/>
            <a:r>
              <a:rPr lang="en-US" dirty="0"/>
              <a:t>Toped 54</a:t>
            </a:r>
            <a:r>
              <a:rPr lang="en-US" baseline="30000" dirty="0"/>
              <a:t>th</a:t>
            </a:r>
            <a:r>
              <a:rPr lang="en-US" dirty="0"/>
              <a:t> percentile among human coders on </a:t>
            </a:r>
            <a:r>
              <a:rPr lang="en-US" dirty="0" err="1"/>
              <a:t>codeforce</a:t>
            </a:r>
            <a:r>
              <a:rPr lang="en-US" dirty="0"/>
              <a:t> [2]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7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Intelligent Are GPT?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488" y="1443850"/>
            <a:ext cx="10192295" cy="47723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15488" y="6292361"/>
            <a:ext cx="8911687" cy="3634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" b="1" dirty="0"/>
              <a:t>Source</a:t>
            </a:r>
            <a:r>
              <a:rPr lang="en-US" sz="800" dirty="0"/>
              <a:t>: </a:t>
            </a:r>
            <a:r>
              <a:rPr lang="en-US" sz="800" dirty="0">
                <a:hlinkClick r:id="rId3"/>
              </a:rPr>
              <a:t>https://openai.com/research/gpt-4</a:t>
            </a:r>
            <a:r>
              <a:rPr lang="en-US" sz="800" dirty="0"/>
              <a:t> [3]</a:t>
            </a:r>
          </a:p>
        </p:txBody>
      </p:sp>
    </p:spTree>
    <p:extLst>
      <p:ext uri="{BB962C8B-B14F-4D97-AF65-F5344CB8AC3E}">
        <p14:creationId xmlns:p14="http://schemas.microsoft.com/office/powerpoint/2010/main" val="307140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Details on GPT3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Trained with 45 TB of text data</a:t>
            </a:r>
          </a:p>
          <a:p>
            <a:r>
              <a:rPr lang="en-US" dirty="0"/>
              <a:t>Has 175 billion parameters</a:t>
            </a:r>
          </a:p>
          <a:p>
            <a:r>
              <a:rPr lang="en-US" dirty="0"/>
              <a:t>60% data are from common crawl</a:t>
            </a:r>
          </a:p>
          <a:p>
            <a:pPr lvl="1"/>
            <a:r>
              <a:rPr lang="en-US" dirty="0"/>
              <a:t>Crawl free web data</a:t>
            </a:r>
          </a:p>
          <a:p>
            <a:pPr lvl="1"/>
            <a:r>
              <a:rPr lang="en-US" dirty="0"/>
              <a:t>Generally it is petabytes in size</a:t>
            </a:r>
          </a:p>
          <a:p>
            <a:pPr lvl="1"/>
            <a:r>
              <a:rPr lang="en-US" dirty="0"/>
              <a:t>They filtered important data</a:t>
            </a:r>
          </a:p>
          <a:p>
            <a:pPr lvl="1"/>
            <a:r>
              <a:rPr lang="en-US" dirty="0"/>
              <a:t>Others are: Books + Wiki</a:t>
            </a:r>
          </a:p>
          <a:p>
            <a:r>
              <a:rPr lang="en-US" dirty="0"/>
              <a:t>96 decoder layer</a:t>
            </a:r>
          </a:p>
          <a:p>
            <a:r>
              <a:rPr lang="en-US" dirty="0"/>
              <a:t>Built on a system with 285k </a:t>
            </a:r>
            <a:r>
              <a:rPr lang="en-US" dirty="0" err="1"/>
              <a:t>cpu</a:t>
            </a:r>
            <a:r>
              <a:rPr lang="en-US" dirty="0"/>
              <a:t> cores, 10k </a:t>
            </a:r>
            <a:r>
              <a:rPr lang="en-US" dirty="0" err="1"/>
              <a:t>gpus</a:t>
            </a:r>
            <a:r>
              <a:rPr lang="en-US" dirty="0"/>
              <a:t>, 400 </a:t>
            </a:r>
            <a:r>
              <a:rPr lang="en-US" dirty="0" err="1"/>
              <a:t>Gbps</a:t>
            </a:r>
            <a:r>
              <a:rPr lang="en-US" dirty="0"/>
              <a:t> network connectivity for each HPU server (a Super computer built by </a:t>
            </a:r>
            <a:r>
              <a:rPr lang="en-US" dirty="0" err="1"/>
              <a:t>Macrosoft</a:t>
            </a:r>
            <a:r>
              <a:rPr lang="en-US" dirty="0"/>
              <a:t> and Open AI)</a:t>
            </a:r>
          </a:p>
          <a:p>
            <a:r>
              <a:rPr lang="en-US" dirty="0"/>
              <a:t>How it is trained[3]</a:t>
            </a:r>
          </a:p>
          <a:p>
            <a:r>
              <a:rPr lang="en-US" dirty="0"/>
              <a:t>Paper on GPT3[4], GPT-4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GPT 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is multimodal:</a:t>
            </a:r>
          </a:p>
          <a:p>
            <a:pPr lvl="1"/>
            <a:r>
              <a:rPr lang="en-US" dirty="0"/>
              <a:t>Can work with text, images, videos, audios to take input unlike previous versions</a:t>
            </a:r>
          </a:p>
          <a:p>
            <a:r>
              <a:rPr lang="en-US" dirty="0"/>
              <a:t>Capabilities:</a:t>
            </a:r>
          </a:p>
          <a:p>
            <a:pPr lvl="1"/>
            <a:r>
              <a:rPr lang="en-US" dirty="0"/>
              <a:t>Generate recopies just from a image of foods from your fridge</a:t>
            </a:r>
          </a:p>
          <a:p>
            <a:pPr lvl="1"/>
            <a:r>
              <a:rPr lang="en-US" dirty="0"/>
              <a:t>Create a basic website just from a basic drawing</a:t>
            </a:r>
          </a:p>
          <a:p>
            <a:pPr lvl="1"/>
            <a:r>
              <a:rPr lang="en-US" dirty="0"/>
              <a:t>Exhibits human-level performance on various professional and academic benchmarks. </a:t>
            </a:r>
          </a:p>
          <a:p>
            <a:pPr lvl="2"/>
            <a:r>
              <a:rPr lang="en-US" dirty="0"/>
              <a:t>For example, it passes a simulated bar exam with a score around the top 10% of test takers; in contrast, GPT-3.5’s score was around the bottom 10%.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Has one </a:t>
            </a:r>
            <a:r>
              <a:rPr lang="en-US" b="1" dirty="0"/>
              <a:t>trillion</a:t>
            </a:r>
            <a:r>
              <a:rPr lang="en-US" dirty="0"/>
              <a:t>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parameters, more heavy a model is, with more capabilities</a:t>
            </a:r>
          </a:p>
          <a:p>
            <a:r>
              <a:rPr lang="en-US" dirty="0"/>
              <a:t>Some Comparison:</a:t>
            </a:r>
          </a:p>
          <a:p>
            <a:pPr lvl="1"/>
            <a:r>
              <a:rPr lang="en-US" b="1" dirty="0"/>
              <a:t>Bert</a:t>
            </a:r>
            <a:r>
              <a:rPr lang="en-US" dirty="0"/>
              <a:t>: 110m-340m</a:t>
            </a:r>
          </a:p>
          <a:p>
            <a:pPr lvl="1"/>
            <a:r>
              <a:rPr lang="en-US" b="1" dirty="0"/>
              <a:t>GPT2</a:t>
            </a:r>
            <a:r>
              <a:rPr lang="en-US" dirty="0"/>
              <a:t>: 1.5B </a:t>
            </a:r>
          </a:p>
          <a:p>
            <a:pPr lvl="1"/>
            <a:r>
              <a:rPr lang="en-US" b="1" dirty="0"/>
              <a:t>T5</a:t>
            </a:r>
            <a:r>
              <a:rPr lang="en-US" dirty="0"/>
              <a:t>: 11B</a:t>
            </a:r>
          </a:p>
          <a:p>
            <a:pPr lvl="1"/>
            <a:r>
              <a:rPr lang="en-US" b="1" dirty="0"/>
              <a:t>Turing NLG</a:t>
            </a:r>
            <a:r>
              <a:rPr lang="en-US" dirty="0"/>
              <a:t>: 17B</a:t>
            </a:r>
          </a:p>
          <a:p>
            <a:pPr lvl="1"/>
            <a:r>
              <a:rPr lang="en-US" b="1" dirty="0"/>
              <a:t>GPT3</a:t>
            </a:r>
            <a:r>
              <a:rPr lang="en-US" dirty="0"/>
              <a:t>: 175B</a:t>
            </a:r>
          </a:p>
          <a:p>
            <a:pPr lvl="1"/>
            <a:r>
              <a:rPr lang="en-US" b="1" dirty="0"/>
              <a:t>GPT4</a:t>
            </a:r>
            <a:r>
              <a:rPr lang="en-US" dirty="0"/>
              <a:t>: 1T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57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these advances will impact our: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Job Market</a:t>
            </a:r>
          </a:p>
          <a:p>
            <a:pPr lvl="1"/>
            <a:r>
              <a:rPr lang="en-US" dirty="0"/>
              <a:t>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1B2E-9C55-481A-A06D-3B99AAD910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837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300</TotalTime>
  <Words>548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Wisp</vt:lpstr>
      <vt:lpstr>Lecture on GPT</vt:lpstr>
      <vt:lpstr>Chat GPT</vt:lpstr>
      <vt:lpstr>What is GPT?</vt:lpstr>
      <vt:lpstr>Other Language Models</vt:lpstr>
      <vt:lpstr>How Intelligent Are GPT?</vt:lpstr>
      <vt:lpstr>Technical Details on GPT3</vt:lpstr>
      <vt:lpstr>GPT 4 </vt:lpstr>
      <vt:lpstr>Parameter Comparison</vt:lpstr>
      <vt:lpstr>Question</vt:lpstr>
      <vt:lpstr>References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on GPT</dc:title>
  <dc:creator>Md. Mahin</dc:creator>
  <cp:lastModifiedBy>Eick, Christoph F</cp:lastModifiedBy>
  <cp:revision>16</cp:revision>
  <dcterms:created xsi:type="dcterms:W3CDTF">2023-04-05T18:19:49Z</dcterms:created>
  <dcterms:modified xsi:type="dcterms:W3CDTF">2023-04-07T20:30:55Z</dcterms:modified>
</cp:coreProperties>
</file>