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0"/>
  </p:notesMasterIdLst>
  <p:handoutMasterIdLst>
    <p:handoutMasterId r:id="rId21"/>
  </p:handoutMasterIdLst>
  <p:sldIdLst>
    <p:sldId id="893" r:id="rId2"/>
    <p:sldId id="860" r:id="rId3"/>
    <p:sldId id="820" r:id="rId4"/>
    <p:sldId id="929" r:id="rId5"/>
    <p:sldId id="859" r:id="rId6"/>
    <p:sldId id="335" r:id="rId7"/>
    <p:sldId id="823" r:id="rId8"/>
    <p:sldId id="825" r:id="rId9"/>
    <p:sldId id="897" r:id="rId10"/>
    <p:sldId id="898" r:id="rId11"/>
    <p:sldId id="899" r:id="rId12"/>
    <p:sldId id="864" r:id="rId13"/>
    <p:sldId id="900" r:id="rId14"/>
    <p:sldId id="949" r:id="rId15"/>
    <p:sldId id="969" r:id="rId16"/>
    <p:sldId id="970" r:id="rId17"/>
    <p:sldId id="756" r:id="rId18"/>
    <p:sldId id="799" r:id="rId19"/>
  </p:sldIdLst>
  <p:sldSz cx="12192000" cy="6858000"/>
  <p:notesSz cx="7099300" cy="10234613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8FAAFF"/>
    <a:srgbClr val="7F2727"/>
    <a:srgbClr val="0066FF"/>
    <a:srgbClr val="B8EAC0"/>
    <a:srgbClr val="A3FFCD"/>
    <a:srgbClr val="A50021"/>
    <a:srgbClr val="7DFF00"/>
    <a:srgbClr val="B9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0" autoAdjust="0"/>
    <p:restoredTop sz="75646" autoAdjust="0"/>
  </p:normalViewPr>
  <p:slideViewPr>
    <p:cSldViewPr>
      <p:cViewPr varScale="1">
        <p:scale>
          <a:sx n="63" d="100"/>
          <a:sy n="63" d="100"/>
        </p:scale>
        <p:origin x="73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Interesting: running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, if having to truncate the search, then not losing much; e.g.,  less then \</a:t>
            </a:r>
            <a:r>
              <a:rPr lang="en-US" dirty="0" err="1">
                <a:ea typeface="ＭＳ Ｐゴシック" pitchFamily="34" charset="-128"/>
              </a:rPr>
              <a:t>gamma^d</a:t>
            </a:r>
            <a:r>
              <a:rPr lang="en-US" dirty="0">
                <a:ea typeface="ＭＳ Ｐゴシック" pitchFamily="34" charset="-128"/>
              </a:rPr>
              <a:t> / (1-\gamma)</a:t>
            </a:r>
          </a:p>
          <a:p>
            <a:r>
              <a:rPr lang="en-US" dirty="0">
                <a:ea typeface="ＭＳ Ｐゴシック" pitchFamily="34" charset="-128"/>
              </a:rPr>
              <a:t>Augment q states with another option: instant death! 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6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76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43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uncertain?</a:t>
            </a:r>
            <a:r>
              <a:rPr lang="en-US" baseline="0" dirty="0"/>
              <a:t> Maybe robot on the ledge, what will happen?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  <a:p>
            <a:r>
              <a:rPr lang="en-US" dirty="0">
                <a:ea typeface="ＭＳ Ｐゴシック" pitchFamily="34" charset="-128"/>
              </a:rPr>
              <a:t>Terminal utilities</a:t>
            </a:r>
            <a:r>
              <a:rPr lang="en-US" baseline="0" dirty="0">
                <a:ea typeface="ＭＳ Ｐゴシック" pitchFamily="34" charset="-128"/>
              </a:rPr>
              <a:t> + living reward (positive – get happier; </a:t>
            </a:r>
            <a:r>
              <a:rPr lang="en-US" baseline="0" dirty="0" err="1">
                <a:ea typeface="ＭＳ Ｐゴシック" pitchFamily="34" charset="-128"/>
              </a:rPr>
              <a:t>neg</a:t>
            </a:r>
            <a:r>
              <a:rPr lang="en-US" baseline="0" dirty="0">
                <a:ea typeface="ＭＳ Ｐゴシック" pitchFamily="34" charset="-128"/>
              </a:rPr>
              <a:t> – get sadder)</a:t>
            </a:r>
          </a:p>
          <a:p>
            <a:r>
              <a:rPr lang="en-US" baseline="0" dirty="0">
                <a:ea typeface="ＭＳ Ｐゴシック" pitchFamily="34" charset="-128"/>
              </a:rPr>
              <a:t>At exist state you have to exit, the game ends, and you collect terminal utility</a:t>
            </a:r>
          </a:p>
          <a:p>
            <a:r>
              <a:rPr lang="en-US" dirty="0">
                <a:ea typeface="ＭＳ Ｐゴシック" pitchFamily="34" charset="-128"/>
              </a:rPr>
              <a:t>Don’t need to have goals – maximize happiness!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you</a:t>
            </a:r>
            <a:r>
              <a:rPr lang="en-US" baseline="0" dirty="0"/>
              <a:t> plan you will have to take these into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R; note: T has to some up to 1 over all s’s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Very similar to search problems: when solving a maze with food pellets, we stored which food pellets were eaten! 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Might think</a:t>
            </a:r>
            <a:r>
              <a:rPr lang="en-US" baseline="0" dirty="0"/>
              <a:t> its easy – more or less; sure</a:t>
            </a:r>
          </a:p>
          <a:p>
            <a:r>
              <a:rPr lang="en-US" baseline="0" dirty="0"/>
              <a:t>But what about now or later; vote!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Inflation; really there is (1-gamma) </a:t>
            </a:r>
            <a:r>
              <a:rPr lang="en-US" dirty="0" err="1"/>
              <a:t>prob</a:t>
            </a:r>
            <a:r>
              <a:rPr lang="en-US" dirty="0"/>
              <a:t> of dying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2938-84EC-488D-9CA4-E38E8D42E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B4F5-F495-445A-AD57-B1A0CC0AE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3C1C-2065-443A-845F-EE82C0FE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05A8-D087-49F8-A68B-53BB47A7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C673-9CA8-4194-8E34-D666622A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94BE-C7C4-4CA6-9240-6CDB29B2C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94F7-D2D8-4142-8878-126BF2DBE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470E-5877-48CB-82CD-3CCAD5E8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5F8C-9C5D-49E8-8BBF-F28B7309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5B49-E272-4523-8166-1B1831C4B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A090-BAD4-4341-AC7F-A731585B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.xml"/><Relationship Id="rId7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0.xml"/><Relationship Id="rId7" Type="http://schemas.openxmlformats.org/officeDocument/2006/relationships/image" Target="../media/image2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ompleteideas.net/book/first/ebook/node43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nathan-hui.medium.com/rl-value-learning-24f52b49c36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Instructor: Anca Dragan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University of California, Berkeley</a:t>
            </a:r>
            <a:endParaRPr lang="en-US" sz="20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Dan Klein and Pieter </a:t>
            </a:r>
            <a:r>
              <a:rPr lang="en-US" sz="1400" dirty="0" err="1">
                <a:latin typeface="Palatino"/>
                <a:cs typeface="Palatino"/>
              </a:rPr>
              <a:t>Abbeel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409825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43918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648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Think of it as a gamma chance of ending the process at every step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>
                <a:ea typeface="ＭＳ Ｐゴシック" pitchFamily="34" charset="-128"/>
                <a:sym typeface="Symbol" pitchFamily="18" charset="2"/>
              </a:rPr>
              <a:t>Example: discount of 0.5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= 1*1 + 0.5*2 + 0.25*3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&lt; U([3,2,1])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Calibri"/>
                <a:cs typeface="Calibri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000" i="1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</p:spTree>
    <p:extLst>
      <p:ext uri="{BB962C8B-B14F-4D97-AF65-F5344CB8AC3E}">
        <p14:creationId xmlns:p14="http://schemas.microsoft.com/office/powerpoint/2010/main" val="27310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41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 (one for each state), compute V</a:t>
            </a:r>
            <a:r>
              <a:rPr lang="en-US" sz="2400" baseline="-25000" dirty="0">
                <a:ea typeface="ＭＳ Ｐゴシック" pitchFamily="34" charset="-128"/>
              </a:rPr>
              <a:t>K+1 </a:t>
            </a:r>
            <a:r>
              <a:rPr lang="en-US" sz="2400" dirty="0">
                <a:ea typeface="ＭＳ Ｐゴシック" pitchFamily="34" charset="-128"/>
              </a:rPr>
              <a:t>(s) as follows: 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12192000" cy="4729164"/>
          </a:xfrm>
        </p:spPr>
        <p:txBody>
          <a:bodyPr/>
          <a:lstStyle/>
          <a:p>
            <a:r>
              <a:rPr lang="en-US" sz="2300" dirty="0"/>
              <a:t>We still assume an MDP:</a:t>
            </a:r>
          </a:p>
          <a:p>
            <a:pPr lvl="1"/>
            <a:r>
              <a:rPr lang="en-US" sz="2300" dirty="0"/>
              <a:t>A </a:t>
            </a:r>
            <a:r>
              <a:rPr lang="en-US" sz="2300" dirty="0">
                <a:solidFill>
                  <a:srgbClr val="C00000"/>
                </a:solidFill>
              </a:rPr>
              <a:t>set of states s </a:t>
            </a:r>
            <a:r>
              <a:rPr lang="en-US" sz="23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3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300" dirty="0"/>
              <a:t>A </a:t>
            </a:r>
            <a:r>
              <a:rPr lang="en-US" sz="23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300" dirty="0"/>
              <a:t>A </a:t>
            </a:r>
            <a:r>
              <a:rPr lang="en-US" sz="2300" dirty="0">
                <a:solidFill>
                  <a:srgbClr val="C00000"/>
                </a:solidFill>
              </a:rPr>
              <a:t>model T(</a:t>
            </a:r>
            <a:r>
              <a:rPr lang="en-US" sz="2300" dirty="0" err="1">
                <a:solidFill>
                  <a:srgbClr val="C00000"/>
                </a:solidFill>
              </a:rPr>
              <a:t>s,a,s</a:t>
            </a:r>
            <a:r>
              <a:rPr lang="en-US" sz="23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300" dirty="0"/>
              <a:t>A </a:t>
            </a:r>
            <a:r>
              <a:rPr lang="en-US" sz="2300" dirty="0">
                <a:solidFill>
                  <a:srgbClr val="C00000"/>
                </a:solidFill>
              </a:rPr>
              <a:t>reward function R(</a:t>
            </a:r>
            <a:r>
              <a:rPr lang="en-US" sz="2300" dirty="0" err="1">
                <a:solidFill>
                  <a:srgbClr val="C00000"/>
                </a:solidFill>
              </a:rPr>
              <a:t>s,a,s</a:t>
            </a:r>
            <a:r>
              <a:rPr lang="en-US" sz="23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300" dirty="0"/>
              <a:t>Still looking for a policy </a:t>
            </a:r>
            <a:r>
              <a:rPr lang="en-US" sz="2300" dirty="0">
                <a:solidFill>
                  <a:srgbClr val="CC0000"/>
                </a:solidFill>
                <a:sym typeface="Symbol" pitchFamily="18" charset="2"/>
              </a:rPr>
              <a:t>(s)</a:t>
            </a:r>
            <a:endParaRPr lang="en-US" sz="2300" dirty="0">
              <a:sym typeface="Symbol" pitchFamily="18" charset="2"/>
            </a:endParaRPr>
          </a:p>
          <a:p>
            <a:r>
              <a:rPr lang="en-US" sz="2300" dirty="0">
                <a:sym typeface="Symbol" pitchFamily="18" charset="2"/>
              </a:rPr>
              <a:t>New twist: </a:t>
            </a:r>
            <a:r>
              <a:rPr lang="en-US" sz="2300" dirty="0">
                <a:solidFill>
                  <a:srgbClr val="C00000"/>
                </a:solidFill>
                <a:sym typeface="Symbol" pitchFamily="18" charset="2"/>
              </a:rPr>
              <a:t>don’t know T or R or they might change</a:t>
            </a:r>
            <a:r>
              <a:rPr lang="en-US" sz="2300" dirty="0">
                <a:sym typeface="Symbol" pitchFamily="18" charset="2"/>
              </a:rPr>
              <a:t>, so must try out actions/do exploration</a:t>
            </a:r>
          </a:p>
          <a:p>
            <a:r>
              <a:rPr lang="en-US" sz="2300" dirty="0">
                <a:sym typeface="Symbol" pitchFamily="18" charset="2"/>
              </a:rPr>
              <a:t>Other twist: state space is often very large which represents challenges to value iteration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 (even just typing the equation system if there are 100,000 states might take months)</a:t>
            </a:r>
            <a:endParaRPr lang="en-US" sz="23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300" dirty="0">
                <a:sym typeface="Symbol" pitchFamily="18" charset="2"/>
              </a:rPr>
              <a:t>Approach:</a:t>
            </a:r>
            <a:r>
              <a:rPr lang="en-US" sz="2300" dirty="0">
                <a:solidFill>
                  <a:srgbClr val="C00000"/>
                </a:solidFill>
                <a:sym typeface="Symbol" pitchFamily="18" charset="2"/>
              </a:rPr>
              <a:t> Reinforcement learning finds the utilities of states/actions by acting in world according to some policy.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/>
                <a:cs typeface="Calibri"/>
              </a:rPr>
              <a:t>Approaches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1742420"/>
            <a:ext cx="10972800" cy="19124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1914942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Goal				Technique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	</a:t>
            </a:r>
            <a:r>
              <a:rPr lang="en-US" kern="0" dirty="0">
                <a:solidFill>
                  <a:srgbClr val="FF0000"/>
                </a:solidFill>
                <a:latin typeface="Calibri"/>
                <a:cs typeface="Calibri"/>
                <a:sym typeface="Symbol" pitchFamily="18" charset="2"/>
              </a:rPr>
              <a:t>Value / </a:t>
            </a:r>
            <a:r>
              <a:rPr lang="en-US" kern="0" dirty="0">
                <a:latin typeface="Calibri"/>
                <a:cs typeface="Calibri"/>
                <a:sym typeface="Symbol" pitchFamily="18" charset="2"/>
              </a:rPr>
              <a:t>policy iteration(</a:t>
            </a:r>
            <a:r>
              <a:rPr lang="en-US" sz="800" dirty="0">
                <a:hlinkClick r:id="rId3"/>
              </a:rPr>
              <a:t>4.3 Policy Iteration (incompleteideas.net)</a:t>
            </a:r>
            <a:r>
              <a:rPr lang="en-US" kern="0" dirty="0">
                <a:latin typeface="Calibri"/>
                <a:cs typeface="Calibri"/>
                <a:sym typeface="Symbol" pitchFamily="18" charset="2"/>
              </a:rPr>
              <a:t>)</a:t>
            </a:r>
            <a:r>
              <a:rPr lang="en-US" kern="0" dirty="0">
                <a:solidFill>
                  <a:srgbClr val="FF0000"/>
                </a:solidFill>
                <a:latin typeface="Calibri"/>
                <a:cs typeface="Calibri"/>
                <a:sym typeface="Symbol" pitchFamily="18" charset="2"/>
              </a:rPr>
              <a:t>  </a:t>
            </a:r>
          </a:p>
          <a:p>
            <a:endParaRPr lang="en-US" sz="1600" kern="0" dirty="0">
              <a:solidFill>
                <a:srgbClr val="FF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	Policy evaluation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105400" cy="1912485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105400" cy="1905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581943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Goal			Technique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VI/PI on approx. MDP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PE on approx. MDP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Might still discuss, if enough time:  </a:t>
            </a:r>
            <a:r>
              <a:rPr lang="en-US" sz="1000" dirty="0">
                <a:hlinkClick r:id="rId4"/>
              </a:rPr>
              <a:t>RL — Value Learning. Value learning is a fundamental concept… | by Jonathan Hui | Medium</a:t>
            </a:r>
            <a:endParaRPr lang="en-US" sz="1000" dirty="0"/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4581942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Goal			Technique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kern="0" dirty="0">
                <a:solidFill>
                  <a:srgbClr val="FF0000"/>
                </a:solidFill>
                <a:latin typeface="Calibri"/>
                <a:cs typeface="Calibri"/>
              </a:rPr>
              <a:t>Compute V*, Q*, </a:t>
            </a:r>
            <a:r>
              <a:rPr lang="en-US" kern="0" dirty="0">
                <a:solidFill>
                  <a:srgbClr val="FF0000"/>
                </a:solidFill>
                <a:latin typeface="Calibri"/>
                <a:cs typeface="Calibri"/>
                <a:sym typeface="Symbol" pitchFamily="18" charset="2"/>
              </a:rPr>
              <a:t>*	Q-learning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Value Learning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Walls block the agent’</a:t>
            </a:r>
            <a:r>
              <a:rPr lang="en-US" altLang="ja-JP" dirty="0">
                <a:latin typeface="Palatino"/>
                <a:cs typeface="Palatino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Palatino"/>
                <a:cs typeface="Palatino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80% of the time, the action North takes the agent North </a:t>
            </a:r>
            <a:br>
              <a:rPr lang="en-US" dirty="0">
                <a:latin typeface="Palatino"/>
                <a:cs typeface="Palatino"/>
              </a:rPr>
            </a:br>
            <a:r>
              <a:rPr lang="en-US" dirty="0">
                <a:latin typeface="Palatino"/>
                <a:cs typeface="Palatino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Small </a:t>
            </a:r>
            <a:r>
              <a:rPr lang="en-US" altLang="ja-JP" dirty="0">
                <a:latin typeface="Palatino"/>
                <a:cs typeface="Palatino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21473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121473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70104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Markovian State Space We Used Earlier</a:t>
            </a:r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3581400" y="21336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5410200" y="21336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7543800" y="21336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3 </a:t>
            </a:r>
            <a:r>
              <a:rPr lang="en-US">
                <a:solidFill>
                  <a:srgbClr val="FF0066"/>
                </a:solidFill>
              </a:rPr>
              <a:t>R=+5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7696200" y="32766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6 </a:t>
            </a:r>
            <a:r>
              <a:rPr lang="en-US">
                <a:solidFill>
                  <a:srgbClr val="FF0066"/>
                </a:solidFill>
              </a:rPr>
              <a:t>R=</a:t>
            </a:r>
            <a:r>
              <a:rPr lang="en-US">
                <a:solidFill>
                  <a:srgbClr val="FF0066"/>
                </a:solidFill>
                <a:latin typeface="Symbol" pitchFamily="18" charset="2"/>
              </a:rPr>
              <a:t>-</a:t>
            </a:r>
            <a:r>
              <a:rPr lang="en-US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7772400" y="45720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9 </a:t>
            </a:r>
            <a:r>
              <a:rPr lang="en-US">
                <a:solidFill>
                  <a:srgbClr val="FF0066"/>
                </a:solidFill>
              </a:rPr>
              <a:t>R=</a:t>
            </a:r>
            <a:r>
              <a:rPr lang="en-US">
                <a:solidFill>
                  <a:srgbClr val="FF0066"/>
                </a:solidFill>
                <a:latin typeface="Symbol" pitchFamily="18" charset="2"/>
              </a:rPr>
              <a:t>-</a:t>
            </a:r>
            <a:r>
              <a:rPr lang="en-US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7848600" y="57912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10</a:t>
            </a:r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5638800" y="45720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8 </a:t>
            </a:r>
            <a:r>
              <a:rPr lang="en-US">
                <a:solidFill>
                  <a:srgbClr val="FF0066"/>
                </a:solidFill>
              </a:rPr>
              <a:t>R=+4</a:t>
            </a:r>
          </a:p>
        </p:txBody>
      </p:sp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5638800" y="33528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5 </a:t>
            </a:r>
            <a:r>
              <a:rPr lang="en-US">
                <a:solidFill>
                  <a:srgbClr val="FF0066"/>
                </a:solidFill>
              </a:rPr>
              <a:t>R=+3</a:t>
            </a:r>
          </a:p>
        </p:txBody>
      </p:sp>
      <p:sp>
        <p:nvSpPr>
          <p:cNvPr id="6155" name="Oval 12"/>
          <p:cNvSpPr>
            <a:spLocks noChangeArrowheads="1"/>
          </p:cNvSpPr>
          <p:nvPr/>
        </p:nvSpPr>
        <p:spPr bwMode="auto">
          <a:xfrm>
            <a:off x="3657600" y="33528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6156" name="Oval 13"/>
          <p:cNvSpPr>
            <a:spLocks noChangeArrowheads="1"/>
          </p:cNvSpPr>
          <p:nvPr/>
        </p:nvSpPr>
        <p:spPr bwMode="auto">
          <a:xfrm>
            <a:off x="3581400" y="4648200"/>
            <a:ext cx="1371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4953000" y="2438400"/>
            <a:ext cx="457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auto">
          <a:xfrm>
            <a:off x="6781800" y="24384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>
            <a:off x="8229600" y="28194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0" name="Line 21"/>
          <p:cNvSpPr>
            <a:spLocks noChangeShapeType="1"/>
          </p:cNvSpPr>
          <p:nvPr/>
        </p:nvSpPr>
        <p:spPr bwMode="auto">
          <a:xfrm>
            <a:off x="8382000" y="39624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1" name="Line 22"/>
          <p:cNvSpPr>
            <a:spLocks noChangeShapeType="1"/>
          </p:cNvSpPr>
          <p:nvPr/>
        </p:nvSpPr>
        <p:spPr bwMode="auto">
          <a:xfrm>
            <a:off x="8458200" y="52578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2" name="Line 23"/>
          <p:cNvSpPr>
            <a:spLocks noChangeShapeType="1"/>
          </p:cNvSpPr>
          <p:nvPr/>
        </p:nvSpPr>
        <p:spPr bwMode="auto">
          <a:xfrm flipH="1">
            <a:off x="7010400" y="37338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 flipH="1" flipV="1">
            <a:off x="6934200" y="4953000"/>
            <a:ext cx="114300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>
            <a:off x="6096000" y="28194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5" name="Line 26"/>
          <p:cNvSpPr>
            <a:spLocks noChangeShapeType="1"/>
          </p:cNvSpPr>
          <p:nvPr/>
        </p:nvSpPr>
        <p:spPr bwMode="auto">
          <a:xfrm>
            <a:off x="6248400" y="40386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6" name="Line 27"/>
          <p:cNvSpPr>
            <a:spLocks noChangeShapeType="1"/>
          </p:cNvSpPr>
          <p:nvPr/>
        </p:nvSpPr>
        <p:spPr bwMode="auto">
          <a:xfrm flipV="1">
            <a:off x="4343400" y="28194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7" name="Line 28"/>
          <p:cNvSpPr>
            <a:spLocks noChangeShapeType="1"/>
          </p:cNvSpPr>
          <p:nvPr/>
        </p:nvSpPr>
        <p:spPr bwMode="auto">
          <a:xfrm flipV="1">
            <a:off x="4343400" y="3962400"/>
            <a:ext cx="0" cy="6858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8" name="Line 29"/>
          <p:cNvSpPr>
            <a:spLocks noChangeShapeType="1"/>
          </p:cNvSpPr>
          <p:nvPr/>
        </p:nvSpPr>
        <p:spPr bwMode="auto">
          <a:xfrm flipH="1">
            <a:off x="4419600" y="4038600"/>
            <a:ext cx="182880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9" name="Line 30"/>
          <p:cNvSpPr>
            <a:spLocks noChangeShapeType="1"/>
          </p:cNvSpPr>
          <p:nvPr/>
        </p:nvSpPr>
        <p:spPr bwMode="auto">
          <a:xfrm flipH="1">
            <a:off x="4953000" y="4953000"/>
            <a:ext cx="685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0" name="Line 31"/>
          <p:cNvSpPr>
            <a:spLocks noChangeShapeType="1"/>
          </p:cNvSpPr>
          <p:nvPr/>
        </p:nvSpPr>
        <p:spPr bwMode="auto">
          <a:xfrm flipH="1">
            <a:off x="4648200" y="3886200"/>
            <a:ext cx="1066800" cy="8382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1" name="Line 34"/>
          <p:cNvSpPr>
            <a:spLocks noChangeShapeType="1"/>
          </p:cNvSpPr>
          <p:nvPr/>
        </p:nvSpPr>
        <p:spPr bwMode="auto">
          <a:xfrm flipV="1">
            <a:off x="6934200" y="4876800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2" name="Text Box 35"/>
          <p:cNvSpPr txBox="1">
            <a:spLocks noChangeArrowheads="1"/>
          </p:cNvSpPr>
          <p:nvPr/>
        </p:nvSpPr>
        <p:spPr bwMode="auto">
          <a:xfrm>
            <a:off x="5013326" y="192405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e</a:t>
            </a:r>
          </a:p>
        </p:txBody>
      </p:sp>
      <p:sp>
        <p:nvSpPr>
          <p:cNvPr id="6173" name="Text Box 36"/>
          <p:cNvSpPr txBox="1">
            <a:spLocks noChangeArrowheads="1"/>
          </p:cNvSpPr>
          <p:nvPr/>
        </p:nvSpPr>
        <p:spPr bwMode="auto">
          <a:xfrm>
            <a:off x="7086601" y="19050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e</a:t>
            </a:r>
          </a:p>
        </p:txBody>
      </p:sp>
      <p:sp>
        <p:nvSpPr>
          <p:cNvPr id="6174" name="Text Box 37"/>
          <p:cNvSpPr txBox="1">
            <a:spLocks noChangeArrowheads="1"/>
          </p:cNvSpPr>
          <p:nvPr/>
        </p:nvSpPr>
        <p:spPr bwMode="auto">
          <a:xfrm>
            <a:off x="8153400" y="2743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s</a:t>
            </a:r>
          </a:p>
        </p:txBody>
      </p:sp>
      <p:sp>
        <p:nvSpPr>
          <p:cNvPr id="6175" name="Text Box 38"/>
          <p:cNvSpPr txBox="1">
            <a:spLocks noChangeArrowheads="1"/>
          </p:cNvSpPr>
          <p:nvPr/>
        </p:nvSpPr>
        <p:spPr bwMode="auto">
          <a:xfrm>
            <a:off x="8382000" y="39624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s</a:t>
            </a:r>
          </a:p>
        </p:txBody>
      </p:sp>
      <p:sp>
        <p:nvSpPr>
          <p:cNvPr id="6176" name="Text Box 39"/>
          <p:cNvSpPr txBox="1">
            <a:spLocks noChangeArrowheads="1"/>
          </p:cNvSpPr>
          <p:nvPr/>
        </p:nvSpPr>
        <p:spPr bwMode="auto">
          <a:xfrm>
            <a:off x="8382000" y="52578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s</a:t>
            </a:r>
          </a:p>
        </p:txBody>
      </p:sp>
      <p:sp>
        <p:nvSpPr>
          <p:cNvPr id="6177" name="Text Box 40"/>
          <p:cNvSpPr txBox="1">
            <a:spLocks noChangeArrowheads="1"/>
          </p:cNvSpPr>
          <p:nvPr/>
        </p:nvSpPr>
        <p:spPr bwMode="auto">
          <a:xfrm>
            <a:off x="7467600" y="5105400"/>
            <a:ext cx="681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nw</a:t>
            </a:r>
          </a:p>
        </p:txBody>
      </p:sp>
      <p:sp>
        <p:nvSpPr>
          <p:cNvPr id="6178" name="Text Box 41"/>
          <p:cNvSpPr txBox="1">
            <a:spLocks noChangeArrowheads="1"/>
          </p:cNvSpPr>
          <p:nvPr/>
        </p:nvSpPr>
        <p:spPr bwMode="auto">
          <a:xfrm>
            <a:off x="6934200" y="4495800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x/0.7</a:t>
            </a:r>
          </a:p>
        </p:txBody>
      </p:sp>
      <p:sp>
        <p:nvSpPr>
          <p:cNvPr id="6179" name="Text Box 42"/>
          <p:cNvSpPr txBox="1">
            <a:spLocks noChangeArrowheads="1"/>
          </p:cNvSpPr>
          <p:nvPr/>
        </p:nvSpPr>
        <p:spPr bwMode="auto">
          <a:xfrm>
            <a:off x="7162800" y="32766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w</a:t>
            </a:r>
          </a:p>
        </p:txBody>
      </p:sp>
      <p:sp>
        <p:nvSpPr>
          <p:cNvPr id="6180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n</a:t>
            </a:r>
          </a:p>
        </p:txBody>
      </p:sp>
      <p:sp>
        <p:nvSpPr>
          <p:cNvPr id="6181" name="Text Box 45"/>
          <p:cNvSpPr txBox="1">
            <a:spLocks noChangeArrowheads="1"/>
          </p:cNvSpPr>
          <p:nvPr/>
        </p:nvSpPr>
        <p:spPr bwMode="auto">
          <a:xfrm>
            <a:off x="4876800" y="3657600"/>
            <a:ext cx="63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sw</a:t>
            </a:r>
          </a:p>
        </p:txBody>
      </p:sp>
      <p:sp>
        <p:nvSpPr>
          <p:cNvPr id="6182" name="Text Box 47"/>
          <p:cNvSpPr txBox="1">
            <a:spLocks noChangeArrowheads="1"/>
          </p:cNvSpPr>
          <p:nvPr/>
        </p:nvSpPr>
        <p:spPr bwMode="auto">
          <a:xfrm>
            <a:off x="4953000" y="4572000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x/0.3</a:t>
            </a:r>
          </a:p>
        </p:txBody>
      </p:sp>
      <p:sp>
        <p:nvSpPr>
          <p:cNvPr id="6183" name="Text Box 48"/>
          <p:cNvSpPr txBox="1">
            <a:spLocks noChangeArrowheads="1"/>
          </p:cNvSpPr>
          <p:nvPr/>
        </p:nvSpPr>
        <p:spPr bwMode="auto">
          <a:xfrm>
            <a:off x="4267200" y="41148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n</a:t>
            </a:r>
          </a:p>
        </p:txBody>
      </p:sp>
      <p:sp>
        <p:nvSpPr>
          <p:cNvPr id="6184" name="Text Box 49"/>
          <p:cNvSpPr txBox="1">
            <a:spLocks noChangeArrowheads="1"/>
          </p:cNvSpPr>
          <p:nvPr/>
        </p:nvSpPr>
        <p:spPr bwMode="auto">
          <a:xfrm>
            <a:off x="6172200" y="40386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s</a:t>
            </a:r>
          </a:p>
        </p:txBody>
      </p:sp>
      <p:sp>
        <p:nvSpPr>
          <p:cNvPr id="6185" name="Text Box 50"/>
          <p:cNvSpPr txBox="1">
            <a:spLocks noChangeArrowheads="1"/>
          </p:cNvSpPr>
          <p:nvPr/>
        </p:nvSpPr>
        <p:spPr bwMode="auto">
          <a:xfrm>
            <a:off x="6096000" y="2743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s</a:t>
            </a:r>
          </a:p>
        </p:txBody>
      </p:sp>
      <p:sp>
        <p:nvSpPr>
          <p:cNvPr id="6186" name="Text Box 51"/>
          <p:cNvSpPr txBox="1">
            <a:spLocks noChangeArrowheads="1"/>
          </p:cNvSpPr>
          <p:nvPr/>
        </p:nvSpPr>
        <p:spPr bwMode="auto">
          <a:xfrm>
            <a:off x="2438401" y="5257801"/>
            <a:ext cx="35036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FF0066"/>
                </a:solidFill>
              </a:rPr>
              <a:t>Problem: What actions</a:t>
            </a:r>
          </a:p>
          <a:p>
            <a:pPr eaLnBrk="1" hangingPunct="1"/>
            <a:r>
              <a:rPr lang="en-US" sz="2600">
                <a:solidFill>
                  <a:srgbClr val="FF0066"/>
                </a:solidFill>
              </a:rPr>
              <a:t>should an agent choose</a:t>
            </a:r>
          </a:p>
          <a:p>
            <a:pPr eaLnBrk="1" hangingPunct="1"/>
            <a:r>
              <a:rPr lang="en-US" sz="2600">
                <a:solidFill>
                  <a:srgbClr val="FF0066"/>
                </a:solidFill>
              </a:rPr>
              <a:t>to maximize its rewards</a:t>
            </a:r>
            <a:r>
              <a:rPr lang="en-US" sz="28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6187" name="Line 52"/>
          <p:cNvSpPr>
            <a:spLocks noChangeShapeType="1"/>
          </p:cNvSpPr>
          <p:nvPr/>
        </p:nvSpPr>
        <p:spPr bwMode="auto">
          <a:xfrm flipV="1">
            <a:off x="6781800" y="3886200"/>
            <a:ext cx="1066800" cy="8382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8" name="Text Box 53"/>
          <p:cNvSpPr txBox="1">
            <a:spLocks noChangeArrowheads="1"/>
          </p:cNvSpPr>
          <p:nvPr/>
        </p:nvSpPr>
        <p:spPr bwMode="auto">
          <a:xfrm>
            <a:off x="7010401" y="3810001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/>
              <a:t>ne</a:t>
            </a:r>
          </a:p>
        </p:txBody>
      </p:sp>
      <p:sp>
        <p:nvSpPr>
          <p:cNvPr id="6189" name="Text Box 54"/>
          <p:cNvSpPr txBox="1">
            <a:spLocks noChangeArrowheads="1"/>
          </p:cNvSpPr>
          <p:nvPr/>
        </p:nvSpPr>
        <p:spPr bwMode="auto">
          <a:xfrm>
            <a:off x="2514600" y="1600200"/>
            <a:ext cx="3494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Example: XYZ-World</a:t>
            </a:r>
            <a:r>
              <a:rPr lang="en-US" sz="3200"/>
              <a:t> </a:t>
            </a:r>
          </a:p>
        </p:txBody>
      </p:sp>
      <p:sp>
        <p:nvSpPr>
          <p:cNvPr id="6190" name="Text Box 55"/>
          <p:cNvSpPr txBox="1">
            <a:spLocks noChangeArrowheads="1"/>
          </p:cNvSpPr>
          <p:nvPr/>
        </p:nvSpPr>
        <p:spPr bwMode="auto">
          <a:xfrm>
            <a:off x="8610601" y="1524001"/>
            <a:ext cx="1736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100"/>
              <a:t>Remark: no </a:t>
            </a:r>
          </a:p>
          <a:p>
            <a:pPr eaLnBrk="1" hangingPunct="1"/>
            <a:r>
              <a:rPr lang="en-US" sz="2100"/>
              <a:t>terminal states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Andrey</a:t>
            </a:r>
            <a:r>
              <a:rPr lang="en-US" dirty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	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heme/theme1.xml><?xml version="1.0" encoding="utf-8"?>
<a:theme xmlns:a="http://schemas.openxmlformats.org/drawingml/2006/main" name="188_anca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188_anca.thmx</Template>
  <TotalTime>54303</TotalTime>
  <Words>1514</Words>
  <Application>Microsoft Office PowerPoint</Application>
  <PresentationFormat>Widescreen</PresentationFormat>
  <Paragraphs>243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Palatino</vt:lpstr>
      <vt:lpstr>Symbol</vt:lpstr>
      <vt:lpstr>Times New Roman</vt:lpstr>
      <vt:lpstr>Wingdings</vt:lpstr>
      <vt:lpstr>188_anca</vt:lpstr>
      <vt:lpstr>CS 188: Artificial Intelligence </vt:lpstr>
      <vt:lpstr>Non-Deterministic Search</vt:lpstr>
      <vt:lpstr>Example: Grid World</vt:lpstr>
      <vt:lpstr>Grid World Actions</vt:lpstr>
      <vt:lpstr>Markov Decision Processes</vt:lpstr>
      <vt:lpstr>Markovian State Space We Used Earlier</vt:lpstr>
      <vt:lpstr>What is Markov about MDPs?</vt:lpstr>
      <vt:lpstr>Policies</vt:lpstr>
      <vt:lpstr>Utilities of Sequences</vt:lpstr>
      <vt:lpstr>Utilities of Sequences</vt:lpstr>
      <vt:lpstr>Discounting</vt:lpstr>
      <vt:lpstr>Discounting</vt:lpstr>
      <vt:lpstr>Solving MDPs</vt:lpstr>
      <vt:lpstr>Optimal Quantities</vt:lpstr>
      <vt:lpstr>Value Iteration</vt:lpstr>
      <vt:lpstr>Value Iteration</vt:lpstr>
      <vt:lpstr>Reinforcement Learning</vt:lpstr>
      <vt:lpstr>Approaches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Eick, Christoph F</cp:lastModifiedBy>
  <cp:revision>2766</cp:revision>
  <cp:lastPrinted>2015-02-12T16:43:38Z</cp:lastPrinted>
  <dcterms:created xsi:type="dcterms:W3CDTF">2004-08-27T04:16:05Z</dcterms:created>
  <dcterms:modified xsi:type="dcterms:W3CDTF">2021-04-18T19:33:09Z</dcterms:modified>
</cp:coreProperties>
</file>