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</p:sldMasterIdLst>
  <p:notesMasterIdLst>
    <p:notesMasterId r:id="rId13"/>
  </p:notesMasterIdLst>
  <p:handoutMasterIdLst>
    <p:handoutMasterId r:id="rId14"/>
  </p:handoutMasterIdLst>
  <p:sldIdLst>
    <p:sldId id="381" r:id="rId2"/>
    <p:sldId id="400" r:id="rId3"/>
    <p:sldId id="417" r:id="rId4"/>
    <p:sldId id="418" r:id="rId5"/>
    <p:sldId id="419" r:id="rId6"/>
    <p:sldId id="423" r:id="rId7"/>
    <p:sldId id="422" r:id="rId8"/>
    <p:sldId id="424" r:id="rId9"/>
    <p:sldId id="421" r:id="rId10"/>
    <p:sldId id="420" r:id="rId11"/>
    <p:sldId id="416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13"/>
    <p:restoredTop sz="94545"/>
  </p:normalViewPr>
  <p:slideViewPr>
    <p:cSldViewPr>
      <p:cViewPr varScale="1">
        <p:scale>
          <a:sx n="93" d="100"/>
          <a:sy n="93" d="100"/>
        </p:scale>
        <p:origin x="5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C79FD2-4335-8948-8575-16C525682B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DD507-DC02-7749-A132-4CE385A931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356084-6307-9F41-AB07-E63B858A7259}" type="datetimeFigureOut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3518D-15A2-6F45-98E0-703803D308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4F965-081E-9E42-A817-35E030E9E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A46E96-61C4-6342-88EB-42707CB30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E4D5C6-D4DB-6E44-8757-60AA330824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3BB89E-A9D4-8B4C-A056-0F989BD16D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D8468F-A2D0-A14D-AEC9-53FA4B82BCA8}" type="datetimeFigureOut">
              <a:rPr lang="en-US" altLang="en-US"/>
              <a:pPr>
                <a:defRPr/>
              </a:pPr>
              <a:t>3/27/2023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A004B0-71CD-5748-A7E9-B43DAD2D9B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E122EA-3D12-8C44-8403-9088EAB50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9808D-8E47-7546-B6EF-1E012236E8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6D6E0-8E41-AB49-AC93-9844B12F41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90A608-A023-7245-BD68-50BFD7CC88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E831D5-1F93-BB4C-8E1A-43086DACBA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E3C6A-F759-AF47-9552-283A1D4DE58E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14411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4D6063-D813-CD4F-90CD-5B2A0FC810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610-AEC7-9E49-AF09-3B80B94BF76C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51062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49400-9A97-614B-A981-648F8F868B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9E509-615A-DF45-9ADA-5C5CFE16D399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85550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A37F95-8B84-5247-B736-CFCB6D5DB3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2632E-3BF7-1D4A-9AD3-11E10CA8104B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6017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AB9F4C-D810-5F4F-8485-B3D7EBCF15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01C5F-1B75-3542-8BD1-3BD94909D87D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164189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B94550-F2B3-3E47-9B8C-E6719B4F9C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1F3E2-4FED-9242-B031-BC3DFD64E495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29101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FEE7C2-537D-2948-9BEC-2442FD06E0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EB840-4CF9-E745-A758-8D24A457A5C4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149006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C9BBFA8-59C0-814D-9EF4-3C53F3FBA9C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3B315-510E-A245-8EAF-91B8C4B8EC02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4067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4C2881A-CBE2-8F42-A460-92C7E0C149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10B68-FEFD-9C40-B93C-E61E7708FB27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172208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64F62E-6186-1545-80B2-560EC90427D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9CD41-195A-6D4C-8BD4-956D1D7F43EA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298288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5C6BB8-7F3C-2646-927B-D73964575E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04410-0A77-E14B-9631-5B37DCD1558B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  <p:extLst>
      <p:ext uri="{BB962C8B-B14F-4D97-AF65-F5344CB8AC3E}">
        <p14:creationId xmlns:p14="http://schemas.microsoft.com/office/powerpoint/2010/main" val="306634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1A2092C-3C8A-5040-A711-A2D2ADF28922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63595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3A6F195-38C1-1B48-8D15-EAF3839FBB07}"/>
              </a:ext>
            </a:extLst>
          </p:cNvPr>
          <p:cNvSpPr/>
          <p:nvPr userDrawn="1"/>
        </p:nvSpPr>
        <p:spPr>
          <a:xfrm>
            <a:off x="0" y="6408738"/>
            <a:ext cx="9144000" cy="160337"/>
          </a:xfrm>
          <a:prstGeom prst="rect">
            <a:avLst/>
          </a:prstGeom>
          <a:gradFill flip="none" rotWithShape="1">
            <a:gsLst>
              <a:gs pos="47000">
                <a:srgbClr val="FF2400"/>
              </a:gs>
              <a:gs pos="47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39681E-F18B-004E-A455-2408D5A1C715}"/>
              </a:ext>
            </a:extLst>
          </p:cNvPr>
          <p:cNvCxnSpPr/>
          <p:nvPr userDrawn="1"/>
        </p:nvCxnSpPr>
        <p:spPr>
          <a:xfrm>
            <a:off x="0" y="6361113"/>
            <a:ext cx="9144000" cy="1587"/>
          </a:xfrm>
          <a:prstGeom prst="line">
            <a:avLst/>
          </a:prstGeom>
          <a:ln>
            <a:solidFill>
              <a:srgbClr val="FF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B34321F-B344-584C-B3DD-40DF40A00EC4}"/>
              </a:ext>
            </a:extLst>
          </p:cNvPr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7000">
                <a:schemeClr val="bg1"/>
              </a:gs>
              <a:gs pos="47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030" name="Picture 4">
            <a:extLst>
              <a:ext uri="{FF2B5EF4-FFF2-40B4-BE49-F238E27FC236}">
                <a16:creationId xmlns:a16="http://schemas.microsoft.com/office/drawing/2014/main" id="{DC992C67-FDE6-5845-9C56-97151F30F1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6556375"/>
            <a:ext cx="22034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76D38F0-E33E-D645-BBD6-3B67CB3CC6C9}"/>
              </a:ext>
            </a:extLst>
          </p:cNvPr>
          <p:cNvSpPr/>
          <p:nvPr userDrawn="1"/>
        </p:nvSpPr>
        <p:spPr>
          <a:xfrm>
            <a:off x="0" y="6396038"/>
            <a:ext cx="9144000" cy="104775"/>
          </a:xfrm>
          <a:prstGeom prst="rect">
            <a:avLst/>
          </a:prstGeom>
          <a:gradFill flip="none" rotWithShape="1">
            <a:gsLst>
              <a:gs pos="0">
                <a:srgbClr val="FF2400">
                  <a:shade val="30000"/>
                  <a:satMod val="115000"/>
                </a:srgbClr>
              </a:gs>
              <a:gs pos="50000">
                <a:srgbClr val="FF2400">
                  <a:shade val="67500"/>
                  <a:satMod val="115000"/>
                </a:srgbClr>
              </a:gs>
              <a:gs pos="100000">
                <a:srgbClr val="FF24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39B0829-3B8A-F144-AFFC-55F4B0822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>
            <a:extLst>
              <a:ext uri="{FF2B5EF4-FFF2-40B4-BE49-F238E27FC236}">
                <a16:creationId xmlns:a16="http://schemas.microsoft.com/office/drawing/2014/main" id="{0499B966-9F19-BE4A-8078-DA39DC8C6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188C8D5-43DB-6A4D-A1B4-DA5F7F1289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CD48BF-3D8F-994A-95A8-4672A1CEAFB8}" type="slidenum">
              <a:rPr lang="en-US" altLang="en-US"/>
              <a:pPr/>
              <a:t>‹#›</a:t>
            </a:fld>
            <a:r>
              <a:rPr lang="en-US" altLang="en-US"/>
              <a:t>/79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338" y="381000"/>
            <a:ext cx="7772400" cy="609600"/>
          </a:xfrm>
        </p:spPr>
        <p:txBody>
          <a:bodyPr/>
          <a:lstStyle/>
          <a:p>
            <a:pPr algn="l"/>
            <a:r>
              <a:rPr lang="en-US" altLang="en-US" sz="4400" u="sng" dirty="0"/>
              <a:t>Outline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1143000" y="22098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Jupyter 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Problem Set2 Task3 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– Reporting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50838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Follow the instructions as given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MLP we are interested in three hyperparameters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Activation function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Optimizer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Learning rate</a:t>
            </a:r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07CEC90E-CF37-3618-3EDF-4B17C4A1B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689830"/>
            <a:ext cx="5257800" cy="367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6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8E0D0-741C-B945-BCCB-72DD3481BB3A}"/>
              </a:ext>
            </a:extLst>
          </p:cNvPr>
          <p:cNvSpPr txBox="1"/>
          <p:nvPr/>
        </p:nvSpPr>
        <p:spPr>
          <a:xfrm>
            <a:off x="190500" y="2640756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6062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Jupyter Notebook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1295400"/>
            <a:ext cx="8610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web-based interactive computing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supports programming languages such as Julia, Python, and 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can be installed via Python “pip” command or with Anaconda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# pip install notebook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Type Jupyter notebook on command line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https://</a:t>
            </a:r>
            <a:r>
              <a:rPr lang="en-US" dirty="0" err="1"/>
              <a:t>docs.anaconda.com</a:t>
            </a:r>
            <a:r>
              <a:rPr lang="en-US" dirty="0"/>
              <a:t>/anaconda/install/</a:t>
            </a:r>
            <a:r>
              <a:rPr lang="en-US" dirty="0" err="1"/>
              <a:t>index.html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443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Background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12954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a supervised learning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Supervised learning involves given a set of training examples with labels, and thereafter predict the labels of test examples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Examples of supervised learning algorithms </a:t>
            </a:r>
            <a:r>
              <a:rPr lang="en-US"/>
              <a:t>include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Linear Regression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Decision Tree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SVM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Random Forest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MLP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4952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– Predicting Heart Disease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1295400"/>
            <a:ext cx="8610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a binary classification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using two models – SVM and MLP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dataset has 303 examples and 14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predicting the “num” attribute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Split the dataset into train and test sets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Split strategy can be any of 70/30, 75/25, 80/20, 90/10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First train your model with the train set using different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Thereafter use the test set to obtain prediction accuracy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6921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– SVM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50838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a machine learning algorithm mostly used for classification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separates input examples in classes using line known as a hyperplane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can be used for both linear and non-linear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non-linear task, SVM transform inputs into a higher dimensional space in what is known as kernel trick </a:t>
            </a:r>
          </a:p>
        </p:txBody>
      </p:sp>
      <p:pic>
        <p:nvPicPr>
          <p:cNvPr id="3" name="Picture 2" descr="Chart, diagram&#10;&#10;Description automatically generated">
            <a:extLst>
              <a:ext uri="{FF2B5EF4-FFF2-40B4-BE49-F238E27FC236}">
                <a16:creationId xmlns:a16="http://schemas.microsoft.com/office/drawing/2014/main" id="{FDC1B3A5-DD6B-F417-97F6-D969EB882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428494"/>
            <a:ext cx="4438650" cy="292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6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– SVM Kernel Functions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50838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a method used to transform input into a higher dimension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ensure a non-linear decision surface can transform to a linear equation in a higher dimension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Examples of kernels are linear, sigmoid, polynomial, RBF </a:t>
            </a:r>
            <a:r>
              <a:rPr lang="en-US" dirty="0" err="1"/>
              <a:t>etc</a:t>
            </a:r>
            <a:endParaRPr lang="en-US" dirty="0"/>
          </a:p>
        </p:txBody>
      </p:sp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id="{52F2F328-0951-EF3D-5573-76895492F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973382"/>
            <a:ext cx="4146550" cy="3128242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ACBEC04F-35C7-4898-750E-60E0B515F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096" y="2973382"/>
            <a:ext cx="3647213" cy="31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9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– Neural Network(MLP)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50838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Neural networks are patterned after the operation of neurons in the brain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are designed to recognize patterns.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patterns they recognize are numerical, which are contained in vectors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Neural networks are made of nodes, which are where computations occur</a:t>
            </a:r>
          </a:p>
        </p:txBody>
      </p:sp>
      <p:pic>
        <p:nvPicPr>
          <p:cNvPr id="3" name="Picture 2" descr="A picture containing text, watch&#10;&#10;Description automatically generated">
            <a:extLst>
              <a:ext uri="{FF2B5EF4-FFF2-40B4-BE49-F238E27FC236}">
                <a16:creationId xmlns:a16="http://schemas.microsoft.com/office/drawing/2014/main" id="{AFE8025E-2BB3-75B3-F5C2-7862AF2A5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4724400" cy="2641717"/>
          </a:xfrm>
          <a:prstGeom prst="rect">
            <a:avLst/>
          </a:prstGeom>
        </p:spPr>
      </p:pic>
      <p:pic>
        <p:nvPicPr>
          <p:cNvPr id="7" name="Picture 6" descr="A close-up of a stethoscope&#10;&#10;Description automatically generated with medium confidence">
            <a:extLst>
              <a:ext uri="{FF2B5EF4-FFF2-40B4-BE49-F238E27FC236}">
                <a16:creationId xmlns:a16="http://schemas.microsoft.com/office/drawing/2014/main" id="{D4031E45-FF9C-A4DF-AD50-2346746E7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3581400"/>
            <a:ext cx="4000500" cy="271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49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– Neural Networks Attributes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50838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Some important attributes of neural networks are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Weights:</a:t>
            </a:r>
            <a:endParaRPr lang="en-US" sz="22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/>
              <a:t>they are used to manage connection between two basic units withing a neural network.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/>
              <a:t>They can be either deceased or increased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Optimizer</a:t>
            </a:r>
            <a:r>
              <a:rPr lang="en-US" sz="2200" dirty="0"/>
              <a:t> 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/>
              <a:t>It is a function or algorithm that neural network attributes such as weights, learning rates.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/>
              <a:t>It helps to improve accuracy by reducing overall loss of an objective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Activation Function: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/>
              <a:t> It is used to determine the output of a neural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Learning Rate: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/>
              <a:t>It defines how quickly the neural network updates what it has learned.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/>
              <a:t>It usually controls the weights of NN with respect to the loss</a:t>
            </a:r>
          </a:p>
        </p:txBody>
      </p:sp>
    </p:spTree>
    <p:extLst>
      <p:ext uri="{BB962C8B-B14F-4D97-AF65-F5344CB8AC3E}">
        <p14:creationId xmlns:p14="http://schemas.microsoft.com/office/powerpoint/2010/main" val="107337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532050-B5B3-DA45-9FF9-D20D831ED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169" y="5862"/>
            <a:ext cx="8686800" cy="609600"/>
          </a:xfrm>
        </p:spPr>
        <p:txBody>
          <a:bodyPr/>
          <a:lstStyle/>
          <a:p>
            <a:pPr algn="l"/>
            <a:r>
              <a:rPr lang="en-US" sz="3200" u="sng" dirty="0"/>
              <a:t>PS2 Task3 – Reporting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D5E6BC1C-886A-8843-914F-AD7BF226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48652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DAIS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014D-784E-0A42-8728-A7199AF33202}"/>
              </a:ext>
            </a:extLst>
          </p:cNvPr>
          <p:cNvSpPr txBox="1"/>
          <p:nvPr/>
        </p:nvSpPr>
        <p:spPr>
          <a:xfrm>
            <a:off x="266700" y="750838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Follow the instructions as given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SVM we are interested in the kernel function hyperparameter</a:t>
            </a:r>
          </a:p>
          <a:p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Linear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Sigmond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RBF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7B76CADA-31B8-1124-C12C-859D37849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840" y="3061141"/>
            <a:ext cx="4664319" cy="235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05604"/>
      </p:ext>
    </p:extLst>
  </p:cSld>
  <p:clrMapOvr>
    <a:masterClrMapping/>
  </p:clrMapOvr>
</p:sld>
</file>

<file path=ppt/theme/theme1.xml><?xml version="1.0" encoding="utf-8"?>
<a:theme xmlns:a="http://schemas.openxmlformats.org/drawingml/2006/main" name="7_Blank Presentation">
  <a:themeElements>
    <a:clrScheme name="7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7_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7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12792</TotalTime>
  <Words>513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7_Blank Presentation</vt:lpstr>
      <vt:lpstr>Outline</vt:lpstr>
      <vt:lpstr>Jupyter Notebook</vt:lpstr>
      <vt:lpstr>PS2 Task3 Background</vt:lpstr>
      <vt:lpstr>PS2 Task3 – Predicting Heart Disease</vt:lpstr>
      <vt:lpstr>PS2 Task3 – SVM</vt:lpstr>
      <vt:lpstr>PS2 Task3 – SVM Kernel Functions</vt:lpstr>
      <vt:lpstr>PS2 Task3 – Neural Network(MLP)</vt:lpstr>
      <vt:lpstr>PS2 Task3 – Neural Networks Attributes</vt:lpstr>
      <vt:lpstr>PS2 Task3 – Reporting</vt:lpstr>
      <vt:lpstr>PS2 Task3 – Reporting</vt:lpstr>
      <vt:lpstr>PowerPoint Presentation</vt:lpstr>
    </vt:vector>
  </TitlesOfParts>
  <Company>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DMTUTORIAL</dc:title>
  <dc:creator>CO</dc:creator>
  <cp:lastModifiedBy>Eick, Christoph F</cp:lastModifiedBy>
  <cp:revision>935</cp:revision>
  <dcterms:created xsi:type="dcterms:W3CDTF">2010-05-07T16:18:55Z</dcterms:created>
  <dcterms:modified xsi:type="dcterms:W3CDTF">2023-03-27T16:47:16Z</dcterms:modified>
</cp:coreProperties>
</file>