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84" r:id="rId2"/>
    <p:sldId id="392" r:id="rId3"/>
    <p:sldId id="385" r:id="rId4"/>
    <p:sldId id="386" r:id="rId5"/>
    <p:sldId id="393" r:id="rId6"/>
    <p:sldId id="394" r:id="rId7"/>
    <p:sldId id="390" r:id="rId8"/>
    <p:sldId id="391" r:id="rId9"/>
    <p:sldId id="397" r:id="rId10"/>
    <p:sldId id="395" r:id="rId11"/>
    <p:sldId id="396" r:id="rId12"/>
  </p:sldIdLst>
  <p:sldSz cx="9144000" cy="6858000" type="overhead"/>
  <p:notesSz cx="6858000" cy="9199563"/>
  <p:defaultTextStyle>
    <a:defPPr>
      <a:defRPr lang="en-US"/>
    </a:defPPr>
    <a:lvl1pPr algn="l" rtl="0" eaLnBrk="0" fontAlgn="base" hangingPunct="0">
      <a:spcBef>
        <a:spcPct val="0"/>
      </a:spcBef>
      <a:spcAft>
        <a:spcPct val="0"/>
      </a:spcAft>
      <a:defRPr kumimoj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kern="1200">
        <a:solidFill>
          <a:schemeClr val="tx1"/>
        </a:solidFill>
        <a:latin typeface="Times New Roman" pitchFamily="18" charset="0"/>
        <a:ea typeface="+mn-ea"/>
        <a:cs typeface="+mn-cs"/>
      </a:defRPr>
    </a:lvl5pPr>
    <a:lvl6pPr marL="2286000" algn="l" defTabSz="914400" rtl="0" eaLnBrk="1" latinLnBrk="0" hangingPunct="1">
      <a:defRPr kumimoji="1" kern="1200">
        <a:solidFill>
          <a:schemeClr val="tx1"/>
        </a:solidFill>
        <a:latin typeface="Times New Roman" pitchFamily="18" charset="0"/>
        <a:ea typeface="+mn-ea"/>
        <a:cs typeface="+mn-cs"/>
      </a:defRPr>
    </a:lvl6pPr>
    <a:lvl7pPr marL="2743200" algn="l" defTabSz="914400" rtl="0" eaLnBrk="1" latinLnBrk="0" hangingPunct="1">
      <a:defRPr kumimoji="1" kern="1200">
        <a:solidFill>
          <a:schemeClr val="tx1"/>
        </a:solidFill>
        <a:latin typeface="Times New Roman" pitchFamily="18" charset="0"/>
        <a:ea typeface="+mn-ea"/>
        <a:cs typeface="+mn-cs"/>
      </a:defRPr>
    </a:lvl7pPr>
    <a:lvl8pPr marL="3200400" algn="l" defTabSz="914400" rtl="0" eaLnBrk="1" latinLnBrk="0" hangingPunct="1">
      <a:defRPr kumimoji="1" kern="1200">
        <a:solidFill>
          <a:schemeClr val="tx1"/>
        </a:solidFill>
        <a:latin typeface="Times New Roman" pitchFamily="18" charset="0"/>
        <a:ea typeface="+mn-ea"/>
        <a:cs typeface="+mn-cs"/>
      </a:defRPr>
    </a:lvl8pPr>
    <a:lvl9pPr marL="3657600" algn="l" defTabSz="914400" rtl="0" eaLnBrk="1" latinLnBrk="0" hangingPunct="1">
      <a:defRPr kumimoji="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6633"/>
    <a:srgbClr val="666633"/>
    <a:srgbClr val="336600"/>
    <a:srgbClr val="614020"/>
    <a:srgbClr val="523E30"/>
    <a:srgbClr val="0000CC"/>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80"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972" y="786"/>
      </p:cViewPr>
      <p:guideLst>
        <p:guide orient="horz" pos="2898"/>
        <p:guide pos="2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005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89876" tIns="44938" rIns="89876" bIns="44938" numCol="1" anchor="t" anchorCtr="0" compatLnSpc="1">
            <a:prstTxWarp prst="textNoShape">
              <a:avLst/>
            </a:prstTxWarp>
          </a:bodyPr>
          <a:lstStyle>
            <a:lvl1pPr defTabSz="898525">
              <a:defRPr kumimoji="0" sz="1200"/>
            </a:lvl1pPr>
          </a:lstStyle>
          <a:p>
            <a:r>
              <a:rPr lang="en-US" altLang="en-US"/>
              <a:t>Christoph F. Eick</a:t>
            </a:r>
          </a:p>
        </p:txBody>
      </p:sp>
      <p:sp>
        <p:nvSpPr>
          <p:cNvPr id="14339" name="Rectangle 3"/>
          <p:cNvSpPr>
            <a:spLocks noGrp="1" noChangeArrowheads="1"/>
          </p:cNvSpPr>
          <p:nvPr>
            <p:ph type="dt" sz="quarter" idx="1"/>
          </p:nvPr>
        </p:nvSpPr>
        <p:spPr bwMode="auto">
          <a:xfrm>
            <a:off x="3917950" y="0"/>
            <a:ext cx="294005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89876" tIns="44938" rIns="89876" bIns="44938" numCol="1" anchor="t" anchorCtr="0" compatLnSpc="1">
            <a:prstTxWarp prst="textNoShape">
              <a:avLst/>
            </a:prstTxWarp>
          </a:bodyPr>
          <a:lstStyle>
            <a:lvl1pPr algn="r" defTabSz="898525">
              <a:defRPr kumimoji="0" sz="1200"/>
            </a:lvl1pPr>
          </a:lstStyle>
          <a:p>
            <a:endParaRPr lang="en-US" altLang="en-US"/>
          </a:p>
        </p:txBody>
      </p:sp>
      <p:sp>
        <p:nvSpPr>
          <p:cNvPr id="14340" name="Rectangle 4"/>
          <p:cNvSpPr>
            <a:spLocks noGrp="1" noChangeArrowheads="1"/>
          </p:cNvSpPr>
          <p:nvPr>
            <p:ph type="ftr" sz="quarter" idx="2"/>
          </p:nvPr>
        </p:nvSpPr>
        <p:spPr bwMode="auto">
          <a:xfrm>
            <a:off x="0" y="8726488"/>
            <a:ext cx="294005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89876" tIns="44938" rIns="89876" bIns="44938" numCol="1" anchor="b" anchorCtr="0" compatLnSpc="1">
            <a:prstTxWarp prst="textNoShape">
              <a:avLst/>
            </a:prstTxWarp>
          </a:bodyPr>
          <a:lstStyle>
            <a:lvl1pPr defTabSz="898525">
              <a:defRPr kumimoji="0" sz="1200"/>
            </a:lvl1pPr>
          </a:lstStyle>
          <a:p>
            <a:r>
              <a:rPr lang="en-US" altLang="en-US"/>
              <a:t>Agent-based Data Mining</a:t>
            </a:r>
          </a:p>
        </p:txBody>
      </p:sp>
      <p:sp>
        <p:nvSpPr>
          <p:cNvPr id="14341" name="Rectangle 5"/>
          <p:cNvSpPr>
            <a:spLocks noGrp="1" noChangeArrowheads="1"/>
          </p:cNvSpPr>
          <p:nvPr>
            <p:ph type="sldNum" sz="quarter" idx="3"/>
          </p:nvPr>
        </p:nvSpPr>
        <p:spPr bwMode="auto">
          <a:xfrm>
            <a:off x="3917950" y="8726488"/>
            <a:ext cx="294005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89876" tIns="44938" rIns="89876" bIns="44938" numCol="1" anchor="b" anchorCtr="0" compatLnSpc="1">
            <a:prstTxWarp prst="textNoShape">
              <a:avLst/>
            </a:prstTxWarp>
          </a:bodyPr>
          <a:lstStyle>
            <a:lvl1pPr algn="r" defTabSz="898525">
              <a:defRPr kumimoji="0" sz="1200"/>
            </a:lvl1pPr>
          </a:lstStyle>
          <a:p>
            <a:fld id="{83ED4519-9127-451F-A2B8-B34A4514B20F}" type="slidenum">
              <a:rPr lang="en-US" altLang="en-US"/>
              <a:pPr/>
              <a:t>‹#›</a:t>
            </a:fld>
            <a:endParaRPr lang="en-US" altLang="en-US"/>
          </a:p>
        </p:txBody>
      </p:sp>
    </p:spTree>
    <p:extLst>
      <p:ext uri="{BB962C8B-B14F-4D97-AF65-F5344CB8AC3E}">
        <p14:creationId xmlns:p14="http://schemas.microsoft.com/office/powerpoint/2010/main" val="2185065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4005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89876" tIns="44938" rIns="89876" bIns="44938" numCol="1" anchor="t" anchorCtr="0" compatLnSpc="1">
            <a:prstTxWarp prst="textNoShape">
              <a:avLst/>
            </a:prstTxWarp>
          </a:bodyPr>
          <a:lstStyle>
            <a:lvl1pPr defTabSz="898525">
              <a:defRPr kumimoji="0" sz="1200"/>
            </a:lvl1pPr>
          </a:lstStyle>
          <a:p>
            <a:endParaRPr lang="en-US" altLang="en-US"/>
          </a:p>
        </p:txBody>
      </p:sp>
      <p:sp>
        <p:nvSpPr>
          <p:cNvPr id="2057" name="Rectangle 9"/>
          <p:cNvSpPr>
            <a:spLocks noGrp="1" noRot="1" noChangeAspect="1" noChangeArrowheads="1"/>
          </p:cNvSpPr>
          <p:nvPr>
            <p:ph type="sldImg" idx="2"/>
          </p:nvPr>
        </p:nvSpPr>
        <p:spPr bwMode="auto">
          <a:xfrm>
            <a:off x="1092200" y="669925"/>
            <a:ext cx="4678363" cy="3508375"/>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04875" y="4402138"/>
            <a:ext cx="5048250" cy="410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89876" tIns="44938" rIns="89876" bIns="449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9" name="Rectangle 11"/>
          <p:cNvSpPr>
            <a:spLocks noGrp="1" noChangeArrowheads="1"/>
          </p:cNvSpPr>
          <p:nvPr>
            <p:ph type="dt" idx="1"/>
          </p:nvPr>
        </p:nvSpPr>
        <p:spPr bwMode="auto">
          <a:xfrm>
            <a:off x="3917950" y="0"/>
            <a:ext cx="294005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89876" tIns="44938" rIns="89876" bIns="44938" numCol="1" anchor="t" anchorCtr="0" compatLnSpc="1">
            <a:prstTxWarp prst="textNoShape">
              <a:avLst/>
            </a:prstTxWarp>
          </a:bodyPr>
          <a:lstStyle>
            <a:lvl1pPr algn="r" defTabSz="898525">
              <a:defRPr kumimoji="0" sz="1200"/>
            </a:lvl1pPr>
          </a:lstStyle>
          <a:p>
            <a:endParaRPr lang="en-US" altLang="en-US"/>
          </a:p>
        </p:txBody>
      </p:sp>
      <p:sp>
        <p:nvSpPr>
          <p:cNvPr id="2060" name="Rectangle 12"/>
          <p:cNvSpPr>
            <a:spLocks noGrp="1" noChangeArrowheads="1"/>
          </p:cNvSpPr>
          <p:nvPr>
            <p:ph type="ftr" sz="quarter" idx="4"/>
          </p:nvPr>
        </p:nvSpPr>
        <p:spPr bwMode="auto">
          <a:xfrm>
            <a:off x="0" y="8726488"/>
            <a:ext cx="294005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89876" tIns="44938" rIns="89876" bIns="44938" numCol="1" anchor="b" anchorCtr="0" compatLnSpc="1">
            <a:prstTxWarp prst="textNoShape">
              <a:avLst/>
            </a:prstTxWarp>
          </a:bodyPr>
          <a:lstStyle>
            <a:lvl1pPr defTabSz="898525">
              <a:defRPr kumimoji="0" sz="1200"/>
            </a:lvl1pPr>
          </a:lstStyle>
          <a:p>
            <a:endParaRPr lang="en-US" altLang="en-US"/>
          </a:p>
        </p:txBody>
      </p:sp>
      <p:sp>
        <p:nvSpPr>
          <p:cNvPr id="2061" name="Rectangle 13"/>
          <p:cNvSpPr>
            <a:spLocks noGrp="1" noChangeArrowheads="1"/>
          </p:cNvSpPr>
          <p:nvPr>
            <p:ph type="sldNum" sz="quarter" idx="5"/>
          </p:nvPr>
        </p:nvSpPr>
        <p:spPr bwMode="auto">
          <a:xfrm>
            <a:off x="3917950" y="8726488"/>
            <a:ext cx="294005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89876" tIns="44938" rIns="89876" bIns="44938" numCol="1" anchor="b" anchorCtr="0" compatLnSpc="1">
            <a:prstTxWarp prst="textNoShape">
              <a:avLst/>
            </a:prstTxWarp>
          </a:bodyPr>
          <a:lstStyle>
            <a:lvl1pPr algn="r" defTabSz="898525">
              <a:defRPr kumimoji="0" sz="1200"/>
            </a:lvl1pPr>
          </a:lstStyle>
          <a:p>
            <a:fld id="{B7B2700E-5BE1-4A15-9B22-163214C16005}" type="slidenum">
              <a:rPr lang="en-US" altLang="en-US"/>
              <a:pPr/>
              <a:t>‹#›</a:t>
            </a:fld>
            <a:endParaRPr lang="en-US" altLang="en-US"/>
          </a:p>
        </p:txBody>
      </p:sp>
    </p:spTree>
    <p:extLst>
      <p:ext uri="{BB962C8B-B14F-4D97-AF65-F5344CB8AC3E}">
        <p14:creationId xmlns:p14="http://schemas.microsoft.com/office/powerpoint/2010/main" val="478657830"/>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61963"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23925"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87475"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49438" algn="l" defTabSz="933450"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69CD515B-5ED2-434D-8FA4-8448E88B0DC4}" type="slidenum">
              <a:rPr lang="en-US" altLang="en-US"/>
              <a:pPr/>
              <a:t>1</a:t>
            </a:fld>
            <a:endParaRPr lang="en-US" altLang="en-US"/>
          </a:p>
        </p:txBody>
      </p:sp>
      <p:sp>
        <p:nvSpPr>
          <p:cNvPr id="250882" name="Rectangle 2"/>
          <p:cNvSpPr>
            <a:spLocks noGrp="1" noRot="1" noChangeAspect="1" noChangeArrowheads="1"/>
          </p:cNvSpPr>
          <p:nvPr>
            <p:ph type="sldImg"/>
          </p:nvPr>
        </p:nvSpPr>
        <p:spPr>
          <a:ln/>
        </p:spPr>
      </p:sp>
      <p:sp>
        <p:nvSpPr>
          <p:cNvPr id="250883" name="Rectangle 3"/>
          <p:cNvSpPr>
            <a:spLocks noGrp="1" noChangeArrowheads="1"/>
          </p:cNvSpPr>
          <p:nvPr>
            <p:ph type="body" idx="1"/>
          </p:nvPr>
        </p:nvSpPr>
        <p:spPr/>
        <p:txBody>
          <a:bodyPr/>
          <a:lstStyle/>
          <a:p>
            <a:r>
              <a:rPr lang="en-US" altLang="en-US" sz="2000"/>
              <a:t>The last technology I like to introduce in today’s presentation are shared ontologies. Shared ontologies are important to standardize communication, and for gathering information from different information sources. Ontologies play an important role for agent-based systems.</a:t>
            </a:r>
          </a:p>
          <a:p>
            <a:endParaRPr lang="en-US" altLang="en-US" sz="2000"/>
          </a:p>
          <a:p>
            <a:r>
              <a:rPr lang="en-US" altLang="en-US" sz="2000"/>
              <a:t>Ontologies basically describe...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9DB79155-9155-4B6A-9CB4-B2E069E96279}" type="slidenum">
              <a:rPr lang="en-US" altLang="en-US"/>
              <a:pPr/>
              <a:t>2</a:t>
            </a:fld>
            <a:endParaRPr lang="en-US" altLang="en-US"/>
          </a:p>
        </p:txBody>
      </p:sp>
      <p:sp>
        <p:nvSpPr>
          <p:cNvPr id="290818" name="Rectangle 2"/>
          <p:cNvSpPr>
            <a:spLocks noGrp="1" noRot="1" noChangeAspect="1" noChangeArrowheads="1"/>
          </p:cNvSpPr>
          <p:nvPr>
            <p:ph type="sldImg"/>
          </p:nvPr>
        </p:nvSpPr>
        <p:spPr>
          <a:ln/>
        </p:spPr>
      </p:sp>
      <p:sp>
        <p:nvSpPr>
          <p:cNvPr id="290819" name="Rectangle 3"/>
          <p:cNvSpPr>
            <a:spLocks noGrp="1" noChangeArrowheads="1"/>
          </p:cNvSpPr>
          <p:nvPr>
            <p:ph type="body" idx="1"/>
          </p:nvPr>
        </p:nvSpPr>
        <p:spPr/>
        <p:txBody>
          <a:bodyPr/>
          <a:lstStyle/>
          <a:p>
            <a:r>
              <a:rPr lang="en-US" altLang="en-US" sz="2000"/>
              <a:t>The last technology I like to introduce in today’s presentation are shared ontologies. Shared ontologies are important to standardize communication, and for gathering information from different information sources. Ontologies play an important role for agent-based systems.</a:t>
            </a:r>
          </a:p>
          <a:p>
            <a:endParaRPr lang="en-US" altLang="en-US" sz="2000"/>
          </a:p>
          <a:p>
            <a:r>
              <a:rPr lang="en-US" altLang="en-US" sz="2000"/>
              <a:t>Ontologies basically describe...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67175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2962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0"/>
            <a:ext cx="2247900" cy="6858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591300" cy="6858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1703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4492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574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371600"/>
            <a:ext cx="44196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371600"/>
            <a:ext cx="44196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0660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61907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0326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9204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2648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08136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7" name="Rectangle 23"/>
          <p:cNvSpPr>
            <a:spLocks noGrp="1" noChangeArrowheads="1"/>
          </p:cNvSpPr>
          <p:nvPr>
            <p:ph type="title"/>
          </p:nvPr>
        </p:nvSpPr>
        <p:spPr bwMode="auto">
          <a:xfrm>
            <a:off x="228600" y="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48" name="Rectangle 24"/>
          <p:cNvSpPr>
            <a:spLocks noGrp="1" noChangeArrowheads="1"/>
          </p:cNvSpPr>
          <p:nvPr>
            <p:ph type="body" idx="1"/>
          </p:nvPr>
        </p:nvSpPr>
        <p:spPr bwMode="auto">
          <a:xfrm>
            <a:off x="152400" y="1371600"/>
            <a:ext cx="89916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55" name="Text Box 31"/>
          <p:cNvSpPr txBox="1">
            <a:spLocks noChangeArrowheads="1"/>
          </p:cNvSpPr>
          <p:nvPr/>
        </p:nvSpPr>
        <p:spPr bwMode="auto">
          <a:xfrm>
            <a:off x="5638800" y="6629400"/>
            <a:ext cx="38433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endParaRPr kumimoji="0" lang="en-US" altLang="en-US" sz="2400"/>
          </a:p>
        </p:txBody>
      </p:sp>
      <p:sp>
        <p:nvSpPr>
          <p:cNvPr id="1056" name="Text Box 32"/>
          <p:cNvSpPr txBox="1">
            <a:spLocks noChangeArrowheads="1"/>
          </p:cNvSpPr>
          <p:nvPr/>
        </p:nvSpPr>
        <p:spPr bwMode="auto">
          <a:xfrm>
            <a:off x="0" y="6640513"/>
            <a:ext cx="426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0" lang="en-US" altLang="en-US" sz="1200"/>
              <a:t>Ch. Eick: More on Machine Learning  &amp; Neural Networks</a:t>
            </a:r>
            <a:endParaRPr kumimoji="0"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800">
          <a:solidFill>
            <a:schemeClr val="tx2"/>
          </a:solidFill>
          <a:latin typeface="+mj-lt"/>
          <a:ea typeface="+mj-ea"/>
          <a:cs typeface="+mj-cs"/>
        </a:defRPr>
      </a:lvl1pPr>
      <a:lvl2pPr algn="ctr" rtl="0" eaLnBrk="0" fontAlgn="base" hangingPunct="0">
        <a:spcBef>
          <a:spcPct val="0"/>
        </a:spcBef>
        <a:spcAft>
          <a:spcPct val="0"/>
        </a:spcAft>
        <a:defRPr kumimoji="1" sz="4800">
          <a:solidFill>
            <a:schemeClr val="tx2"/>
          </a:solidFill>
          <a:latin typeface="Arial Narrow" pitchFamily="34" charset="0"/>
        </a:defRPr>
      </a:lvl2pPr>
      <a:lvl3pPr algn="ctr" rtl="0" eaLnBrk="0" fontAlgn="base" hangingPunct="0">
        <a:spcBef>
          <a:spcPct val="0"/>
        </a:spcBef>
        <a:spcAft>
          <a:spcPct val="0"/>
        </a:spcAft>
        <a:defRPr kumimoji="1" sz="4800">
          <a:solidFill>
            <a:schemeClr val="tx2"/>
          </a:solidFill>
          <a:latin typeface="Arial Narrow" pitchFamily="34" charset="0"/>
        </a:defRPr>
      </a:lvl3pPr>
      <a:lvl4pPr algn="ctr" rtl="0" eaLnBrk="0" fontAlgn="base" hangingPunct="0">
        <a:spcBef>
          <a:spcPct val="0"/>
        </a:spcBef>
        <a:spcAft>
          <a:spcPct val="0"/>
        </a:spcAft>
        <a:defRPr kumimoji="1" sz="4800">
          <a:solidFill>
            <a:schemeClr val="tx2"/>
          </a:solidFill>
          <a:latin typeface="Arial Narrow" pitchFamily="34" charset="0"/>
        </a:defRPr>
      </a:lvl4pPr>
      <a:lvl5pPr algn="ctr" rtl="0" eaLnBrk="0" fontAlgn="base" hangingPunct="0">
        <a:spcBef>
          <a:spcPct val="0"/>
        </a:spcBef>
        <a:spcAft>
          <a:spcPct val="0"/>
        </a:spcAft>
        <a:defRPr kumimoji="1" sz="4800">
          <a:solidFill>
            <a:schemeClr val="tx2"/>
          </a:solidFill>
          <a:latin typeface="Arial Narrow" pitchFamily="34" charset="0"/>
        </a:defRPr>
      </a:lvl5pPr>
      <a:lvl6pPr marL="457200" algn="ctr" rtl="0" eaLnBrk="0" fontAlgn="base" hangingPunct="0">
        <a:spcBef>
          <a:spcPct val="0"/>
        </a:spcBef>
        <a:spcAft>
          <a:spcPct val="0"/>
        </a:spcAft>
        <a:defRPr kumimoji="1" sz="4800">
          <a:solidFill>
            <a:schemeClr val="tx2"/>
          </a:solidFill>
          <a:latin typeface="Arial Narrow" pitchFamily="34" charset="0"/>
        </a:defRPr>
      </a:lvl6pPr>
      <a:lvl7pPr marL="914400" algn="ctr" rtl="0" eaLnBrk="0" fontAlgn="base" hangingPunct="0">
        <a:spcBef>
          <a:spcPct val="0"/>
        </a:spcBef>
        <a:spcAft>
          <a:spcPct val="0"/>
        </a:spcAft>
        <a:defRPr kumimoji="1" sz="4800">
          <a:solidFill>
            <a:schemeClr val="tx2"/>
          </a:solidFill>
          <a:latin typeface="Arial Narrow" pitchFamily="34" charset="0"/>
        </a:defRPr>
      </a:lvl7pPr>
      <a:lvl8pPr marL="1371600" algn="ctr" rtl="0" eaLnBrk="0" fontAlgn="base" hangingPunct="0">
        <a:spcBef>
          <a:spcPct val="0"/>
        </a:spcBef>
        <a:spcAft>
          <a:spcPct val="0"/>
        </a:spcAft>
        <a:defRPr kumimoji="1" sz="4800">
          <a:solidFill>
            <a:schemeClr val="tx2"/>
          </a:solidFill>
          <a:latin typeface="Arial Narrow" pitchFamily="34" charset="0"/>
        </a:defRPr>
      </a:lvl8pPr>
      <a:lvl9pPr marL="1828800" algn="ctr" rtl="0" eaLnBrk="0" fontAlgn="base" hangingPunct="0">
        <a:spcBef>
          <a:spcPct val="0"/>
        </a:spcBef>
        <a:spcAft>
          <a:spcPct val="0"/>
        </a:spcAft>
        <a:defRPr kumimoji="1" sz="4800">
          <a:solidFill>
            <a:schemeClr val="tx2"/>
          </a:solidFill>
          <a:latin typeface="Arial Narrow"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kumimoji="1"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a:solidFill>
            <a:schemeClr val="tx1"/>
          </a:solidFill>
          <a:latin typeface="+mn-lt"/>
        </a:defRPr>
      </a:lvl2pPr>
      <a:lvl3pPr marL="1143000" indent="-228600" algn="l" rtl="0" eaLnBrk="0" fontAlgn="base" hangingPunct="0">
        <a:spcBef>
          <a:spcPct val="20000"/>
        </a:spcBef>
        <a:spcAft>
          <a:spcPct val="0"/>
        </a:spcAft>
        <a:buChar char="•"/>
        <a:defRPr kumimoji="1">
          <a:solidFill>
            <a:schemeClr val="tx1"/>
          </a:solidFill>
          <a:latin typeface="+mn-lt"/>
        </a:defRPr>
      </a:lvl3pPr>
      <a:lvl4pPr marL="1600200" indent="-228600" algn="l" rtl="0" eaLnBrk="0" fontAlgn="base" hangingPunct="0">
        <a:spcBef>
          <a:spcPct val="20000"/>
        </a:spcBef>
        <a:spcAft>
          <a:spcPct val="0"/>
        </a:spcAft>
        <a:buChar char="–"/>
        <a:defRPr kumimoji="1">
          <a:solidFill>
            <a:schemeClr val="tx1"/>
          </a:solidFill>
          <a:latin typeface="+mn-lt"/>
        </a:defRPr>
      </a:lvl4pPr>
      <a:lvl5pPr marL="2057400" indent="-228600" algn="l" rtl="0" eaLnBrk="0" fontAlgn="base" hangingPunct="0">
        <a:spcBef>
          <a:spcPct val="20000"/>
        </a:spcBef>
        <a:spcAft>
          <a:spcPct val="0"/>
        </a:spcAft>
        <a:buChar char="•"/>
        <a:defRPr kumimoji="1">
          <a:solidFill>
            <a:schemeClr val="tx1"/>
          </a:solidFill>
          <a:latin typeface="+mn-lt"/>
        </a:defRPr>
      </a:lvl5pPr>
      <a:lvl6pPr marL="2514600" indent="-228600" algn="l" rtl="0" eaLnBrk="0" fontAlgn="base" hangingPunct="0">
        <a:spcBef>
          <a:spcPct val="20000"/>
        </a:spcBef>
        <a:spcAft>
          <a:spcPct val="0"/>
        </a:spcAft>
        <a:buChar char="•"/>
        <a:defRPr kumimoji="1">
          <a:solidFill>
            <a:schemeClr val="tx1"/>
          </a:solidFill>
          <a:latin typeface="+mn-lt"/>
        </a:defRPr>
      </a:lvl6pPr>
      <a:lvl7pPr marL="2971800" indent="-228600" algn="l" rtl="0" eaLnBrk="0" fontAlgn="base" hangingPunct="0">
        <a:spcBef>
          <a:spcPct val="20000"/>
        </a:spcBef>
        <a:spcAft>
          <a:spcPct val="0"/>
        </a:spcAft>
        <a:buChar char="•"/>
        <a:defRPr kumimoji="1">
          <a:solidFill>
            <a:schemeClr val="tx1"/>
          </a:solidFill>
          <a:latin typeface="+mn-lt"/>
        </a:defRPr>
      </a:lvl7pPr>
      <a:lvl8pPr marL="3429000" indent="-228600" algn="l" rtl="0" eaLnBrk="0" fontAlgn="base" hangingPunct="0">
        <a:spcBef>
          <a:spcPct val="20000"/>
        </a:spcBef>
        <a:spcAft>
          <a:spcPct val="0"/>
        </a:spcAft>
        <a:buChar char="•"/>
        <a:defRPr kumimoji="1">
          <a:solidFill>
            <a:schemeClr val="tx1"/>
          </a:solidFill>
          <a:latin typeface="+mn-lt"/>
        </a:defRPr>
      </a:lvl8pPr>
      <a:lvl9pPr marL="3886200" indent="-228600" algn="l" rtl="0" eaLnBrk="0" fontAlgn="base" hangingPunct="0">
        <a:spcBef>
          <a:spcPct val="20000"/>
        </a:spcBef>
        <a:spcAft>
          <a:spcPct val="0"/>
        </a:spcAft>
        <a:buChar char="•"/>
        <a:defRPr kumimoj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body" idx="1"/>
          </p:nvPr>
        </p:nvSpPr>
        <p:spPr>
          <a:xfrm>
            <a:off x="0" y="1143000"/>
            <a:ext cx="8991600" cy="5715000"/>
          </a:xfrm>
        </p:spPr>
        <p:txBody>
          <a:bodyPr/>
          <a:lstStyle/>
          <a:p>
            <a:r>
              <a:rPr lang="en-US" altLang="en-US"/>
              <a:t>Different Forms of Learning:</a:t>
            </a:r>
          </a:p>
          <a:p>
            <a:pPr lvl="1"/>
            <a:r>
              <a:rPr lang="en-US" altLang="en-US" sz="2000"/>
              <a:t>Learning agent receives feedback with respect to its actions (e.g. using a teacher)</a:t>
            </a:r>
          </a:p>
          <a:p>
            <a:pPr lvl="2"/>
            <a:r>
              <a:rPr lang="en-US" altLang="en-US" sz="2000" b="1"/>
              <a:t>Supervised Learning</a:t>
            </a:r>
            <a:r>
              <a:rPr lang="en-US" altLang="en-US" sz="2000"/>
              <a:t>: feedback is received with respect to all possible actions of the agent</a:t>
            </a:r>
          </a:p>
          <a:p>
            <a:pPr lvl="2"/>
            <a:r>
              <a:rPr lang="en-US" altLang="en-US" sz="2000" b="1"/>
              <a:t>Reinforcement Learning</a:t>
            </a:r>
            <a:r>
              <a:rPr lang="en-US" altLang="en-US" sz="2000"/>
              <a:t>: feedback is only received with respect to the taken action of the agent</a:t>
            </a:r>
          </a:p>
          <a:p>
            <a:pPr lvl="1"/>
            <a:r>
              <a:rPr lang="en-US" altLang="en-US" sz="2000" b="1"/>
              <a:t>Unsupervised Learning: </a:t>
            </a:r>
            <a:r>
              <a:rPr lang="en-US" altLang="en-US" sz="2000"/>
              <a:t>Learning when there is no hint at all about the correct action</a:t>
            </a:r>
          </a:p>
          <a:p>
            <a:pPr>
              <a:spcBef>
                <a:spcPts val="500"/>
              </a:spcBef>
              <a:spcAft>
                <a:spcPts val="500"/>
              </a:spcAft>
            </a:pPr>
            <a:r>
              <a:rPr lang="en-US" altLang="en-US" b="1"/>
              <a:t>Inductive Learning</a:t>
            </a:r>
            <a:r>
              <a:rPr lang="en-US" altLang="en-US"/>
              <a:t> is a form of supervised learning that centers on learning a function based on sets of training examples. Popular techniques include decision trees, neural networks, nearest neighbor approaches, discriminant analysis, and regression.</a:t>
            </a:r>
          </a:p>
          <a:p>
            <a:pPr>
              <a:spcBef>
                <a:spcPts val="500"/>
              </a:spcBef>
              <a:spcAft>
                <a:spcPts val="500"/>
              </a:spcAft>
            </a:pPr>
            <a:r>
              <a:rPr lang="en-US" altLang="en-US"/>
              <a:t>The </a:t>
            </a:r>
            <a:r>
              <a:rPr lang="en-US" altLang="en-US" b="1"/>
              <a:t>performance of an inductive learning system</a:t>
            </a:r>
            <a:r>
              <a:rPr lang="en-US" altLang="en-US"/>
              <a:t> is usually evaluated using </a:t>
            </a:r>
            <a:r>
              <a:rPr lang="en-US" altLang="en-US" b="1"/>
              <a:t>n-fold cross-validation.</a:t>
            </a:r>
          </a:p>
        </p:txBody>
      </p:sp>
      <p:sp useBgFill="1">
        <p:nvSpPr>
          <p:cNvPr id="249859" name="Rectangle 3"/>
          <p:cNvSpPr>
            <a:spLocks noChangeArrowheads="1"/>
          </p:cNvSpPr>
          <p:nvPr/>
        </p:nvSpPr>
        <p:spPr bwMode="auto">
          <a:xfrm>
            <a:off x="609600" y="228600"/>
            <a:ext cx="7762875" cy="681038"/>
          </a:xfrm>
          <a:prstGeom prst="rect">
            <a:avLst/>
          </a:prstGeom>
          <a:ln w="12700">
            <a:solidFill>
              <a:schemeClr val="tx1"/>
            </a:solidFill>
            <a:miter lim="800000"/>
            <a:headEnd/>
            <a:tailEnd/>
          </a:ln>
          <a:effectLst>
            <a:outerShdw dist="107763" dir="2700000" algn="ctr" rotWithShape="0">
              <a:schemeClr val="bg2"/>
            </a:outerShdw>
          </a:effectLst>
        </p:spPr>
        <p:txBody>
          <a:bodyPr lIns="90488" tIns="44450" rIns="90488" bIns="44450" anchor="ctr">
            <a:spAutoFit/>
          </a:bodyPr>
          <a:lstStyle>
            <a:lvl1pPr algn="ctr">
              <a:defRPr kumimoji="1" sz="4800">
                <a:solidFill>
                  <a:schemeClr val="tx2"/>
                </a:solidFill>
                <a:latin typeface="Arial Narrow" pitchFamily="34" charset="0"/>
              </a:defRPr>
            </a:lvl1pPr>
            <a:lvl2pPr algn="ctr">
              <a:defRPr kumimoji="1" sz="4800">
                <a:solidFill>
                  <a:schemeClr val="tx2"/>
                </a:solidFill>
                <a:latin typeface="Arial Narrow" pitchFamily="34" charset="0"/>
              </a:defRPr>
            </a:lvl2pPr>
            <a:lvl3pPr algn="ctr">
              <a:defRPr kumimoji="1" sz="4800">
                <a:solidFill>
                  <a:schemeClr val="tx2"/>
                </a:solidFill>
                <a:latin typeface="Arial Narrow" pitchFamily="34" charset="0"/>
              </a:defRPr>
            </a:lvl3pPr>
            <a:lvl4pPr algn="ctr">
              <a:defRPr kumimoji="1" sz="4800">
                <a:solidFill>
                  <a:schemeClr val="tx2"/>
                </a:solidFill>
                <a:latin typeface="Arial Narrow" pitchFamily="34" charset="0"/>
              </a:defRPr>
            </a:lvl4pPr>
            <a:lvl5pPr algn="ctr">
              <a:defRPr kumimoji="1" sz="4800">
                <a:solidFill>
                  <a:schemeClr val="tx2"/>
                </a:solidFill>
                <a:latin typeface="Arial Narrow" pitchFamily="34" charset="0"/>
              </a:defRPr>
            </a:lvl5pPr>
            <a:lvl6pPr marL="457200" algn="ctr" eaLnBrk="0" fontAlgn="base" hangingPunct="0">
              <a:spcBef>
                <a:spcPct val="0"/>
              </a:spcBef>
              <a:spcAft>
                <a:spcPct val="0"/>
              </a:spcAft>
              <a:defRPr kumimoji="1" sz="4800">
                <a:solidFill>
                  <a:schemeClr val="tx2"/>
                </a:solidFill>
                <a:latin typeface="Arial Narrow" pitchFamily="34" charset="0"/>
              </a:defRPr>
            </a:lvl6pPr>
            <a:lvl7pPr marL="914400" algn="ctr" eaLnBrk="0" fontAlgn="base" hangingPunct="0">
              <a:spcBef>
                <a:spcPct val="0"/>
              </a:spcBef>
              <a:spcAft>
                <a:spcPct val="0"/>
              </a:spcAft>
              <a:defRPr kumimoji="1" sz="4800">
                <a:solidFill>
                  <a:schemeClr val="tx2"/>
                </a:solidFill>
                <a:latin typeface="Arial Narrow" pitchFamily="34" charset="0"/>
              </a:defRPr>
            </a:lvl7pPr>
            <a:lvl8pPr marL="1371600" algn="ctr" eaLnBrk="0" fontAlgn="base" hangingPunct="0">
              <a:spcBef>
                <a:spcPct val="0"/>
              </a:spcBef>
              <a:spcAft>
                <a:spcPct val="0"/>
              </a:spcAft>
              <a:defRPr kumimoji="1" sz="4800">
                <a:solidFill>
                  <a:schemeClr val="tx2"/>
                </a:solidFill>
                <a:latin typeface="Arial Narrow" pitchFamily="34" charset="0"/>
              </a:defRPr>
            </a:lvl8pPr>
            <a:lvl9pPr marL="1828800" algn="ctr" eaLnBrk="0" fontAlgn="base" hangingPunct="0">
              <a:spcBef>
                <a:spcPct val="0"/>
              </a:spcBef>
              <a:spcAft>
                <a:spcPct val="0"/>
              </a:spcAft>
              <a:defRPr kumimoji="1" sz="4800">
                <a:solidFill>
                  <a:schemeClr val="tx2"/>
                </a:solidFill>
                <a:latin typeface="Arial Narrow" pitchFamily="34" charset="0"/>
              </a:defRPr>
            </a:lvl9pPr>
          </a:lstStyle>
          <a:p>
            <a:r>
              <a:rPr lang="en-US" altLang="en-US" sz="3800" b="1"/>
              <a:t>General Aspects of Learning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pPr algn="l"/>
            <a:r>
              <a:rPr lang="en-US" altLang="en-US"/>
              <a:t>Example BP</a:t>
            </a:r>
          </a:p>
        </p:txBody>
      </p:sp>
      <p:sp>
        <p:nvSpPr>
          <p:cNvPr id="280579" name="Oval 3"/>
          <p:cNvSpPr>
            <a:spLocks noChangeArrowheads="1"/>
          </p:cNvSpPr>
          <p:nvPr/>
        </p:nvSpPr>
        <p:spPr bwMode="auto">
          <a:xfrm>
            <a:off x="762000" y="1676400"/>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I1</a:t>
            </a:r>
          </a:p>
        </p:txBody>
      </p:sp>
      <p:sp>
        <p:nvSpPr>
          <p:cNvPr id="280580" name="Oval 4"/>
          <p:cNvSpPr>
            <a:spLocks noChangeArrowheads="1"/>
          </p:cNvSpPr>
          <p:nvPr/>
        </p:nvSpPr>
        <p:spPr bwMode="auto">
          <a:xfrm>
            <a:off x="7620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I2</a:t>
            </a:r>
          </a:p>
        </p:txBody>
      </p:sp>
      <p:sp>
        <p:nvSpPr>
          <p:cNvPr id="280581" name="Oval 5"/>
          <p:cNvSpPr>
            <a:spLocks noChangeArrowheads="1"/>
          </p:cNvSpPr>
          <p:nvPr/>
        </p:nvSpPr>
        <p:spPr bwMode="auto">
          <a:xfrm>
            <a:off x="3048000" y="1676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a3</a:t>
            </a:r>
          </a:p>
        </p:txBody>
      </p:sp>
      <p:sp>
        <p:nvSpPr>
          <p:cNvPr id="280582" name="Oval 6"/>
          <p:cNvSpPr>
            <a:spLocks noChangeArrowheads="1"/>
          </p:cNvSpPr>
          <p:nvPr/>
        </p:nvSpPr>
        <p:spPr bwMode="auto">
          <a:xfrm>
            <a:off x="31242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a4</a:t>
            </a:r>
          </a:p>
        </p:txBody>
      </p:sp>
      <p:sp>
        <p:nvSpPr>
          <p:cNvPr id="280583" name="Oval 7"/>
          <p:cNvSpPr>
            <a:spLocks noChangeArrowheads="1"/>
          </p:cNvSpPr>
          <p:nvPr/>
        </p:nvSpPr>
        <p:spPr bwMode="auto">
          <a:xfrm>
            <a:off x="5410200" y="2438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a5</a:t>
            </a:r>
          </a:p>
        </p:txBody>
      </p:sp>
      <p:sp>
        <p:nvSpPr>
          <p:cNvPr id="280584" name="Line 8"/>
          <p:cNvSpPr>
            <a:spLocks noChangeShapeType="1"/>
          </p:cNvSpPr>
          <p:nvPr/>
        </p:nvSpPr>
        <p:spPr bwMode="auto">
          <a:xfrm>
            <a:off x="1752600" y="1905000"/>
            <a:ext cx="1371600" cy="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5" name="Line 9"/>
          <p:cNvSpPr>
            <a:spLocks noChangeShapeType="1"/>
          </p:cNvSpPr>
          <p:nvPr/>
        </p:nvSpPr>
        <p:spPr bwMode="auto">
          <a:xfrm>
            <a:off x="1752600" y="1905000"/>
            <a:ext cx="1371600" cy="1447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6" name="Line 10"/>
          <p:cNvSpPr>
            <a:spLocks noChangeShapeType="1"/>
          </p:cNvSpPr>
          <p:nvPr/>
        </p:nvSpPr>
        <p:spPr bwMode="auto">
          <a:xfrm flipV="1">
            <a:off x="1752600" y="1905000"/>
            <a:ext cx="1371600" cy="1600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7" name="Line 11"/>
          <p:cNvSpPr>
            <a:spLocks noChangeShapeType="1"/>
          </p:cNvSpPr>
          <p:nvPr/>
        </p:nvSpPr>
        <p:spPr bwMode="auto">
          <a:xfrm flipV="1">
            <a:off x="1752600" y="3352800"/>
            <a:ext cx="1371600" cy="152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8" name="Line 12"/>
          <p:cNvSpPr>
            <a:spLocks noChangeShapeType="1"/>
          </p:cNvSpPr>
          <p:nvPr/>
        </p:nvSpPr>
        <p:spPr bwMode="auto">
          <a:xfrm>
            <a:off x="3962400" y="1981200"/>
            <a:ext cx="1447800" cy="685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9" name="Line 13"/>
          <p:cNvSpPr>
            <a:spLocks noChangeShapeType="1"/>
          </p:cNvSpPr>
          <p:nvPr/>
        </p:nvSpPr>
        <p:spPr bwMode="auto">
          <a:xfrm flipV="1">
            <a:off x="4038600" y="2667000"/>
            <a:ext cx="1371600" cy="7620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90" name="Text Box 14"/>
          <p:cNvSpPr txBox="1">
            <a:spLocks noChangeArrowheads="1"/>
          </p:cNvSpPr>
          <p:nvPr/>
        </p:nvSpPr>
        <p:spPr bwMode="auto">
          <a:xfrm>
            <a:off x="1965325" y="1485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80591" name="Text Box 15"/>
          <p:cNvSpPr txBox="1">
            <a:spLocks noChangeArrowheads="1"/>
          </p:cNvSpPr>
          <p:nvPr/>
        </p:nvSpPr>
        <p:spPr bwMode="auto">
          <a:xfrm>
            <a:off x="2651125" y="23241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80592" name="Text Box 16"/>
          <p:cNvSpPr txBox="1">
            <a:spLocks noChangeArrowheads="1"/>
          </p:cNvSpPr>
          <p:nvPr/>
        </p:nvSpPr>
        <p:spPr bwMode="auto">
          <a:xfrm>
            <a:off x="2438400" y="2819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w14</a:t>
            </a:r>
          </a:p>
        </p:txBody>
      </p:sp>
      <p:sp>
        <p:nvSpPr>
          <p:cNvPr id="280593" name="Text Box 17"/>
          <p:cNvSpPr txBox="1">
            <a:spLocks noChangeArrowheads="1"/>
          </p:cNvSpPr>
          <p:nvPr/>
        </p:nvSpPr>
        <p:spPr bwMode="auto">
          <a:xfrm>
            <a:off x="2041525" y="35433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w24</a:t>
            </a:r>
          </a:p>
        </p:txBody>
      </p:sp>
      <p:sp>
        <p:nvSpPr>
          <p:cNvPr id="280594" name="Text Box 18"/>
          <p:cNvSpPr txBox="1">
            <a:spLocks noChangeArrowheads="1"/>
          </p:cNvSpPr>
          <p:nvPr/>
        </p:nvSpPr>
        <p:spPr bwMode="auto">
          <a:xfrm>
            <a:off x="4556125" y="3009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w45</a:t>
            </a:r>
          </a:p>
        </p:txBody>
      </p:sp>
      <p:sp>
        <p:nvSpPr>
          <p:cNvPr id="280595" name="Text Box 19"/>
          <p:cNvSpPr txBox="1">
            <a:spLocks noChangeArrowheads="1"/>
          </p:cNvSpPr>
          <p:nvPr/>
        </p:nvSpPr>
        <p:spPr bwMode="auto">
          <a:xfrm>
            <a:off x="4556125" y="1866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w35</a:t>
            </a:r>
          </a:p>
        </p:txBody>
      </p:sp>
      <p:sp>
        <p:nvSpPr>
          <p:cNvPr id="280596" name="Text Box 20"/>
          <p:cNvSpPr txBox="1">
            <a:spLocks noChangeArrowheads="1"/>
          </p:cNvSpPr>
          <p:nvPr/>
        </p:nvSpPr>
        <p:spPr bwMode="auto">
          <a:xfrm>
            <a:off x="228600" y="4114800"/>
            <a:ext cx="50165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a4=g(z4)=g(x1*w14+x2*w24)=g(0.2)=0.550</a:t>
            </a:r>
          </a:p>
          <a:p>
            <a:r>
              <a:rPr lang="en-US" altLang="en-US" sz="2000" dirty="0"/>
              <a:t>a3=g(z3)=g(x1*w13+x2*w23)=g(0.2)=0.550</a:t>
            </a:r>
          </a:p>
          <a:p>
            <a:r>
              <a:rPr lang="en-US" altLang="en-US" sz="2000" dirty="0"/>
              <a:t>a5=g(z5)=g(a3*w35+a4*w45)=g(0.605)=0.647</a:t>
            </a:r>
          </a:p>
          <a:p>
            <a:r>
              <a:rPr lang="en-US" altLang="en-US" sz="2000" dirty="0">
                <a:latin typeface="Symbol" pitchFamily="18" charset="2"/>
              </a:rPr>
              <a:t>D</a:t>
            </a:r>
            <a:r>
              <a:rPr lang="en-US" altLang="en-US" sz="2000" dirty="0"/>
              <a:t>5=</a:t>
            </a:r>
            <a:r>
              <a:rPr lang="en-US" altLang="en-US" sz="2000" i="1" dirty="0"/>
              <a:t>error</a:t>
            </a:r>
            <a:r>
              <a:rPr lang="en-US" altLang="en-US" sz="2000" dirty="0"/>
              <a:t>*g</a:t>
            </a:r>
            <a:r>
              <a:rPr lang="en-US" altLang="en-US" sz="2000" dirty="0" smtClean="0"/>
              <a:t>’(a5</a:t>
            </a:r>
            <a:r>
              <a:rPr lang="en-US" altLang="en-US" sz="2000" dirty="0"/>
              <a:t>)=</a:t>
            </a:r>
            <a:r>
              <a:rPr lang="en-US" altLang="en-US" sz="2000" i="1" dirty="0"/>
              <a:t>error</a:t>
            </a:r>
            <a:r>
              <a:rPr lang="en-US" altLang="en-US" sz="2000" dirty="0"/>
              <a:t>*a5*(1-a5)=</a:t>
            </a:r>
          </a:p>
          <a:p>
            <a:r>
              <a:rPr lang="en-US" altLang="en-US" sz="2000" dirty="0" smtClean="0"/>
              <a:t>0.353*0.353*0.647=0.08</a:t>
            </a:r>
            <a:endParaRPr lang="en-US" altLang="en-US" sz="2000" dirty="0"/>
          </a:p>
          <a:p>
            <a:r>
              <a:rPr lang="en-US" altLang="en-US" sz="2000" dirty="0">
                <a:latin typeface="Symbol" pitchFamily="18" charset="2"/>
              </a:rPr>
              <a:t>D</a:t>
            </a:r>
            <a:r>
              <a:rPr lang="en-US" altLang="en-US" sz="2000" dirty="0"/>
              <a:t>4=</a:t>
            </a:r>
            <a:r>
              <a:rPr lang="en-US" altLang="en-US" sz="2000" dirty="0">
                <a:latin typeface="Symbol" pitchFamily="18" charset="2"/>
              </a:rPr>
              <a:t>D</a:t>
            </a:r>
            <a:r>
              <a:rPr lang="en-US" altLang="en-US" sz="2000" dirty="0"/>
              <a:t>5*w45*a4*(1-a4)=0.02</a:t>
            </a:r>
          </a:p>
          <a:p>
            <a:r>
              <a:rPr lang="en-US" altLang="en-US" sz="2000" dirty="0">
                <a:latin typeface="Symbol" pitchFamily="18" charset="2"/>
              </a:rPr>
              <a:t>D</a:t>
            </a:r>
            <a:r>
              <a:rPr lang="en-US" altLang="en-US" sz="2000" dirty="0"/>
              <a:t>3=</a:t>
            </a:r>
            <a:r>
              <a:rPr lang="en-US" altLang="en-US" sz="2000" dirty="0">
                <a:latin typeface="Symbol" pitchFamily="18" charset="2"/>
              </a:rPr>
              <a:t>D</a:t>
            </a:r>
            <a:r>
              <a:rPr lang="en-US" altLang="en-US" sz="2000" dirty="0"/>
              <a:t>5*w35*a3*(1-a3)=0.002</a:t>
            </a:r>
          </a:p>
          <a:p>
            <a:endParaRPr lang="en-US" altLang="en-US" sz="2000" dirty="0"/>
          </a:p>
        </p:txBody>
      </p:sp>
      <p:sp>
        <p:nvSpPr>
          <p:cNvPr id="280597" name="Text Box 21"/>
          <p:cNvSpPr txBox="1">
            <a:spLocks noChangeArrowheads="1"/>
          </p:cNvSpPr>
          <p:nvPr/>
        </p:nvSpPr>
        <p:spPr bwMode="auto">
          <a:xfrm>
            <a:off x="5334000" y="3108325"/>
            <a:ext cx="3810000" cy="405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dirty="0"/>
              <a:t>w35= w35 + </a:t>
            </a:r>
            <a:r>
              <a:rPr lang="en-US" altLang="en-US" sz="2000" dirty="0">
                <a:latin typeface="Symbol" pitchFamily="18" charset="2"/>
              </a:rPr>
              <a:t>g</a:t>
            </a:r>
            <a:r>
              <a:rPr lang="en-US" altLang="en-US" sz="2000" dirty="0"/>
              <a:t>*a3*</a:t>
            </a:r>
            <a:r>
              <a:rPr lang="en-US" altLang="en-US" sz="2000" dirty="0">
                <a:latin typeface="Symbol" pitchFamily="18" charset="2"/>
              </a:rPr>
              <a:t>D</a:t>
            </a:r>
            <a:r>
              <a:rPr lang="en-US" altLang="en-US" sz="2000" dirty="0"/>
              <a:t>5=</a:t>
            </a:r>
          </a:p>
          <a:p>
            <a:r>
              <a:rPr lang="en-US" altLang="en-US" sz="2000" dirty="0" smtClean="0"/>
              <a:t>0.1+0.2*0.55*0.08=0.109</a:t>
            </a:r>
            <a:endParaRPr lang="en-US" altLang="en-US" sz="2000" dirty="0"/>
          </a:p>
          <a:p>
            <a:r>
              <a:rPr lang="en-US" altLang="en-US" sz="2000" dirty="0"/>
              <a:t>w45= w45 + </a:t>
            </a:r>
            <a:r>
              <a:rPr lang="en-US" altLang="en-US" sz="2000" dirty="0">
                <a:latin typeface="Symbol" pitchFamily="18" charset="2"/>
              </a:rPr>
              <a:t>g</a:t>
            </a:r>
            <a:r>
              <a:rPr lang="en-US" altLang="en-US" sz="2000" dirty="0"/>
              <a:t>*a4*</a:t>
            </a:r>
            <a:r>
              <a:rPr lang="en-US" altLang="en-US" sz="2000" dirty="0">
                <a:latin typeface="Symbol" pitchFamily="18" charset="2"/>
              </a:rPr>
              <a:t>D</a:t>
            </a:r>
            <a:r>
              <a:rPr lang="en-US" altLang="en-US" sz="2000" dirty="0"/>
              <a:t>5=1.009</a:t>
            </a:r>
          </a:p>
          <a:p>
            <a:endParaRPr lang="en-US" altLang="en-US" sz="2000" dirty="0"/>
          </a:p>
          <a:p>
            <a:r>
              <a:rPr lang="en-US" altLang="en-US" sz="2000" dirty="0"/>
              <a:t>w13= w13 + </a:t>
            </a:r>
            <a:r>
              <a:rPr lang="en-US" altLang="en-US" sz="2000" dirty="0">
                <a:latin typeface="Symbol" pitchFamily="18" charset="2"/>
              </a:rPr>
              <a:t>g</a:t>
            </a:r>
            <a:r>
              <a:rPr lang="en-US" altLang="en-US" sz="2000" dirty="0"/>
              <a:t>*x1*</a:t>
            </a:r>
            <a:r>
              <a:rPr lang="en-US" altLang="en-US" sz="2000" dirty="0">
                <a:latin typeface="Symbol" pitchFamily="18" charset="2"/>
              </a:rPr>
              <a:t>D</a:t>
            </a:r>
            <a:r>
              <a:rPr lang="en-US" altLang="en-US" sz="2000" dirty="0"/>
              <a:t>3=0.1004</a:t>
            </a:r>
          </a:p>
          <a:p>
            <a:r>
              <a:rPr lang="en-US" altLang="en-US" sz="2000" dirty="0"/>
              <a:t>w23= w23 + </a:t>
            </a:r>
            <a:r>
              <a:rPr lang="en-US" altLang="en-US" sz="2000" dirty="0">
                <a:latin typeface="Symbol" pitchFamily="18" charset="2"/>
              </a:rPr>
              <a:t>g</a:t>
            </a:r>
            <a:r>
              <a:rPr lang="en-US" altLang="en-US" sz="2000" dirty="0"/>
              <a:t>*x2*</a:t>
            </a:r>
            <a:r>
              <a:rPr lang="en-US" altLang="en-US" sz="2000" dirty="0">
                <a:latin typeface="Symbol" pitchFamily="18" charset="2"/>
              </a:rPr>
              <a:t>D</a:t>
            </a:r>
            <a:r>
              <a:rPr lang="en-US" altLang="en-US" sz="2000" dirty="0"/>
              <a:t>3=0.1004</a:t>
            </a:r>
          </a:p>
          <a:p>
            <a:r>
              <a:rPr lang="en-US" altLang="en-US" sz="2000" dirty="0"/>
              <a:t>w14= w14 + </a:t>
            </a:r>
            <a:r>
              <a:rPr lang="en-US" altLang="en-US" sz="2000" dirty="0">
                <a:latin typeface="Symbol" pitchFamily="18" charset="2"/>
              </a:rPr>
              <a:t>g</a:t>
            </a:r>
            <a:r>
              <a:rPr lang="en-US" altLang="en-US" sz="2000" dirty="0"/>
              <a:t>*x1*</a:t>
            </a:r>
            <a:r>
              <a:rPr lang="en-US" altLang="en-US" sz="2000" dirty="0">
                <a:latin typeface="Symbol" pitchFamily="18" charset="2"/>
              </a:rPr>
              <a:t>D</a:t>
            </a:r>
            <a:r>
              <a:rPr lang="en-US" altLang="en-US" sz="2000" dirty="0"/>
              <a:t>4=0.104</a:t>
            </a:r>
          </a:p>
          <a:p>
            <a:r>
              <a:rPr lang="en-US" altLang="en-US" sz="2000" dirty="0"/>
              <a:t>w24= w24 + </a:t>
            </a:r>
            <a:r>
              <a:rPr lang="en-US" altLang="en-US" sz="2000" dirty="0">
                <a:latin typeface="Symbol" pitchFamily="18" charset="2"/>
              </a:rPr>
              <a:t>g</a:t>
            </a:r>
            <a:r>
              <a:rPr lang="en-US" altLang="en-US" sz="2000" dirty="0"/>
              <a:t>*x2*</a:t>
            </a:r>
            <a:r>
              <a:rPr lang="en-US" altLang="en-US" sz="2000" dirty="0">
                <a:latin typeface="Symbol" pitchFamily="18" charset="2"/>
              </a:rPr>
              <a:t>D</a:t>
            </a:r>
            <a:r>
              <a:rPr lang="en-US" altLang="en-US" sz="2000" dirty="0"/>
              <a:t>4=0.104</a:t>
            </a:r>
          </a:p>
          <a:p>
            <a:endParaRPr lang="en-US" altLang="en-US" sz="2000" dirty="0"/>
          </a:p>
          <a:p>
            <a:r>
              <a:rPr lang="en-US" altLang="en-US" sz="2000" b="1" dirty="0">
                <a:solidFill>
                  <a:schemeClr val="tx2"/>
                </a:solidFill>
              </a:rPr>
              <a:t>a4’=</a:t>
            </a:r>
            <a:r>
              <a:rPr lang="en-US" altLang="en-US" sz="2000" b="1" dirty="0" smtClean="0">
                <a:solidFill>
                  <a:schemeClr val="tx2"/>
                </a:solidFill>
              </a:rPr>
              <a:t>g(0.208)=</a:t>
            </a:r>
            <a:r>
              <a:rPr lang="en-US" altLang="en-US" sz="2000" b="1" dirty="0">
                <a:solidFill>
                  <a:schemeClr val="tx2"/>
                </a:solidFill>
              </a:rPr>
              <a:t>0.551</a:t>
            </a:r>
          </a:p>
          <a:p>
            <a:r>
              <a:rPr lang="en-US" altLang="en-US" sz="2000" b="1" dirty="0">
                <a:solidFill>
                  <a:schemeClr val="tx2"/>
                </a:solidFill>
              </a:rPr>
              <a:t>a3’=</a:t>
            </a:r>
            <a:r>
              <a:rPr lang="en-US" altLang="en-US" sz="2000" b="1" dirty="0" smtClean="0">
                <a:solidFill>
                  <a:schemeClr val="tx2"/>
                </a:solidFill>
              </a:rPr>
              <a:t>g(0.2008)=</a:t>
            </a:r>
            <a:r>
              <a:rPr lang="en-US" altLang="en-US" sz="2000" b="1" dirty="0">
                <a:solidFill>
                  <a:schemeClr val="tx2"/>
                </a:solidFill>
              </a:rPr>
              <a:t>0.551</a:t>
            </a:r>
          </a:p>
          <a:p>
            <a:r>
              <a:rPr lang="en-US" altLang="en-US" sz="2000" b="1" dirty="0">
                <a:solidFill>
                  <a:schemeClr val="tx2"/>
                </a:solidFill>
              </a:rPr>
              <a:t>a5’=g(0.611554)=0.6483</a:t>
            </a:r>
          </a:p>
          <a:p>
            <a:endParaRPr lang="en-US" altLang="en-US" sz="2000" b="1" dirty="0">
              <a:solidFill>
                <a:schemeClr val="tx2"/>
              </a:solidFill>
            </a:endParaRPr>
          </a:p>
        </p:txBody>
      </p:sp>
      <p:sp>
        <p:nvSpPr>
          <p:cNvPr id="280598" name="Text Box 22"/>
          <p:cNvSpPr txBox="1">
            <a:spLocks noChangeArrowheads="1"/>
          </p:cNvSpPr>
          <p:nvPr/>
        </p:nvSpPr>
        <p:spPr bwMode="auto">
          <a:xfrm>
            <a:off x="3581400" y="228600"/>
            <a:ext cx="55626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Example: all weights are 0.1 except w45=1; </a:t>
            </a:r>
            <a:r>
              <a:rPr lang="en-US" altLang="en-US" sz="2000">
                <a:latin typeface="Symbol" pitchFamily="18" charset="2"/>
              </a:rPr>
              <a:t>g</a:t>
            </a:r>
            <a:r>
              <a:rPr lang="en-US" altLang="en-US" sz="2000"/>
              <a:t>=0.2</a:t>
            </a:r>
          </a:p>
          <a:p>
            <a:r>
              <a:rPr lang="en-US" altLang="en-US" sz="2000"/>
              <a:t>Training Example: (x1=1,x2=1;a5=1)</a:t>
            </a:r>
          </a:p>
          <a:p>
            <a:r>
              <a:rPr lang="en-US" altLang="en-US" sz="2000"/>
              <a:t>g is the sigmoid function</a:t>
            </a:r>
          </a:p>
        </p:txBody>
      </p:sp>
      <p:sp>
        <p:nvSpPr>
          <p:cNvPr id="280599" name="Text Box 23"/>
          <p:cNvSpPr txBox="1">
            <a:spLocks noChangeArrowheads="1"/>
          </p:cNvSpPr>
          <p:nvPr/>
        </p:nvSpPr>
        <p:spPr bwMode="auto">
          <a:xfrm>
            <a:off x="5699125" y="1409700"/>
            <a:ext cx="3111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chemeClr val="tx2"/>
                </a:solidFill>
              </a:rPr>
              <a:t>a5 is 0.6483 with the adjusted </a:t>
            </a:r>
          </a:p>
          <a:p>
            <a:r>
              <a:rPr lang="en-US" altLang="en-US" b="1">
                <a:solidFill>
                  <a:schemeClr val="tx2"/>
                </a:solidFill>
              </a:rPr>
              <a:t>weights!</a:t>
            </a:r>
          </a:p>
        </p:txBody>
      </p:sp>
    </p:spTree>
    <p:extLst>
      <p:ext uri="{BB962C8B-B14F-4D97-AF65-F5344CB8AC3E}">
        <p14:creationId xmlns:p14="http://schemas.microsoft.com/office/powerpoint/2010/main" val="189674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pPr algn="l"/>
            <a:r>
              <a:rPr lang="en-US" altLang="en-US"/>
              <a:t>Example BP</a:t>
            </a:r>
          </a:p>
        </p:txBody>
      </p:sp>
      <p:sp>
        <p:nvSpPr>
          <p:cNvPr id="282627" name="Oval 3"/>
          <p:cNvSpPr>
            <a:spLocks noChangeArrowheads="1"/>
          </p:cNvSpPr>
          <p:nvPr/>
        </p:nvSpPr>
        <p:spPr bwMode="auto">
          <a:xfrm>
            <a:off x="762000" y="1676400"/>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I1</a:t>
            </a:r>
          </a:p>
        </p:txBody>
      </p:sp>
      <p:sp>
        <p:nvSpPr>
          <p:cNvPr id="282628" name="Oval 4"/>
          <p:cNvSpPr>
            <a:spLocks noChangeArrowheads="1"/>
          </p:cNvSpPr>
          <p:nvPr/>
        </p:nvSpPr>
        <p:spPr bwMode="auto">
          <a:xfrm>
            <a:off x="7620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I2</a:t>
            </a:r>
          </a:p>
        </p:txBody>
      </p:sp>
      <p:sp>
        <p:nvSpPr>
          <p:cNvPr id="282629" name="Oval 5"/>
          <p:cNvSpPr>
            <a:spLocks noChangeArrowheads="1"/>
          </p:cNvSpPr>
          <p:nvPr/>
        </p:nvSpPr>
        <p:spPr bwMode="auto">
          <a:xfrm>
            <a:off x="3048000" y="1676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a3</a:t>
            </a:r>
          </a:p>
        </p:txBody>
      </p:sp>
      <p:sp>
        <p:nvSpPr>
          <p:cNvPr id="282630" name="Oval 6"/>
          <p:cNvSpPr>
            <a:spLocks noChangeArrowheads="1"/>
          </p:cNvSpPr>
          <p:nvPr/>
        </p:nvSpPr>
        <p:spPr bwMode="auto">
          <a:xfrm>
            <a:off x="31242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a4</a:t>
            </a:r>
          </a:p>
        </p:txBody>
      </p:sp>
      <p:sp>
        <p:nvSpPr>
          <p:cNvPr id="282631" name="Oval 7"/>
          <p:cNvSpPr>
            <a:spLocks noChangeArrowheads="1"/>
          </p:cNvSpPr>
          <p:nvPr/>
        </p:nvSpPr>
        <p:spPr bwMode="auto">
          <a:xfrm>
            <a:off x="5410200" y="2438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a5</a:t>
            </a:r>
          </a:p>
        </p:txBody>
      </p:sp>
      <p:sp>
        <p:nvSpPr>
          <p:cNvPr id="282632" name="Line 8"/>
          <p:cNvSpPr>
            <a:spLocks noChangeShapeType="1"/>
          </p:cNvSpPr>
          <p:nvPr/>
        </p:nvSpPr>
        <p:spPr bwMode="auto">
          <a:xfrm>
            <a:off x="1752600" y="1905000"/>
            <a:ext cx="1371600" cy="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3" name="Line 9"/>
          <p:cNvSpPr>
            <a:spLocks noChangeShapeType="1"/>
          </p:cNvSpPr>
          <p:nvPr/>
        </p:nvSpPr>
        <p:spPr bwMode="auto">
          <a:xfrm>
            <a:off x="1752600" y="1905000"/>
            <a:ext cx="1371600" cy="1447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4" name="Line 10"/>
          <p:cNvSpPr>
            <a:spLocks noChangeShapeType="1"/>
          </p:cNvSpPr>
          <p:nvPr/>
        </p:nvSpPr>
        <p:spPr bwMode="auto">
          <a:xfrm flipV="1">
            <a:off x="1752600" y="1905000"/>
            <a:ext cx="1371600" cy="1600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5" name="Line 11"/>
          <p:cNvSpPr>
            <a:spLocks noChangeShapeType="1"/>
          </p:cNvSpPr>
          <p:nvPr/>
        </p:nvSpPr>
        <p:spPr bwMode="auto">
          <a:xfrm flipV="1">
            <a:off x="1752600" y="3352800"/>
            <a:ext cx="1371600" cy="152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6" name="Line 12"/>
          <p:cNvSpPr>
            <a:spLocks noChangeShapeType="1"/>
          </p:cNvSpPr>
          <p:nvPr/>
        </p:nvSpPr>
        <p:spPr bwMode="auto">
          <a:xfrm>
            <a:off x="3962400" y="1981200"/>
            <a:ext cx="1447800" cy="685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7" name="Line 13"/>
          <p:cNvSpPr>
            <a:spLocks noChangeShapeType="1"/>
          </p:cNvSpPr>
          <p:nvPr/>
        </p:nvSpPr>
        <p:spPr bwMode="auto">
          <a:xfrm flipV="1">
            <a:off x="4038600" y="2667000"/>
            <a:ext cx="1371600" cy="7620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8" name="Text Box 14"/>
          <p:cNvSpPr txBox="1">
            <a:spLocks noChangeArrowheads="1"/>
          </p:cNvSpPr>
          <p:nvPr/>
        </p:nvSpPr>
        <p:spPr bwMode="auto">
          <a:xfrm>
            <a:off x="1965325" y="1485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82639" name="Text Box 15"/>
          <p:cNvSpPr txBox="1">
            <a:spLocks noChangeArrowheads="1"/>
          </p:cNvSpPr>
          <p:nvPr/>
        </p:nvSpPr>
        <p:spPr bwMode="auto">
          <a:xfrm>
            <a:off x="2651125" y="23241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82640" name="Text Box 16"/>
          <p:cNvSpPr txBox="1">
            <a:spLocks noChangeArrowheads="1"/>
          </p:cNvSpPr>
          <p:nvPr/>
        </p:nvSpPr>
        <p:spPr bwMode="auto">
          <a:xfrm>
            <a:off x="2438400" y="2819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w14</a:t>
            </a:r>
          </a:p>
        </p:txBody>
      </p:sp>
      <p:sp>
        <p:nvSpPr>
          <p:cNvPr id="282641" name="Text Box 17"/>
          <p:cNvSpPr txBox="1">
            <a:spLocks noChangeArrowheads="1"/>
          </p:cNvSpPr>
          <p:nvPr/>
        </p:nvSpPr>
        <p:spPr bwMode="auto">
          <a:xfrm>
            <a:off x="2041525" y="35433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w24</a:t>
            </a:r>
          </a:p>
        </p:txBody>
      </p:sp>
      <p:sp>
        <p:nvSpPr>
          <p:cNvPr id="282642" name="Text Box 18"/>
          <p:cNvSpPr txBox="1">
            <a:spLocks noChangeArrowheads="1"/>
          </p:cNvSpPr>
          <p:nvPr/>
        </p:nvSpPr>
        <p:spPr bwMode="auto">
          <a:xfrm>
            <a:off x="4556125" y="3009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w45</a:t>
            </a:r>
          </a:p>
        </p:txBody>
      </p:sp>
      <p:sp>
        <p:nvSpPr>
          <p:cNvPr id="282643" name="Text Box 19"/>
          <p:cNvSpPr txBox="1">
            <a:spLocks noChangeArrowheads="1"/>
          </p:cNvSpPr>
          <p:nvPr/>
        </p:nvSpPr>
        <p:spPr bwMode="auto">
          <a:xfrm>
            <a:off x="4556125" y="1866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w35</a:t>
            </a:r>
          </a:p>
        </p:txBody>
      </p:sp>
      <p:sp>
        <p:nvSpPr>
          <p:cNvPr id="282644" name="Text Box 20"/>
          <p:cNvSpPr txBox="1">
            <a:spLocks noChangeArrowheads="1"/>
          </p:cNvSpPr>
          <p:nvPr/>
        </p:nvSpPr>
        <p:spPr bwMode="auto">
          <a:xfrm>
            <a:off x="228600" y="4114800"/>
            <a:ext cx="50165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a4=g(z4)=g(x1*w14+x2*w24)=g(0.2)=0.550</a:t>
            </a:r>
          </a:p>
          <a:p>
            <a:r>
              <a:rPr lang="en-US" altLang="en-US" sz="2000" dirty="0"/>
              <a:t>a3=g(z3)=g(x1*w13+x2*w23)=g(0.2)=0.550</a:t>
            </a:r>
          </a:p>
          <a:p>
            <a:r>
              <a:rPr lang="en-US" altLang="en-US" sz="2000" dirty="0"/>
              <a:t>a5=g(z5)=g(a3*w35+a4*w45)=g(0.605)=0.647</a:t>
            </a:r>
          </a:p>
          <a:p>
            <a:r>
              <a:rPr lang="en-US" altLang="en-US" sz="2000" dirty="0">
                <a:latin typeface="Symbol" pitchFamily="18" charset="2"/>
              </a:rPr>
              <a:t>D</a:t>
            </a:r>
            <a:r>
              <a:rPr lang="en-US" altLang="en-US" sz="2000" dirty="0"/>
              <a:t>5=</a:t>
            </a:r>
            <a:r>
              <a:rPr lang="en-US" altLang="en-US" sz="2000" i="1" dirty="0"/>
              <a:t>error</a:t>
            </a:r>
            <a:r>
              <a:rPr lang="en-US" altLang="en-US" sz="2000" dirty="0"/>
              <a:t>*g’(z5)=</a:t>
            </a:r>
            <a:r>
              <a:rPr lang="en-US" altLang="en-US" sz="2000" i="1" dirty="0"/>
              <a:t>error</a:t>
            </a:r>
            <a:r>
              <a:rPr lang="en-US" altLang="en-US" sz="2000" dirty="0"/>
              <a:t>*a5*(1-a5)=</a:t>
            </a:r>
          </a:p>
          <a:p>
            <a:r>
              <a:rPr lang="en-US" altLang="en-US" sz="2000"/>
              <a:t>*</a:t>
            </a:r>
            <a:r>
              <a:rPr lang="en-US" altLang="en-US" sz="2000" smtClean="0"/>
              <a:t>0.353*0.647*0.353=0.08</a:t>
            </a:r>
            <a:endParaRPr lang="en-US" altLang="en-US" sz="2000" dirty="0"/>
          </a:p>
          <a:p>
            <a:r>
              <a:rPr lang="en-US" altLang="en-US" sz="2000" dirty="0">
                <a:latin typeface="Symbol" pitchFamily="18" charset="2"/>
              </a:rPr>
              <a:t>D</a:t>
            </a:r>
            <a:r>
              <a:rPr lang="en-US" altLang="en-US" sz="2000" dirty="0"/>
              <a:t>4=</a:t>
            </a:r>
            <a:r>
              <a:rPr lang="en-US" altLang="en-US" sz="2000" dirty="0">
                <a:latin typeface="Symbol" pitchFamily="18" charset="2"/>
              </a:rPr>
              <a:t>D</a:t>
            </a:r>
            <a:r>
              <a:rPr lang="en-US" altLang="en-US" sz="2000" dirty="0"/>
              <a:t>5*w45*a4*(1-a4)=0.02</a:t>
            </a:r>
          </a:p>
          <a:p>
            <a:r>
              <a:rPr lang="en-US" altLang="en-US" sz="2000" dirty="0">
                <a:latin typeface="Symbol" pitchFamily="18" charset="2"/>
              </a:rPr>
              <a:t>D</a:t>
            </a:r>
            <a:r>
              <a:rPr lang="en-US" altLang="en-US" sz="2000" dirty="0"/>
              <a:t>3=</a:t>
            </a:r>
            <a:r>
              <a:rPr lang="en-US" altLang="en-US" sz="2000" dirty="0">
                <a:latin typeface="Symbol" pitchFamily="18" charset="2"/>
              </a:rPr>
              <a:t>D</a:t>
            </a:r>
            <a:r>
              <a:rPr lang="en-US" altLang="en-US" sz="2000" dirty="0"/>
              <a:t>5*w35*a3*(1-a3)=0.002</a:t>
            </a:r>
          </a:p>
          <a:p>
            <a:endParaRPr lang="en-US" altLang="en-US" sz="2000" dirty="0"/>
          </a:p>
        </p:txBody>
      </p:sp>
      <p:sp>
        <p:nvSpPr>
          <p:cNvPr id="282645" name="Text Box 21"/>
          <p:cNvSpPr txBox="1">
            <a:spLocks noChangeArrowheads="1"/>
          </p:cNvSpPr>
          <p:nvPr/>
        </p:nvSpPr>
        <p:spPr bwMode="auto">
          <a:xfrm>
            <a:off x="5334000" y="3108325"/>
            <a:ext cx="3810000" cy="405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dirty="0"/>
              <a:t>w35= w35 + </a:t>
            </a:r>
            <a:r>
              <a:rPr lang="en-US" altLang="en-US" sz="2000" dirty="0">
                <a:latin typeface="Symbol" pitchFamily="18" charset="2"/>
              </a:rPr>
              <a:t>g</a:t>
            </a:r>
            <a:r>
              <a:rPr lang="en-US" altLang="en-US" sz="2000" dirty="0"/>
              <a:t>*a3*</a:t>
            </a:r>
            <a:r>
              <a:rPr lang="en-US" altLang="en-US" sz="2000" dirty="0">
                <a:latin typeface="Symbol" pitchFamily="18" charset="2"/>
              </a:rPr>
              <a:t>D</a:t>
            </a:r>
            <a:r>
              <a:rPr lang="en-US" altLang="en-US" sz="2000" dirty="0"/>
              <a:t>5=</a:t>
            </a:r>
          </a:p>
          <a:p>
            <a:r>
              <a:rPr lang="en-US" altLang="en-US" sz="2000" dirty="0" smtClean="0"/>
              <a:t>0.1+1*0.55*0.08=0.145</a:t>
            </a:r>
            <a:endParaRPr lang="en-US" altLang="en-US" sz="2000" dirty="0"/>
          </a:p>
          <a:p>
            <a:r>
              <a:rPr lang="en-US" altLang="en-US" sz="2000" dirty="0"/>
              <a:t>w45= w45 + </a:t>
            </a:r>
            <a:r>
              <a:rPr lang="en-US" altLang="en-US" sz="2000" dirty="0">
                <a:latin typeface="Symbol" pitchFamily="18" charset="2"/>
              </a:rPr>
              <a:t>g</a:t>
            </a:r>
            <a:r>
              <a:rPr lang="en-US" altLang="en-US" sz="2000" dirty="0"/>
              <a:t>*a4*</a:t>
            </a:r>
            <a:r>
              <a:rPr lang="en-US" altLang="en-US" sz="2000" dirty="0">
                <a:latin typeface="Symbol" pitchFamily="18" charset="2"/>
              </a:rPr>
              <a:t>D</a:t>
            </a:r>
            <a:r>
              <a:rPr lang="en-US" altLang="en-US" sz="2000" dirty="0"/>
              <a:t>5=1.045</a:t>
            </a:r>
          </a:p>
          <a:p>
            <a:endParaRPr lang="en-US" altLang="en-US" sz="2000" dirty="0"/>
          </a:p>
          <a:p>
            <a:r>
              <a:rPr lang="en-US" altLang="en-US" sz="2000" dirty="0"/>
              <a:t>w13= w13 + </a:t>
            </a:r>
            <a:r>
              <a:rPr lang="en-US" altLang="en-US" sz="2000" dirty="0">
                <a:latin typeface="Symbol" pitchFamily="18" charset="2"/>
              </a:rPr>
              <a:t>g</a:t>
            </a:r>
            <a:r>
              <a:rPr lang="en-US" altLang="en-US" sz="2000" dirty="0"/>
              <a:t>*x1*</a:t>
            </a:r>
            <a:r>
              <a:rPr lang="en-US" altLang="en-US" sz="2000" dirty="0">
                <a:latin typeface="Symbol" pitchFamily="18" charset="2"/>
              </a:rPr>
              <a:t>D</a:t>
            </a:r>
            <a:r>
              <a:rPr lang="en-US" altLang="en-US" sz="2000" dirty="0"/>
              <a:t>3=0.102</a:t>
            </a:r>
          </a:p>
          <a:p>
            <a:r>
              <a:rPr lang="en-US" altLang="en-US" sz="2000" dirty="0"/>
              <a:t>w23= w23 + </a:t>
            </a:r>
            <a:r>
              <a:rPr lang="en-US" altLang="en-US" sz="2000" dirty="0">
                <a:latin typeface="Symbol" pitchFamily="18" charset="2"/>
              </a:rPr>
              <a:t>g</a:t>
            </a:r>
            <a:r>
              <a:rPr lang="en-US" altLang="en-US" sz="2000" dirty="0"/>
              <a:t>*x2*</a:t>
            </a:r>
            <a:r>
              <a:rPr lang="en-US" altLang="en-US" sz="2000" dirty="0">
                <a:latin typeface="Symbol" pitchFamily="18" charset="2"/>
              </a:rPr>
              <a:t>D</a:t>
            </a:r>
            <a:r>
              <a:rPr lang="en-US" altLang="en-US" sz="2000" dirty="0"/>
              <a:t>3=0.102</a:t>
            </a:r>
          </a:p>
          <a:p>
            <a:r>
              <a:rPr lang="en-US" altLang="en-US" sz="2000" dirty="0"/>
              <a:t>w14= w14 + </a:t>
            </a:r>
            <a:r>
              <a:rPr lang="en-US" altLang="en-US" sz="2000" dirty="0">
                <a:latin typeface="Symbol" pitchFamily="18" charset="2"/>
              </a:rPr>
              <a:t>g</a:t>
            </a:r>
            <a:r>
              <a:rPr lang="en-US" altLang="en-US" sz="2000" dirty="0"/>
              <a:t>*x1*</a:t>
            </a:r>
            <a:r>
              <a:rPr lang="en-US" altLang="en-US" sz="2000" dirty="0">
                <a:latin typeface="Symbol" pitchFamily="18" charset="2"/>
              </a:rPr>
              <a:t>D</a:t>
            </a:r>
            <a:r>
              <a:rPr lang="en-US" altLang="en-US" sz="2000" dirty="0"/>
              <a:t>4=0.12</a:t>
            </a:r>
          </a:p>
          <a:p>
            <a:r>
              <a:rPr lang="en-US" altLang="en-US" sz="2000" dirty="0"/>
              <a:t>w24= w24 + </a:t>
            </a:r>
            <a:r>
              <a:rPr lang="en-US" altLang="en-US" sz="2000" dirty="0">
                <a:latin typeface="Symbol" pitchFamily="18" charset="2"/>
              </a:rPr>
              <a:t>g</a:t>
            </a:r>
            <a:r>
              <a:rPr lang="en-US" altLang="en-US" sz="2000" dirty="0"/>
              <a:t>*x2*</a:t>
            </a:r>
            <a:r>
              <a:rPr lang="en-US" altLang="en-US" sz="2000" dirty="0">
                <a:latin typeface="Symbol" pitchFamily="18" charset="2"/>
              </a:rPr>
              <a:t>D</a:t>
            </a:r>
            <a:r>
              <a:rPr lang="en-US" altLang="en-US" sz="2000" dirty="0"/>
              <a:t>4=0.12</a:t>
            </a:r>
          </a:p>
          <a:p>
            <a:endParaRPr lang="en-US" altLang="en-US" sz="2000" dirty="0"/>
          </a:p>
          <a:p>
            <a:r>
              <a:rPr lang="en-US" altLang="en-US" sz="2000" b="1" dirty="0">
                <a:solidFill>
                  <a:schemeClr val="accent2"/>
                </a:solidFill>
              </a:rPr>
              <a:t>a4’=</a:t>
            </a:r>
            <a:r>
              <a:rPr lang="en-US" altLang="en-US" sz="2000" b="1" dirty="0" smtClean="0">
                <a:solidFill>
                  <a:schemeClr val="accent2"/>
                </a:solidFill>
              </a:rPr>
              <a:t>g(0.24)=0.557</a:t>
            </a:r>
            <a:endParaRPr lang="en-US" altLang="en-US" sz="2000" b="1" dirty="0">
              <a:solidFill>
                <a:schemeClr val="accent2"/>
              </a:solidFill>
            </a:endParaRPr>
          </a:p>
          <a:p>
            <a:r>
              <a:rPr lang="en-US" altLang="en-US" sz="2000" b="1" dirty="0">
                <a:solidFill>
                  <a:schemeClr val="accent2"/>
                </a:solidFill>
              </a:rPr>
              <a:t>a3’=</a:t>
            </a:r>
            <a:r>
              <a:rPr lang="en-US" altLang="en-US" sz="2000" b="1" dirty="0" smtClean="0">
                <a:solidFill>
                  <a:schemeClr val="accent2"/>
                </a:solidFill>
              </a:rPr>
              <a:t>g(0.204)=0.554</a:t>
            </a:r>
            <a:endParaRPr lang="en-US" altLang="en-US" sz="2000" b="1" dirty="0">
              <a:solidFill>
                <a:schemeClr val="accent2"/>
              </a:solidFill>
            </a:endParaRPr>
          </a:p>
          <a:p>
            <a:r>
              <a:rPr lang="en-US" altLang="en-US" sz="2000" b="1" dirty="0">
                <a:solidFill>
                  <a:schemeClr val="accent2"/>
                </a:solidFill>
              </a:rPr>
              <a:t>a5’=g(0.66045)=</a:t>
            </a:r>
            <a:r>
              <a:rPr lang="en-US" altLang="en-US" sz="2000" b="1" dirty="0" smtClean="0">
                <a:solidFill>
                  <a:schemeClr val="accent2"/>
                </a:solidFill>
              </a:rPr>
              <a:t>0.66</a:t>
            </a:r>
            <a:endParaRPr lang="en-US" altLang="en-US" sz="2000" b="1" dirty="0">
              <a:solidFill>
                <a:schemeClr val="accent2"/>
              </a:solidFill>
            </a:endParaRPr>
          </a:p>
          <a:p>
            <a:endParaRPr lang="en-US" altLang="en-US" sz="2000" b="1" dirty="0">
              <a:solidFill>
                <a:schemeClr val="accent2"/>
              </a:solidFill>
            </a:endParaRPr>
          </a:p>
        </p:txBody>
      </p:sp>
      <p:sp>
        <p:nvSpPr>
          <p:cNvPr id="282646" name="Text Box 22"/>
          <p:cNvSpPr txBox="1">
            <a:spLocks noChangeArrowheads="1"/>
          </p:cNvSpPr>
          <p:nvPr/>
        </p:nvSpPr>
        <p:spPr bwMode="auto">
          <a:xfrm>
            <a:off x="3581400" y="228600"/>
            <a:ext cx="55626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Example: all weights are 0.1 except w45=1; </a:t>
            </a:r>
            <a:r>
              <a:rPr lang="en-US" altLang="en-US" sz="2000">
                <a:latin typeface="Symbol" pitchFamily="18" charset="2"/>
              </a:rPr>
              <a:t>g</a:t>
            </a:r>
            <a:r>
              <a:rPr lang="en-US" altLang="en-US" sz="2000"/>
              <a:t>=1</a:t>
            </a:r>
          </a:p>
          <a:p>
            <a:r>
              <a:rPr lang="en-US" altLang="en-US" sz="2000"/>
              <a:t>Training Example: (x1=1,x2=1;a5=1)</a:t>
            </a:r>
          </a:p>
          <a:p>
            <a:r>
              <a:rPr lang="en-US" altLang="en-US" sz="2000"/>
              <a:t>g is the sigmoid function</a:t>
            </a:r>
          </a:p>
        </p:txBody>
      </p:sp>
      <p:sp>
        <p:nvSpPr>
          <p:cNvPr id="282647" name="Text Box 23"/>
          <p:cNvSpPr txBox="1">
            <a:spLocks noChangeArrowheads="1"/>
          </p:cNvSpPr>
          <p:nvPr/>
        </p:nvSpPr>
        <p:spPr bwMode="auto">
          <a:xfrm>
            <a:off x="5699125" y="1409700"/>
            <a:ext cx="3111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chemeClr val="tx2"/>
                </a:solidFill>
              </a:rPr>
              <a:t>a5 is 0.6594 with the adjusted </a:t>
            </a:r>
          </a:p>
          <a:p>
            <a:r>
              <a:rPr lang="en-US" altLang="en-US" b="1">
                <a:solidFill>
                  <a:schemeClr val="tx2"/>
                </a:solidFill>
              </a:rPr>
              <a:t>weights!</a:t>
            </a:r>
          </a:p>
        </p:txBody>
      </p:sp>
    </p:spTree>
    <p:extLst>
      <p:ext uri="{BB962C8B-B14F-4D97-AF65-F5344CB8AC3E}">
        <p14:creationId xmlns:p14="http://schemas.microsoft.com/office/powerpoint/2010/main" val="3876098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body" idx="1"/>
          </p:nvPr>
        </p:nvSpPr>
        <p:spPr>
          <a:xfrm>
            <a:off x="152400" y="1143000"/>
            <a:ext cx="8991600" cy="5715000"/>
          </a:xfrm>
        </p:spPr>
        <p:txBody>
          <a:bodyPr/>
          <a:lstStyle/>
          <a:p>
            <a:r>
              <a:rPr lang="en-US" altLang="en-US" dirty="0"/>
              <a:t>10-fold cross validation is the most popular technique to evaluate </a:t>
            </a:r>
            <a:r>
              <a:rPr lang="en-US" altLang="en-US" dirty="0" smtClean="0"/>
              <a:t>classifiers</a:t>
            </a:r>
          </a:p>
          <a:p>
            <a:r>
              <a:rPr lang="en-US" altLang="en-US" dirty="0" smtClean="0"/>
              <a:t>Leave one out and stratified cross validation also has some popularity </a:t>
            </a:r>
            <a:endParaRPr lang="en-US" altLang="en-US" dirty="0"/>
          </a:p>
          <a:p>
            <a:r>
              <a:rPr lang="en-US" altLang="en-US" dirty="0"/>
              <a:t>Cross validation is usually perform class stratified (frequencies of examples of a particular class are approximately the same in each fold).</a:t>
            </a:r>
          </a:p>
          <a:p>
            <a:r>
              <a:rPr lang="en-US" altLang="en-US" dirty="0"/>
              <a:t>Example should be assigned to folds randomly (if not </a:t>
            </a:r>
            <a:r>
              <a:rPr lang="en-US" altLang="en-US" dirty="0">
                <a:sym typeface="Wingdings" pitchFamily="2" charset="2"/>
              </a:rPr>
              <a:t> </a:t>
            </a:r>
            <a:r>
              <a:rPr lang="en-US" altLang="en-US" i="1" dirty="0">
                <a:sym typeface="Wingdings" pitchFamily="2" charset="2"/>
              </a:rPr>
              <a:t>cheating</a:t>
            </a:r>
            <a:r>
              <a:rPr lang="en-US" altLang="en-US" dirty="0">
                <a:sym typeface="Wingdings" pitchFamily="2" charset="2"/>
              </a:rPr>
              <a:t>!)</a:t>
            </a:r>
            <a:endParaRPr lang="en-US" altLang="en-US" dirty="0"/>
          </a:p>
          <a:p>
            <a:r>
              <a:rPr lang="en-US" altLang="en-US" dirty="0"/>
              <a:t>Accuracy:= % of testing examples classified correctly</a:t>
            </a:r>
          </a:p>
          <a:p>
            <a:pPr>
              <a:buFont typeface="Wingdings" pitchFamily="2" charset="2"/>
              <a:buNone/>
            </a:pPr>
            <a:r>
              <a:rPr lang="en-US" altLang="en-US" dirty="0"/>
              <a:t>Example: 3-fold Cross-validation; examples of the dataset are subdivided into 3 joints sets (preserving class frequencies); then training/test-set pairs are constructed as follows:</a:t>
            </a:r>
          </a:p>
          <a:p>
            <a:pPr>
              <a:buFont typeface="Wingdings" pitchFamily="2" charset="2"/>
              <a:buNone/>
            </a:pPr>
            <a:endParaRPr lang="en-US" altLang="en-US" b="1" dirty="0"/>
          </a:p>
          <a:p>
            <a:pPr>
              <a:buFont typeface="Wingdings" pitchFamily="2" charset="2"/>
              <a:buNone/>
            </a:pPr>
            <a:endParaRPr lang="en-US" altLang="en-US" b="1" dirty="0"/>
          </a:p>
        </p:txBody>
      </p:sp>
      <p:sp useBgFill="1">
        <p:nvSpPr>
          <p:cNvPr id="289795" name="Rectangle 3"/>
          <p:cNvSpPr>
            <a:spLocks noChangeArrowheads="1"/>
          </p:cNvSpPr>
          <p:nvPr/>
        </p:nvSpPr>
        <p:spPr bwMode="auto">
          <a:xfrm>
            <a:off x="609600" y="228600"/>
            <a:ext cx="7762875" cy="681038"/>
          </a:xfrm>
          <a:prstGeom prst="rect">
            <a:avLst/>
          </a:prstGeom>
          <a:ln w="12700">
            <a:solidFill>
              <a:schemeClr val="tx1"/>
            </a:solidFill>
            <a:miter lim="800000"/>
            <a:headEnd/>
            <a:tailEnd/>
          </a:ln>
          <a:effectLst>
            <a:outerShdw dist="107763" dir="2700000" algn="ctr" rotWithShape="0">
              <a:schemeClr val="bg2"/>
            </a:outerShdw>
          </a:effectLst>
        </p:spPr>
        <p:txBody>
          <a:bodyPr lIns="90488" tIns="44450" rIns="90488" bIns="44450" anchor="ctr">
            <a:spAutoFit/>
          </a:bodyPr>
          <a:lstStyle>
            <a:lvl1pPr algn="ctr">
              <a:defRPr kumimoji="1" sz="4800">
                <a:solidFill>
                  <a:schemeClr val="tx2"/>
                </a:solidFill>
                <a:latin typeface="Arial Narrow" pitchFamily="34" charset="0"/>
              </a:defRPr>
            </a:lvl1pPr>
            <a:lvl2pPr algn="ctr">
              <a:defRPr kumimoji="1" sz="4800">
                <a:solidFill>
                  <a:schemeClr val="tx2"/>
                </a:solidFill>
                <a:latin typeface="Arial Narrow" pitchFamily="34" charset="0"/>
              </a:defRPr>
            </a:lvl2pPr>
            <a:lvl3pPr algn="ctr">
              <a:defRPr kumimoji="1" sz="4800">
                <a:solidFill>
                  <a:schemeClr val="tx2"/>
                </a:solidFill>
                <a:latin typeface="Arial Narrow" pitchFamily="34" charset="0"/>
              </a:defRPr>
            </a:lvl3pPr>
            <a:lvl4pPr algn="ctr">
              <a:defRPr kumimoji="1" sz="4800">
                <a:solidFill>
                  <a:schemeClr val="tx2"/>
                </a:solidFill>
                <a:latin typeface="Arial Narrow" pitchFamily="34" charset="0"/>
              </a:defRPr>
            </a:lvl4pPr>
            <a:lvl5pPr algn="ctr">
              <a:defRPr kumimoji="1" sz="4800">
                <a:solidFill>
                  <a:schemeClr val="tx2"/>
                </a:solidFill>
                <a:latin typeface="Arial Narrow" pitchFamily="34" charset="0"/>
              </a:defRPr>
            </a:lvl5pPr>
            <a:lvl6pPr marL="457200" algn="ctr" eaLnBrk="0" fontAlgn="base" hangingPunct="0">
              <a:spcBef>
                <a:spcPct val="0"/>
              </a:spcBef>
              <a:spcAft>
                <a:spcPct val="0"/>
              </a:spcAft>
              <a:defRPr kumimoji="1" sz="4800">
                <a:solidFill>
                  <a:schemeClr val="tx2"/>
                </a:solidFill>
                <a:latin typeface="Arial Narrow" pitchFamily="34" charset="0"/>
              </a:defRPr>
            </a:lvl6pPr>
            <a:lvl7pPr marL="914400" algn="ctr" eaLnBrk="0" fontAlgn="base" hangingPunct="0">
              <a:spcBef>
                <a:spcPct val="0"/>
              </a:spcBef>
              <a:spcAft>
                <a:spcPct val="0"/>
              </a:spcAft>
              <a:defRPr kumimoji="1" sz="4800">
                <a:solidFill>
                  <a:schemeClr val="tx2"/>
                </a:solidFill>
                <a:latin typeface="Arial Narrow" pitchFamily="34" charset="0"/>
              </a:defRPr>
            </a:lvl7pPr>
            <a:lvl8pPr marL="1371600" algn="ctr" eaLnBrk="0" fontAlgn="base" hangingPunct="0">
              <a:spcBef>
                <a:spcPct val="0"/>
              </a:spcBef>
              <a:spcAft>
                <a:spcPct val="0"/>
              </a:spcAft>
              <a:defRPr kumimoji="1" sz="4800">
                <a:solidFill>
                  <a:schemeClr val="tx2"/>
                </a:solidFill>
                <a:latin typeface="Arial Narrow" pitchFamily="34" charset="0"/>
              </a:defRPr>
            </a:lvl8pPr>
            <a:lvl9pPr marL="1828800" algn="ctr" eaLnBrk="0" fontAlgn="base" hangingPunct="0">
              <a:spcBef>
                <a:spcPct val="0"/>
              </a:spcBef>
              <a:spcAft>
                <a:spcPct val="0"/>
              </a:spcAft>
              <a:defRPr kumimoji="1" sz="4800">
                <a:solidFill>
                  <a:schemeClr val="tx2"/>
                </a:solidFill>
                <a:latin typeface="Arial Narrow" pitchFamily="34" charset="0"/>
              </a:defRPr>
            </a:lvl9pPr>
          </a:lstStyle>
          <a:p>
            <a:r>
              <a:rPr lang="en-US" altLang="en-US" sz="3800" b="1"/>
              <a:t>N-Fold Cross Validation</a:t>
            </a:r>
          </a:p>
        </p:txBody>
      </p:sp>
      <p:sp>
        <p:nvSpPr>
          <p:cNvPr id="289796" name="Rectangle 4"/>
          <p:cNvSpPr>
            <a:spLocks noChangeArrowheads="1"/>
          </p:cNvSpPr>
          <p:nvPr/>
        </p:nvSpPr>
        <p:spPr bwMode="auto">
          <a:xfrm>
            <a:off x="1828800" y="4419600"/>
            <a:ext cx="914400" cy="9144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1</a:t>
            </a:r>
          </a:p>
        </p:txBody>
      </p:sp>
      <p:sp>
        <p:nvSpPr>
          <p:cNvPr id="289798" name="Rectangle 6"/>
          <p:cNvSpPr>
            <a:spLocks noChangeArrowheads="1"/>
          </p:cNvSpPr>
          <p:nvPr/>
        </p:nvSpPr>
        <p:spPr bwMode="auto">
          <a:xfrm>
            <a:off x="2743200" y="4419600"/>
            <a:ext cx="914400" cy="9144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2</a:t>
            </a:r>
          </a:p>
        </p:txBody>
      </p:sp>
      <p:sp>
        <p:nvSpPr>
          <p:cNvPr id="289799" name="Rectangle 7"/>
          <p:cNvSpPr>
            <a:spLocks noChangeArrowheads="1"/>
          </p:cNvSpPr>
          <p:nvPr/>
        </p:nvSpPr>
        <p:spPr bwMode="auto">
          <a:xfrm>
            <a:off x="2209800" y="5334000"/>
            <a:ext cx="914400" cy="9144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3</a:t>
            </a:r>
          </a:p>
        </p:txBody>
      </p:sp>
      <p:sp>
        <p:nvSpPr>
          <p:cNvPr id="289800" name="Text Box 8"/>
          <p:cNvSpPr txBox="1">
            <a:spLocks noChangeArrowheads="1"/>
          </p:cNvSpPr>
          <p:nvPr/>
        </p:nvSpPr>
        <p:spPr bwMode="auto">
          <a:xfrm>
            <a:off x="609600" y="4800600"/>
            <a:ext cx="1123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Training:</a:t>
            </a:r>
          </a:p>
        </p:txBody>
      </p:sp>
      <p:sp>
        <p:nvSpPr>
          <p:cNvPr id="289801" name="Text Box 9"/>
          <p:cNvSpPr txBox="1">
            <a:spLocks noChangeArrowheads="1"/>
          </p:cNvSpPr>
          <p:nvPr/>
        </p:nvSpPr>
        <p:spPr bwMode="auto">
          <a:xfrm>
            <a:off x="609600" y="5791200"/>
            <a:ext cx="984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Testing:</a:t>
            </a:r>
          </a:p>
        </p:txBody>
      </p:sp>
      <p:sp>
        <p:nvSpPr>
          <p:cNvPr id="289802" name="Rectangle 10"/>
          <p:cNvSpPr>
            <a:spLocks noChangeArrowheads="1"/>
          </p:cNvSpPr>
          <p:nvPr/>
        </p:nvSpPr>
        <p:spPr bwMode="auto">
          <a:xfrm>
            <a:off x="4191000" y="4419600"/>
            <a:ext cx="914400" cy="9906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1</a:t>
            </a:r>
          </a:p>
        </p:txBody>
      </p:sp>
      <p:sp>
        <p:nvSpPr>
          <p:cNvPr id="289803" name="Rectangle 11"/>
          <p:cNvSpPr>
            <a:spLocks noChangeArrowheads="1"/>
          </p:cNvSpPr>
          <p:nvPr/>
        </p:nvSpPr>
        <p:spPr bwMode="auto">
          <a:xfrm>
            <a:off x="5105400" y="4419600"/>
            <a:ext cx="914400" cy="9906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3</a:t>
            </a:r>
          </a:p>
        </p:txBody>
      </p:sp>
      <p:sp>
        <p:nvSpPr>
          <p:cNvPr id="289804" name="Rectangle 12"/>
          <p:cNvSpPr>
            <a:spLocks noChangeArrowheads="1"/>
          </p:cNvSpPr>
          <p:nvPr/>
        </p:nvSpPr>
        <p:spPr bwMode="auto">
          <a:xfrm>
            <a:off x="4572000" y="5410200"/>
            <a:ext cx="914400" cy="9906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2</a:t>
            </a:r>
          </a:p>
        </p:txBody>
      </p:sp>
      <p:sp>
        <p:nvSpPr>
          <p:cNvPr id="289805" name="Rectangle 13"/>
          <p:cNvSpPr>
            <a:spLocks noChangeArrowheads="1"/>
          </p:cNvSpPr>
          <p:nvPr/>
        </p:nvSpPr>
        <p:spPr bwMode="auto">
          <a:xfrm>
            <a:off x="6400800" y="4495800"/>
            <a:ext cx="914400" cy="9144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2</a:t>
            </a:r>
          </a:p>
        </p:txBody>
      </p:sp>
      <p:sp>
        <p:nvSpPr>
          <p:cNvPr id="289806" name="Rectangle 14"/>
          <p:cNvSpPr>
            <a:spLocks noChangeArrowheads="1"/>
          </p:cNvSpPr>
          <p:nvPr/>
        </p:nvSpPr>
        <p:spPr bwMode="auto">
          <a:xfrm>
            <a:off x="7315200" y="4495800"/>
            <a:ext cx="914400" cy="9144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3</a:t>
            </a:r>
          </a:p>
        </p:txBody>
      </p:sp>
      <p:sp>
        <p:nvSpPr>
          <p:cNvPr id="289807" name="Rectangle 15"/>
          <p:cNvSpPr>
            <a:spLocks noChangeArrowheads="1"/>
          </p:cNvSpPr>
          <p:nvPr/>
        </p:nvSpPr>
        <p:spPr bwMode="auto">
          <a:xfrm>
            <a:off x="6781800" y="5410200"/>
            <a:ext cx="914400" cy="9144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1026"/>
          <p:cNvSpPr>
            <a:spLocks noGrp="1" noChangeArrowheads="1"/>
          </p:cNvSpPr>
          <p:nvPr>
            <p:ph type="title"/>
          </p:nvPr>
        </p:nvSpPr>
        <p:spPr/>
        <p:txBody>
          <a:bodyPr/>
          <a:lstStyle/>
          <a:p>
            <a:r>
              <a:rPr lang="en-US" altLang="en-US" sz="5400"/>
              <a:t>Neural Network Terminology</a:t>
            </a:r>
          </a:p>
        </p:txBody>
      </p:sp>
      <p:sp>
        <p:nvSpPr>
          <p:cNvPr id="276483" name="Rectangle 1027"/>
          <p:cNvSpPr>
            <a:spLocks noGrp="1" noChangeArrowheads="1"/>
          </p:cNvSpPr>
          <p:nvPr>
            <p:ph type="body" idx="1"/>
          </p:nvPr>
        </p:nvSpPr>
        <p:spPr/>
        <p:txBody>
          <a:bodyPr/>
          <a:lstStyle/>
          <a:p>
            <a:r>
              <a:rPr lang="en-US" altLang="en-US"/>
              <a:t>A neural network is composed of a number of </a:t>
            </a:r>
            <a:r>
              <a:rPr lang="en-US" altLang="en-US" b="1"/>
              <a:t>units</a:t>
            </a:r>
            <a:r>
              <a:rPr lang="en-US" altLang="en-US"/>
              <a:t> (nodes) that are connected by </a:t>
            </a:r>
            <a:r>
              <a:rPr lang="en-US" altLang="en-US" b="1"/>
              <a:t>links. </a:t>
            </a:r>
            <a:r>
              <a:rPr lang="en-US" altLang="en-US"/>
              <a:t>Each link has a </a:t>
            </a:r>
            <a:r>
              <a:rPr lang="en-US" altLang="en-US" b="1"/>
              <a:t>weight</a:t>
            </a:r>
            <a:r>
              <a:rPr lang="en-US" altLang="en-US"/>
              <a:t> associated with it. Each unit has an </a:t>
            </a:r>
            <a:r>
              <a:rPr lang="en-US" altLang="en-US" b="1"/>
              <a:t>activation level </a:t>
            </a:r>
            <a:r>
              <a:rPr lang="en-US" altLang="en-US"/>
              <a:t>and a means to compute the activation level at the next step in time.</a:t>
            </a:r>
          </a:p>
          <a:p>
            <a:r>
              <a:rPr lang="en-US" altLang="en-US"/>
              <a:t>Most neural networks are decomposed of a linear component called </a:t>
            </a:r>
            <a:r>
              <a:rPr lang="en-US" altLang="en-US" b="1"/>
              <a:t>input function</a:t>
            </a:r>
            <a:r>
              <a:rPr lang="en-US" altLang="en-US"/>
              <a:t>, and a non-linear component call </a:t>
            </a:r>
            <a:r>
              <a:rPr lang="en-US" altLang="en-US" b="1"/>
              <a:t>activation function</a:t>
            </a:r>
            <a:r>
              <a:rPr lang="en-US" altLang="en-US"/>
              <a:t>. Popular activation functions include: step-function, sign-function, and sigmoid function.</a:t>
            </a:r>
          </a:p>
          <a:p>
            <a:r>
              <a:rPr lang="en-US" altLang="en-US"/>
              <a:t>The </a:t>
            </a:r>
            <a:r>
              <a:rPr lang="en-US" altLang="en-US" b="1"/>
              <a:t>architecture</a:t>
            </a:r>
            <a:r>
              <a:rPr lang="en-US" altLang="en-US"/>
              <a:t> of a neural network determines how units are connected and what activation function are used for the network computations. Architectures are subdivided into </a:t>
            </a:r>
            <a:r>
              <a:rPr lang="en-US" altLang="en-US" b="1"/>
              <a:t>feed-forward</a:t>
            </a:r>
            <a:r>
              <a:rPr lang="en-US" altLang="en-US"/>
              <a:t> and </a:t>
            </a:r>
            <a:r>
              <a:rPr lang="en-US" altLang="en-US" b="1"/>
              <a:t>recurrent networks</a:t>
            </a:r>
            <a:r>
              <a:rPr lang="en-US" altLang="en-US"/>
              <a:t>. Moreover, </a:t>
            </a:r>
            <a:r>
              <a:rPr lang="en-US" altLang="en-US" b="1"/>
              <a:t>single layer</a:t>
            </a:r>
            <a:r>
              <a:rPr lang="en-US" altLang="en-US"/>
              <a:t> and </a:t>
            </a:r>
            <a:r>
              <a:rPr lang="en-US" altLang="en-US" b="1"/>
              <a:t>multi-layer</a:t>
            </a:r>
            <a:r>
              <a:rPr lang="en-US" altLang="en-US"/>
              <a:t> neural networks (that contain </a:t>
            </a:r>
            <a:r>
              <a:rPr lang="en-US" altLang="en-US" b="1"/>
              <a:t>hidden units</a:t>
            </a:r>
            <a:r>
              <a:rPr lang="en-US" altLang="en-US"/>
              <a:t>) are distinguished.</a:t>
            </a:r>
          </a:p>
          <a:p>
            <a:r>
              <a:rPr lang="en-US" altLang="en-US" b="1"/>
              <a:t>Learning in the context of neural networks</a:t>
            </a:r>
            <a:r>
              <a:rPr lang="en-US" altLang="en-US"/>
              <a:t> mostly centers on finding “good” weights for a given architecture so that the error in performing a particular task is minimized. Most approaches center on learning a function from a set of training examples, and use hill-climbing and steepest decent hill-climbing approaches to find the best values for the weights.</a:t>
            </a:r>
          </a:p>
          <a:p>
            <a:pPr>
              <a:buFont typeface="Wingdings" pitchFamily="2" charset="2"/>
              <a:buNone/>
            </a:pPr>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r>
              <a:rPr lang="en-US" altLang="en-US"/>
              <a:t>Perceptron Learning Example</a:t>
            </a:r>
          </a:p>
        </p:txBody>
      </p:sp>
      <p:sp>
        <p:nvSpPr>
          <p:cNvPr id="278531" name="Rectangle 3"/>
          <p:cNvSpPr>
            <a:spLocks noGrp="1" noChangeArrowheads="1"/>
          </p:cNvSpPr>
          <p:nvPr>
            <p:ph type="body" idx="1"/>
          </p:nvPr>
        </p:nvSpPr>
        <p:spPr>
          <a:xfrm>
            <a:off x="152400" y="1066800"/>
            <a:ext cx="8991600" cy="5486400"/>
          </a:xfrm>
        </p:spPr>
        <p:txBody>
          <a:bodyPr/>
          <a:lstStyle/>
          <a:p>
            <a:pPr marL="381000" indent="-381000"/>
            <a:r>
              <a:rPr lang="en-US" altLang="en-US"/>
              <a:t>Learn </a:t>
            </a:r>
            <a:r>
              <a:rPr lang="en-US" altLang="en-US" b="1">
                <a:latin typeface="Verdana" pitchFamily="34" charset="0"/>
              </a:rPr>
              <a:t>y=x1 and x2</a:t>
            </a:r>
            <a:r>
              <a:rPr lang="en-US" altLang="en-US"/>
              <a:t> for examples (0,0,0), (0,1,0), (1,0,0), (1,1, 1) and learning rate 0.5 and initial weights w0=1;w1=w2=0.8; step</a:t>
            </a:r>
            <a:r>
              <a:rPr lang="en-US" altLang="en-US" baseline="-25000"/>
              <a:t>0</a:t>
            </a:r>
            <a:r>
              <a:rPr lang="en-US" altLang="en-US"/>
              <a:t> is used as the activation function</a:t>
            </a:r>
          </a:p>
          <a:p>
            <a:pPr marL="381000" indent="-381000">
              <a:buFont typeface="Wingdings" pitchFamily="2" charset="2"/>
              <a:buAutoNum type="arabicPeriod"/>
            </a:pPr>
            <a:r>
              <a:rPr lang="en-US" altLang="en-US"/>
              <a:t>w0 is set to 0.5; nothing else changes --- First example</a:t>
            </a:r>
          </a:p>
          <a:p>
            <a:pPr marL="381000" indent="-381000">
              <a:buFont typeface="Wingdings" pitchFamily="2" charset="2"/>
              <a:buAutoNum type="arabicPeriod"/>
            </a:pPr>
            <a:r>
              <a:rPr lang="en-US" altLang="en-US"/>
              <a:t>w0 is set to 0; w2 is set to 0.3 --- Second example</a:t>
            </a:r>
          </a:p>
          <a:p>
            <a:pPr marL="381000" indent="-381000">
              <a:buFont typeface="Wingdings" pitchFamily="2" charset="2"/>
              <a:buAutoNum type="arabicPeriod"/>
            </a:pPr>
            <a:r>
              <a:rPr lang="en-US" altLang="en-US"/>
              <a:t>w0 is set to –0.5; w1 is set to 0.3 --- Third example</a:t>
            </a:r>
          </a:p>
          <a:p>
            <a:pPr marL="381000" indent="-381000">
              <a:buFont typeface="Wingdings" pitchFamily="2" charset="2"/>
              <a:buAutoNum type="arabicPeriod"/>
            </a:pPr>
            <a:r>
              <a:rPr lang="en-US" altLang="en-US"/>
              <a:t>No more errors occurs for those weights for the four examples</a:t>
            </a:r>
          </a:p>
          <a:p>
            <a:pPr marL="381000" indent="-381000">
              <a:buFont typeface="Wingdings" pitchFamily="2" charset="2"/>
              <a:buAutoNum type="arabicPeriod"/>
            </a:pPr>
            <a:endParaRPr lang="en-US" altLang="en-US"/>
          </a:p>
          <a:p>
            <a:pPr marL="381000" indent="-381000">
              <a:buFont typeface="Wingdings" pitchFamily="2" charset="2"/>
              <a:buNone/>
            </a:pPr>
            <a:endParaRPr lang="en-US" altLang="en-US"/>
          </a:p>
        </p:txBody>
      </p:sp>
      <p:sp>
        <p:nvSpPr>
          <p:cNvPr id="278532" name="Oval 4"/>
          <p:cNvSpPr>
            <a:spLocks noChangeArrowheads="1"/>
          </p:cNvSpPr>
          <p:nvPr/>
        </p:nvSpPr>
        <p:spPr bwMode="auto">
          <a:xfrm>
            <a:off x="1524000" y="4419600"/>
            <a:ext cx="762000" cy="5334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x1</a:t>
            </a:r>
          </a:p>
        </p:txBody>
      </p:sp>
      <p:sp>
        <p:nvSpPr>
          <p:cNvPr id="278533" name="Oval 5"/>
          <p:cNvSpPr>
            <a:spLocks noChangeArrowheads="1"/>
          </p:cNvSpPr>
          <p:nvPr/>
        </p:nvSpPr>
        <p:spPr bwMode="auto">
          <a:xfrm>
            <a:off x="1524000" y="5334000"/>
            <a:ext cx="762000" cy="5334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x2</a:t>
            </a:r>
          </a:p>
        </p:txBody>
      </p:sp>
      <p:sp>
        <p:nvSpPr>
          <p:cNvPr id="278534" name="Oval 6"/>
          <p:cNvSpPr>
            <a:spLocks noChangeArrowheads="1"/>
          </p:cNvSpPr>
          <p:nvPr/>
        </p:nvSpPr>
        <p:spPr bwMode="auto">
          <a:xfrm>
            <a:off x="2438400" y="3733800"/>
            <a:ext cx="762000" cy="5334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1</a:t>
            </a:r>
          </a:p>
        </p:txBody>
      </p:sp>
      <p:sp>
        <p:nvSpPr>
          <p:cNvPr id="278535" name="Oval 7"/>
          <p:cNvSpPr>
            <a:spLocks noChangeArrowheads="1"/>
          </p:cNvSpPr>
          <p:nvPr/>
        </p:nvSpPr>
        <p:spPr bwMode="auto">
          <a:xfrm>
            <a:off x="3200400" y="4724400"/>
            <a:ext cx="2438400" cy="9144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Step</a:t>
            </a:r>
            <a:r>
              <a:rPr lang="en-US" altLang="en-US" baseline="-25000"/>
              <a:t>0</a:t>
            </a:r>
            <a:r>
              <a:rPr lang="en-US" altLang="en-US"/>
              <a:t>-Unit</a:t>
            </a:r>
          </a:p>
        </p:txBody>
      </p:sp>
      <p:sp>
        <p:nvSpPr>
          <p:cNvPr id="278536" name="Oval 8"/>
          <p:cNvSpPr>
            <a:spLocks noChangeArrowheads="1"/>
          </p:cNvSpPr>
          <p:nvPr/>
        </p:nvSpPr>
        <p:spPr bwMode="auto">
          <a:xfrm>
            <a:off x="7010400" y="4953000"/>
            <a:ext cx="838200" cy="6096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y</a:t>
            </a:r>
          </a:p>
        </p:txBody>
      </p:sp>
      <p:sp>
        <p:nvSpPr>
          <p:cNvPr id="278540" name="Line 12"/>
          <p:cNvSpPr>
            <a:spLocks noChangeShapeType="1"/>
          </p:cNvSpPr>
          <p:nvPr/>
        </p:nvSpPr>
        <p:spPr bwMode="auto">
          <a:xfrm>
            <a:off x="3124200" y="4114800"/>
            <a:ext cx="685800" cy="6858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541" name="Line 13"/>
          <p:cNvSpPr>
            <a:spLocks noChangeShapeType="1"/>
          </p:cNvSpPr>
          <p:nvPr/>
        </p:nvSpPr>
        <p:spPr bwMode="auto">
          <a:xfrm>
            <a:off x="2286000" y="4724400"/>
            <a:ext cx="914400" cy="3810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542" name="Line 14"/>
          <p:cNvSpPr>
            <a:spLocks noChangeShapeType="1"/>
          </p:cNvSpPr>
          <p:nvPr/>
        </p:nvSpPr>
        <p:spPr bwMode="auto">
          <a:xfrm flipV="1">
            <a:off x="2286000" y="5105400"/>
            <a:ext cx="990600" cy="53340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543" name="Text Box 15"/>
          <p:cNvSpPr txBox="1">
            <a:spLocks noChangeArrowheads="1"/>
          </p:cNvSpPr>
          <p:nvPr/>
        </p:nvSpPr>
        <p:spPr bwMode="auto">
          <a:xfrm>
            <a:off x="3260725" y="3962400"/>
            <a:ext cx="463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w0</a:t>
            </a:r>
          </a:p>
        </p:txBody>
      </p:sp>
      <p:sp>
        <p:nvSpPr>
          <p:cNvPr id="278544" name="Text Box 16"/>
          <p:cNvSpPr txBox="1">
            <a:spLocks noChangeArrowheads="1"/>
          </p:cNvSpPr>
          <p:nvPr/>
        </p:nvSpPr>
        <p:spPr bwMode="auto">
          <a:xfrm>
            <a:off x="2498725" y="4533900"/>
            <a:ext cx="463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a:t>
            </a:r>
          </a:p>
        </p:txBody>
      </p:sp>
      <p:sp>
        <p:nvSpPr>
          <p:cNvPr id="278545" name="Text Box 17"/>
          <p:cNvSpPr txBox="1">
            <a:spLocks noChangeArrowheads="1"/>
          </p:cNvSpPr>
          <p:nvPr/>
        </p:nvSpPr>
        <p:spPr bwMode="auto">
          <a:xfrm>
            <a:off x="2422525" y="5448300"/>
            <a:ext cx="463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a:t>
            </a:r>
          </a:p>
        </p:txBody>
      </p:sp>
      <p:sp>
        <p:nvSpPr>
          <p:cNvPr id="278546" name="Line 18"/>
          <p:cNvSpPr>
            <a:spLocks noChangeShapeType="1"/>
          </p:cNvSpPr>
          <p:nvPr/>
        </p:nvSpPr>
        <p:spPr bwMode="auto">
          <a:xfrm>
            <a:off x="5638800" y="5105400"/>
            <a:ext cx="14478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8548" name="Text Box 20"/>
          <p:cNvSpPr txBox="1">
            <a:spLocks noChangeArrowheads="1"/>
          </p:cNvSpPr>
          <p:nvPr/>
        </p:nvSpPr>
        <p:spPr bwMode="auto">
          <a:xfrm>
            <a:off x="1524000" y="6172200"/>
            <a:ext cx="6592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Perceptron Learning Rule</a:t>
            </a:r>
            <a:r>
              <a:rPr lang="en-US" altLang="en-US" sz="2400"/>
              <a:t>: W</a:t>
            </a:r>
            <a:r>
              <a:rPr lang="en-US" altLang="en-US" sz="2400" baseline="-25000"/>
              <a:t>j</a:t>
            </a:r>
            <a:r>
              <a:rPr lang="en-US" altLang="en-US" sz="2400"/>
              <a:t>:= W</a:t>
            </a:r>
            <a:r>
              <a:rPr lang="en-US" altLang="en-US" sz="2400" baseline="-25000"/>
              <a:t>j</a:t>
            </a:r>
            <a:r>
              <a:rPr lang="en-US" altLang="en-US" sz="2400"/>
              <a:t> + </a:t>
            </a:r>
            <a:r>
              <a:rPr lang="en-US" altLang="en-US" sz="2400">
                <a:latin typeface="Symbol" pitchFamily="18" charset="2"/>
              </a:rPr>
              <a:t>a</a:t>
            </a:r>
            <a:r>
              <a:rPr lang="en-US" altLang="en-US" sz="2400"/>
              <a:t>*A</a:t>
            </a:r>
            <a:r>
              <a:rPr lang="en-US" altLang="en-US" sz="2400" baseline="-25000"/>
              <a:t>j</a:t>
            </a:r>
            <a:r>
              <a:rPr lang="en-US" altLang="en-US" sz="2400"/>
              <a:t>*(T-O)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228600" y="0"/>
            <a:ext cx="8915400" cy="1447800"/>
          </a:xfrm>
        </p:spPr>
        <p:txBody>
          <a:bodyPr/>
          <a:lstStyle/>
          <a:p>
            <a:r>
              <a:rPr lang="en-US" altLang="en-US" sz="3600"/>
              <a:t>Neural Network Learning ---</a:t>
            </a:r>
            <a:br>
              <a:rPr lang="en-US" altLang="en-US" sz="3600"/>
            </a:br>
            <a:r>
              <a:rPr lang="en-US" altLang="en-US" sz="3600"/>
              <a:t>Mostly Steepest Descent Hill Climbing</a:t>
            </a:r>
            <a:br>
              <a:rPr lang="en-US" altLang="en-US" sz="3600"/>
            </a:br>
            <a:r>
              <a:rPr lang="en-US" altLang="en-US" sz="3600"/>
              <a:t>on a Differentiable Error Function</a:t>
            </a:r>
          </a:p>
        </p:txBody>
      </p:sp>
      <p:sp>
        <p:nvSpPr>
          <p:cNvPr id="291844" name="Text Box 4"/>
          <p:cNvSpPr txBox="1">
            <a:spLocks noChangeArrowheads="1"/>
          </p:cNvSpPr>
          <p:nvPr/>
        </p:nvSpPr>
        <p:spPr bwMode="auto">
          <a:xfrm>
            <a:off x="914400" y="1881188"/>
            <a:ext cx="25225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Current Weight Vector</a:t>
            </a:r>
          </a:p>
        </p:txBody>
      </p:sp>
      <p:sp>
        <p:nvSpPr>
          <p:cNvPr id="291845" name="Line 5"/>
          <p:cNvSpPr>
            <a:spLocks noChangeShapeType="1"/>
          </p:cNvSpPr>
          <p:nvPr/>
        </p:nvSpPr>
        <p:spPr bwMode="auto">
          <a:xfrm>
            <a:off x="2225675" y="2324100"/>
            <a:ext cx="4267200" cy="2667000"/>
          </a:xfrm>
          <a:prstGeom prst="line">
            <a:avLst/>
          </a:prstGeom>
          <a:noFill/>
          <a:ln w="1270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1846" name="Text Box 6"/>
          <p:cNvSpPr txBox="1">
            <a:spLocks noChangeArrowheads="1"/>
          </p:cNvSpPr>
          <p:nvPr/>
        </p:nvSpPr>
        <p:spPr bwMode="auto">
          <a:xfrm>
            <a:off x="2978640" y="3405188"/>
            <a:ext cx="331372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000" dirty="0" smtClean="0"/>
              <a:t>Gradient of the Error Function</a:t>
            </a:r>
            <a:endParaRPr lang="en-US" altLang="en-US" sz="2000" dirty="0"/>
          </a:p>
        </p:txBody>
      </p:sp>
      <p:sp>
        <p:nvSpPr>
          <p:cNvPr id="291847" name="Text Box 7"/>
          <p:cNvSpPr txBox="1">
            <a:spLocks noChangeArrowheads="1"/>
          </p:cNvSpPr>
          <p:nvPr/>
        </p:nvSpPr>
        <p:spPr bwMode="auto">
          <a:xfrm>
            <a:off x="5943600" y="4876800"/>
            <a:ext cx="2228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New Weight Vector</a:t>
            </a:r>
          </a:p>
        </p:txBody>
      </p:sp>
      <p:sp>
        <p:nvSpPr>
          <p:cNvPr id="291848" name="Text Box 8"/>
          <p:cNvSpPr txBox="1">
            <a:spLocks noChangeArrowheads="1"/>
          </p:cNvSpPr>
          <p:nvPr/>
        </p:nvSpPr>
        <p:spPr bwMode="auto">
          <a:xfrm>
            <a:off x="4543425" y="1676400"/>
            <a:ext cx="460057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a:t>Important: How far you </a:t>
            </a:r>
            <a:r>
              <a:rPr lang="en-US" altLang="en-US" sz="2000" dirty="0" smtClean="0"/>
              <a:t>jump </a:t>
            </a:r>
            <a:r>
              <a:rPr lang="en-US" altLang="en-US" sz="2000" dirty="0"/>
              <a:t>depends </a:t>
            </a:r>
            <a:r>
              <a:rPr lang="en-US" altLang="en-US" sz="2000" dirty="0" smtClean="0"/>
              <a:t>on: </a:t>
            </a:r>
            <a:endParaRPr lang="en-US" altLang="en-US" sz="2000" dirty="0"/>
          </a:p>
          <a:p>
            <a:pPr>
              <a:buFontTx/>
              <a:buChar char="•"/>
            </a:pPr>
            <a:r>
              <a:rPr lang="en-US" altLang="en-US" sz="2000" dirty="0"/>
              <a:t> the learning rate </a:t>
            </a:r>
            <a:r>
              <a:rPr lang="en-US" altLang="en-US" sz="2000" dirty="0">
                <a:latin typeface="Symbol" pitchFamily="18" charset="2"/>
              </a:rPr>
              <a:t>a</a:t>
            </a:r>
            <a:r>
              <a:rPr lang="en-US" altLang="en-US" sz="2000" dirty="0"/>
              <a:t>.</a:t>
            </a:r>
          </a:p>
          <a:p>
            <a:pPr>
              <a:buFontTx/>
              <a:buChar char="•"/>
            </a:pPr>
            <a:r>
              <a:rPr lang="en-US" altLang="en-US" sz="2000" dirty="0"/>
              <a:t> On the error |T-O</a:t>
            </a:r>
            <a:r>
              <a:rPr lang="en-US" altLang="en-US" sz="2000" dirty="0" smtClean="0"/>
              <a:t>|</a:t>
            </a:r>
          </a:p>
          <a:p>
            <a:pPr>
              <a:buFontTx/>
              <a:buChar char="•"/>
            </a:pPr>
            <a:r>
              <a:rPr lang="en-US" altLang="en-US" sz="2000" dirty="0"/>
              <a:t> </a:t>
            </a:r>
            <a:r>
              <a:rPr lang="en-US" altLang="en-US" sz="2000" dirty="0" smtClean="0"/>
              <a:t>The input activation of the node</a:t>
            </a:r>
            <a:endParaRPr lang="en-US" altLang="en-US" sz="2000" dirty="0"/>
          </a:p>
        </p:txBody>
      </p:sp>
      <p:sp>
        <p:nvSpPr>
          <p:cNvPr id="291849" name="Text Box 9"/>
          <p:cNvSpPr txBox="1">
            <a:spLocks noChangeArrowheads="1"/>
          </p:cNvSpPr>
          <p:nvPr/>
        </p:nvSpPr>
        <p:spPr bwMode="auto">
          <a:xfrm>
            <a:off x="838200" y="4922838"/>
            <a:ext cx="37052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Remarks on </a:t>
            </a:r>
            <a:r>
              <a:rPr lang="en-US" altLang="en-US" sz="2000">
                <a:latin typeface="Symbol" pitchFamily="18" charset="2"/>
              </a:rPr>
              <a:t>a</a:t>
            </a:r>
            <a:r>
              <a:rPr lang="en-US" altLang="en-US" sz="2000"/>
              <a:t>:</a:t>
            </a:r>
          </a:p>
          <a:p>
            <a:pPr>
              <a:buFontTx/>
              <a:buChar char="•"/>
            </a:pPr>
            <a:r>
              <a:rPr lang="en-US" altLang="en-US" sz="2000"/>
              <a:t> too low </a:t>
            </a:r>
            <a:r>
              <a:rPr lang="en-US" altLang="en-US" sz="2000">
                <a:sym typeface="Wingdings" pitchFamily="2" charset="2"/>
              </a:rPr>
              <a:t> slow convergence</a:t>
            </a:r>
          </a:p>
          <a:p>
            <a:pPr>
              <a:buFontTx/>
              <a:buChar char="•"/>
            </a:pPr>
            <a:r>
              <a:rPr lang="en-US" altLang="en-US" sz="2000">
                <a:sym typeface="Wingdings" pitchFamily="2" charset="2"/>
              </a:rPr>
              <a:t> too high  might overshoot goal</a:t>
            </a:r>
            <a:endParaRPr lang="en-US" altLang="en-US" sz="20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228600" y="0"/>
            <a:ext cx="8915400" cy="1447800"/>
          </a:xfrm>
        </p:spPr>
        <p:txBody>
          <a:bodyPr/>
          <a:lstStyle/>
          <a:p>
            <a:r>
              <a:rPr lang="en-US" altLang="en-US" sz="3600" dirty="0" smtClean="0"/>
              <a:t>Error Function Gradient based on 2 Weights</a:t>
            </a:r>
            <a:endParaRPr lang="en-US" altLang="en-US" sz="3600" dirty="0"/>
          </a:p>
        </p:txBody>
      </p:sp>
      <p:pic>
        <p:nvPicPr>
          <p:cNvPr id="1026" name="Picture 2" descr="https://i.ytimg.com/vi/mAebo3FvW54/maxres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12" y="1143000"/>
            <a:ext cx="9104488" cy="512127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9512" y="5983069"/>
            <a:ext cx="9142311" cy="646331"/>
          </a:xfrm>
          <a:prstGeom prst="rect">
            <a:avLst/>
          </a:prstGeom>
          <a:noFill/>
        </p:spPr>
        <p:txBody>
          <a:bodyPr wrap="none" rtlCol="0">
            <a:spAutoFit/>
          </a:bodyPr>
          <a:lstStyle/>
          <a:p>
            <a:r>
              <a:rPr lang="en-US" dirty="0" smtClean="0"/>
              <a:t>Remark: To minimize the error function we will walk in the inverse direction of the arrows! </a:t>
            </a:r>
          </a:p>
          <a:p>
            <a:r>
              <a:rPr lang="en-US" dirty="0" smtClean="0"/>
              <a:t>If the steepest gradient is for example (1,2) then the second weight contributes more to the error. </a:t>
            </a:r>
          </a:p>
        </p:txBody>
      </p:sp>
    </p:spTree>
    <p:extLst>
      <p:ext uri="{BB962C8B-B14F-4D97-AF65-F5344CB8AC3E}">
        <p14:creationId xmlns:p14="http://schemas.microsoft.com/office/powerpoint/2010/main" val="2406026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en-US" altLang="en-US"/>
              <a:t>Back Propagation Algorithm</a:t>
            </a:r>
          </a:p>
        </p:txBody>
      </p:sp>
      <p:sp>
        <p:nvSpPr>
          <p:cNvPr id="283651" name="Rectangle 3"/>
          <p:cNvSpPr>
            <a:spLocks noGrp="1" noChangeArrowheads="1"/>
          </p:cNvSpPr>
          <p:nvPr>
            <p:ph type="body" idx="1"/>
          </p:nvPr>
        </p:nvSpPr>
        <p:spPr>
          <a:xfrm>
            <a:off x="152400" y="1219200"/>
            <a:ext cx="8991600" cy="5638800"/>
          </a:xfrm>
        </p:spPr>
        <p:txBody>
          <a:bodyPr/>
          <a:lstStyle/>
          <a:p>
            <a:pPr marL="381000" indent="-381000">
              <a:buFont typeface="Wingdings" pitchFamily="2" charset="2"/>
              <a:buNone/>
            </a:pPr>
            <a:endParaRPr lang="en-US" altLang="en-US"/>
          </a:p>
          <a:p>
            <a:pPr marL="381000" indent="-381000">
              <a:buFont typeface="Wingdings" pitchFamily="2" charset="2"/>
              <a:buAutoNum type="arabicPeriod"/>
            </a:pPr>
            <a:r>
              <a:rPr lang="en-US" altLang="en-US" sz="2400"/>
              <a:t>Initialize the weights in the network (often randomly) </a:t>
            </a:r>
          </a:p>
          <a:p>
            <a:pPr marL="381000" indent="-381000">
              <a:buFont typeface="Wingdings" pitchFamily="2" charset="2"/>
              <a:buAutoNum type="arabicPeriod"/>
            </a:pPr>
            <a:r>
              <a:rPr lang="en-US" altLang="en-US" sz="2400" b="1"/>
              <a:t>repeat</a:t>
            </a:r>
            <a:r>
              <a:rPr lang="en-US" altLang="en-US" sz="2400"/>
              <a:t> </a:t>
            </a:r>
            <a:r>
              <a:rPr lang="en-US" altLang="en-US" sz="2400" b="1"/>
              <a:t>for each</a:t>
            </a:r>
            <a:r>
              <a:rPr lang="en-US" altLang="en-US" sz="2400"/>
              <a:t> example </a:t>
            </a:r>
            <a:r>
              <a:rPr lang="en-US" altLang="en-US" sz="2400" i="1"/>
              <a:t>e</a:t>
            </a:r>
            <a:r>
              <a:rPr lang="en-US" altLang="en-US" sz="2400"/>
              <a:t> in the training set </a:t>
            </a:r>
            <a:r>
              <a:rPr lang="en-US" altLang="en-US" sz="2400" b="1"/>
              <a:t>do</a:t>
            </a:r>
            <a:r>
              <a:rPr lang="en-US" altLang="en-US" sz="2400"/>
              <a:t> </a:t>
            </a:r>
          </a:p>
          <a:p>
            <a:pPr marL="800100" lvl="1" indent="-342900">
              <a:buFont typeface="Wingdings" pitchFamily="2" charset="2"/>
              <a:buAutoNum type="alphaLcPeriod"/>
            </a:pPr>
            <a:r>
              <a:rPr lang="en-US" altLang="en-US" sz="2400" b="1"/>
              <a:t>O</a:t>
            </a:r>
            <a:r>
              <a:rPr lang="en-US" altLang="en-US" sz="2400"/>
              <a:t> = neural-net-output(network, e) ; forward pass </a:t>
            </a:r>
          </a:p>
          <a:p>
            <a:pPr marL="800100" lvl="1" indent="-342900">
              <a:buFont typeface="Wingdings" pitchFamily="2" charset="2"/>
              <a:buAutoNum type="alphaLcPeriod"/>
            </a:pPr>
            <a:r>
              <a:rPr lang="en-US" altLang="en-US" sz="2400" b="1"/>
              <a:t>T</a:t>
            </a:r>
            <a:r>
              <a:rPr lang="en-US" altLang="en-US" sz="2400"/>
              <a:t> = teacher output for </a:t>
            </a:r>
            <a:r>
              <a:rPr lang="en-US" altLang="en-US" sz="2400" i="1"/>
              <a:t>e</a:t>
            </a:r>
            <a:r>
              <a:rPr lang="en-US" altLang="en-US" sz="2400"/>
              <a:t> </a:t>
            </a:r>
          </a:p>
          <a:p>
            <a:pPr marL="800100" lvl="1" indent="-342900">
              <a:buFont typeface="Wingdings" pitchFamily="2" charset="2"/>
              <a:buAutoNum type="alphaLcPeriod"/>
            </a:pPr>
            <a:r>
              <a:rPr lang="en-US" altLang="en-US" sz="2400"/>
              <a:t>Calculate error (</a:t>
            </a:r>
            <a:r>
              <a:rPr lang="en-US" altLang="en-US" sz="2400" b="1"/>
              <a:t>T - O</a:t>
            </a:r>
            <a:r>
              <a:rPr lang="en-US" altLang="en-US" sz="2400"/>
              <a:t>) at the output units </a:t>
            </a:r>
          </a:p>
          <a:p>
            <a:pPr marL="800100" lvl="1" indent="-342900">
              <a:buFont typeface="Wingdings" pitchFamily="2" charset="2"/>
              <a:buAutoNum type="alphaLcPeriod"/>
            </a:pPr>
            <a:r>
              <a:rPr lang="en-US" altLang="en-US" sz="2400"/>
              <a:t>Compute error term </a:t>
            </a:r>
            <a:r>
              <a:rPr lang="en-US" altLang="en-US" sz="2400">
                <a:latin typeface="Symbol" pitchFamily="18" charset="2"/>
              </a:rPr>
              <a:t>D</a:t>
            </a:r>
            <a:r>
              <a:rPr lang="en-US" altLang="en-US" sz="2400" baseline="-25000"/>
              <a:t>i</a:t>
            </a:r>
            <a:r>
              <a:rPr lang="en-US" altLang="en-US" sz="2400"/>
              <a:t> for  the output node</a:t>
            </a:r>
          </a:p>
          <a:p>
            <a:pPr marL="800100" lvl="1" indent="-342900">
              <a:buFont typeface="Wingdings" pitchFamily="2" charset="2"/>
              <a:buAutoNum type="alphaLcPeriod"/>
            </a:pPr>
            <a:r>
              <a:rPr lang="en-US" altLang="en-US" sz="2400"/>
              <a:t>Compute error term </a:t>
            </a:r>
            <a:r>
              <a:rPr lang="en-US" altLang="en-US" sz="2400">
                <a:latin typeface="Symbol" pitchFamily="18" charset="2"/>
              </a:rPr>
              <a:t>D</a:t>
            </a:r>
            <a:r>
              <a:rPr lang="en-US" altLang="en-US" sz="2400" baseline="-25000"/>
              <a:t>i </a:t>
            </a:r>
            <a:r>
              <a:rPr lang="en-US" altLang="en-US" sz="2400"/>
              <a:t>for nodes of the intermediate layer</a:t>
            </a:r>
          </a:p>
          <a:p>
            <a:pPr marL="800100" lvl="1" indent="-342900">
              <a:buFont typeface="Wingdings" pitchFamily="2" charset="2"/>
              <a:buAutoNum type="alphaLcPeriod"/>
            </a:pPr>
            <a:r>
              <a:rPr lang="en-US" altLang="en-US" sz="2400"/>
              <a:t>Update the weights in the network </a:t>
            </a:r>
            <a:r>
              <a:rPr lang="en-US" altLang="en-US" sz="2400">
                <a:latin typeface="Symbol" pitchFamily="18" charset="2"/>
              </a:rPr>
              <a:t>D</a:t>
            </a:r>
            <a:r>
              <a:rPr lang="en-US" altLang="en-US" sz="2400"/>
              <a:t>w</a:t>
            </a:r>
            <a:r>
              <a:rPr lang="en-US" altLang="en-US" sz="2400" baseline="-25000"/>
              <a:t>ij</a:t>
            </a:r>
            <a:r>
              <a:rPr lang="en-US" altLang="en-US" sz="2400"/>
              <a:t>=</a:t>
            </a:r>
            <a:r>
              <a:rPr lang="en-US" altLang="en-US" sz="2400">
                <a:latin typeface="Symbol" pitchFamily="18" charset="2"/>
              </a:rPr>
              <a:t>a</a:t>
            </a:r>
            <a:r>
              <a:rPr lang="en-US" altLang="en-US" sz="2400"/>
              <a:t>*a</a:t>
            </a:r>
            <a:r>
              <a:rPr lang="en-US" altLang="en-US" sz="2400" baseline="-25000"/>
              <a:t>i</a:t>
            </a:r>
            <a:r>
              <a:rPr lang="en-US" altLang="en-US" sz="2400"/>
              <a:t>*</a:t>
            </a:r>
            <a:r>
              <a:rPr lang="en-US" altLang="en-US" sz="2400">
                <a:latin typeface="Symbol" pitchFamily="18" charset="2"/>
              </a:rPr>
              <a:t>D</a:t>
            </a:r>
            <a:r>
              <a:rPr lang="en-US" altLang="en-US" sz="2400" baseline="-25000"/>
              <a:t>j</a:t>
            </a:r>
          </a:p>
          <a:p>
            <a:pPr marL="381000" indent="-381000">
              <a:buFont typeface="Wingdings" pitchFamily="2" charset="2"/>
              <a:buNone/>
            </a:pPr>
            <a:r>
              <a:rPr lang="en-US" altLang="en-US" sz="2400" b="1"/>
              <a:t>     until</a:t>
            </a:r>
            <a:r>
              <a:rPr lang="en-US" altLang="en-US" sz="2400"/>
              <a:t> all examples classified correctly or stopping criterion satisfied </a:t>
            </a:r>
          </a:p>
          <a:p>
            <a:pPr marL="381000" indent="-381000">
              <a:buFont typeface="Wingdings" pitchFamily="2" charset="2"/>
              <a:buAutoNum type="arabicPeriod" startAt="3"/>
            </a:pPr>
            <a:r>
              <a:rPr lang="en-US" altLang="en-US" sz="2400" b="1"/>
              <a:t>return</a:t>
            </a:r>
            <a:r>
              <a:rPr lang="en-US" altLang="en-US" sz="2400"/>
              <a:t>(network)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en-US" altLang="en-US"/>
              <a:t>Updating Weights in Neural Networks</a:t>
            </a:r>
          </a:p>
        </p:txBody>
      </p:sp>
      <p:sp>
        <p:nvSpPr>
          <p:cNvPr id="286723" name="Oval 3"/>
          <p:cNvSpPr>
            <a:spLocks noChangeArrowheads="1"/>
          </p:cNvSpPr>
          <p:nvPr/>
        </p:nvSpPr>
        <p:spPr bwMode="auto">
          <a:xfrm>
            <a:off x="228600" y="3848100"/>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a1</a:t>
            </a:r>
          </a:p>
        </p:txBody>
      </p:sp>
      <p:sp>
        <p:nvSpPr>
          <p:cNvPr id="286724" name="Oval 4"/>
          <p:cNvSpPr>
            <a:spLocks noChangeArrowheads="1"/>
          </p:cNvSpPr>
          <p:nvPr/>
        </p:nvSpPr>
        <p:spPr bwMode="auto">
          <a:xfrm>
            <a:off x="228600" y="53721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a2</a:t>
            </a:r>
          </a:p>
        </p:txBody>
      </p:sp>
      <p:sp>
        <p:nvSpPr>
          <p:cNvPr id="286725" name="Oval 5"/>
          <p:cNvSpPr>
            <a:spLocks noChangeArrowheads="1"/>
          </p:cNvSpPr>
          <p:nvPr/>
        </p:nvSpPr>
        <p:spPr bwMode="auto">
          <a:xfrm>
            <a:off x="2514600" y="38481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a3</a:t>
            </a:r>
          </a:p>
        </p:txBody>
      </p:sp>
      <p:sp>
        <p:nvSpPr>
          <p:cNvPr id="286726" name="Oval 6"/>
          <p:cNvSpPr>
            <a:spLocks noChangeArrowheads="1"/>
          </p:cNvSpPr>
          <p:nvPr/>
        </p:nvSpPr>
        <p:spPr bwMode="auto">
          <a:xfrm>
            <a:off x="2590800" y="53721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a4</a:t>
            </a:r>
          </a:p>
        </p:txBody>
      </p:sp>
      <p:sp>
        <p:nvSpPr>
          <p:cNvPr id="286727" name="Oval 7"/>
          <p:cNvSpPr>
            <a:spLocks noChangeArrowheads="1"/>
          </p:cNvSpPr>
          <p:nvPr/>
        </p:nvSpPr>
        <p:spPr bwMode="auto">
          <a:xfrm>
            <a:off x="3810000" y="45720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a5</a:t>
            </a:r>
          </a:p>
        </p:txBody>
      </p:sp>
      <p:sp>
        <p:nvSpPr>
          <p:cNvPr id="286728" name="Line 8"/>
          <p:cNvSpPr>
            <a:spLocks noChangeShapeType="1"/>
          </p:cNvSpPr>
          <p:nvPr/>
        </p:nvSpPr>
        <p:spPr bwMode="auto">
          <a:xfrm>
            <a:off x="1219200" y="4076700"/>
            <a:ext cx="1371600" cy="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29" name="Line 9"/>
          <p:cNvSpPr>
            <a:spLocks noChangeShapeType="1"/>
          </p:cNvSpPr>
          <p:nvPr/>
        </p:nvSpPr>
        <p:spPr bwMode="auto">
          <a:xfrm>
            <a:off x="1219200" y="4076700"/>
            <a:ext cx="1371600" cy="1447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0" name="Line 10"/>
          <p:cNvSpPr>
            <a:spLocks noChangeShapeType="1"/>
          </p:cNvSpPr>
          <p:nvPr/>
        </p:nvSpPr>
        <p:spPr bwMode="auto">
          <a:xfrm flipV="1">
            <a:off x="1219200" y="4076700"/>
            <a:ext cx="1371600" cy="1600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1" name="Line 11"/>
          <p:cNvSpPr>
            <a:spLocks noChangeShapeType="1"/>
          </p:cNvSpPr>
          <p:nvPr/>
        </p:nvSpPr>
        <p:spPr bwMode="auto">
          <a:xfrm flipV="1">
            <a:off x="1219200" y="5524500"/>
            <a:ext cx="1371600" cy="152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2" name="Line 12"/>
          <p:cNvSpPr>
            <a:spLocks noChangeShapeType="1"/>
          </p:cNvSpPr>
          <p:nvPr/>
        </p:nvSpPr>
        <p:spPr bwMode="auto">
          <a:xfrm>
            <a:off x="3429000" y="4152900"/>
            <a:ext cx="304800" cy="6477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3" name="Line 13"/>
          <p:cNvSpPr>
            <a:spLocks noChangeShapeType="1"/>
          </p:cNvSpPr>
          <p:nvPr/>
        </p:nvSpPr>
        <p:spPr bwMode="auto">
          <a:xfrm flipV="1">
            <a:off x="3505200" y="4800600"/>
            <a:ext cx="304800" cy="838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4" name="Text Box 14"/>
          <p:cNvSpPr txBox="1">
            <a:spLocks noChangeArrowheads="1"/>
          </p:cNvSpPr>
          <p:nvPr/>
        </p:nvSpPr>
        <p:spPr bwMode="auto">
          <a:xfrm>
            <a:off x="1431925" y="36576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86735" name="Text Box 15"/>
          <p:cNvSpPr txBox="1">
            <a:spLocks noChangeArrowheads="1"/>
          </p:cNvSpPr>
          <p:nvPr/>
        </p:nvSpPr>
        <p:spPr bwMode="auto">
          <a:xfrm>
            <a:off x="2057400" y="44958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86736" name="Text Box 16"/>
          <p:cNvSpPr txBox="1">
            <a:spLocks noChangeArrowheads="1"/>
          </p:cNvSpPr>
          <p:nvPr/>
        </p:nvSpPr>
        <p:spPr bwMode="auto">
          <a:xfrm>
            <a:off x="1905000" y="49911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w14</a:t>
            </a:r>
          </a:p>
        </p:txBody>
      </p:sp>
      <p:sp>
        <p:nvSpPr>
          <p:cNvPr id="286737" name="Text Box 17"/>
          <p:cNvSpPr txBox="1">
            <a:spLocks noChangeArrowheads="1"/>
          </p:cNvSpPr>
          <p:nvPr/>
        </p:nvSpPr>
        <p:spPr bwMode="auto">
          <a:xfrm>
            <a:off x="1508125" y="57150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w24</a:t>
            </a:r>
          </a:p>
        </p:txBody>
      </p:sp>
      <p:sp>
        <p:nvSpPr>
          <p:cNvPr id="286738" name="Text Box 18"/>
          <p:cNvSpPr txBox="1">
            <a:spLocks noChangeArrowheads="1"/>
          </p:cNvSpPr>
          <p:nvPr/>
        </p:nvSpPr>
        <p:spPr bwMode="auto">
          <a:xfrm>
            <a:off x="3581400" y="51816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w45</a:t>
            </a:r>
          </a:p>
        </p:txBody>
      </p:sp>
      <p:sp>
        <p:nvSpPr>
          <p:cNvPr id="286739" name="Text Box 19"/>
          <p:cNvSpPr txBox="1">
            <a:spLocks noChangeArrowheads="1"/>
          </p:cNvSpPr>
          <p:nvPr/>
        </p:nvSpPr>
        <p:spPr bwMode="auto">
          <a:xfrm>
            <a:off x="3352800" y="4343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w35</a:t>
            </a:r>
          </a:p>
        </p:txBody>
      </p:sp>
      <p:sp>
        <p:nvSpPr>
          <p:cNvPr id="286740" name="Oval 20"/>
          <p:cNvSpPr>
            <a:spLocks noChangeArrowheads="1"/>
          </p:cNvSpPr>
          <p:nvPr/>
        </p:nvSpPr>
        <p:spPr bwMode="auto">
          <a:xfrm>
            <a:off x="6019800" y="4343400"/>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a1</a:t>
            </a:r>
          </a:p>
        </p:txBody>
      </p:sp>
      <p:sp>
        <p:nvSpPr>
          <p:cNvPr id="286741" name="Oval 21"/>
          <p:cNvSpPr>
            <a:spLocks noChangeArrowheads="1"/>
          </p:cNvSpPr>
          <p:nvPr/>
        </p:nvSpPr>
        <p:spPr bwMode="auto">
          <a:xfrm>
            <a:off x="6019800" y="5410200"/>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a2</a:t>
            </a:r>
          </a:p>
        </p:txBody>
      </p:sp>
      <p:sp>
        <p:nvSpPr>
          <p:cNvPr id="286742" name="Oval 22"/>
          <p:cNvSpPr>
            <a:spLocks noChangeArrowheads="1"/>
          </p:cNvSpPr>
          <p:nvPr/>
        </p:nvSpPr>
        <p:spPr bwMode="auto">
          <a:xfrm>
            <a:off x="7924800" y="4876800"/>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a3</a:t>
            </a:r>
          </a:p>
        </p:txBody>
      </p:sp>
      <p:sp>
        <p:nvSpPr>
          <p:cNvPr id="286744" name="Line 24"/>
          <p:cNvSpPr>
            <a:spLocks noChangeShapeType="1"/>
          </p:cNvSpPr>
          <p:nvPr/>
        </p:nvSpPr>
        <p:spPr bwMode="auto">
          <a:xfrm flipV="1">
            <a:off x="7010400" y="5105400"/>
            <a:ext cx="990600" cy="533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45" name="Line 25"/>
          <p:cNvSpPr>
            <a:spLocks noChangeShapeType="1"/>
          </p:cNvSpPr>
          <p:nvPr/>
        </p:nvSpPr>
        <p:spPr bwMode="auto">
          <a:xfrm>
            <a:off x="7010400" y="4572000"/>
            <a:ext cx="914400" cy="457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46" name="Text Box 26"/>
          <p:cNvSpPr txBox="1">
            <a:spLocks noChangeArrowheads="1"/>
          </p:cNvSpPr>
          <p:nvPr/>
        </p:nvSpPr>
        <p:spPr bwMode="auto">
          <a:xfrm>
            <a:off x="7239000" y="44958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86747" name="Text Box 27"/>
          <p:cNvSpPr txBox="1">
            <a:spLocks noChangeArrowheads="1"/>
          </p:cNvSpPr>
          <p:nvPr/>
        </p:nvSpPr>
        <p:spPr bwMode="auto">
          <a:xfrm>
            <a:off x="7239000" y="54102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86748" name="Text Box 28"/>
          <p:cNvSpPr txBox="1">
            <a:spLocks noChangeArrowheads="1"/>
          </p:cNvSpPr>
          <p:nvPr/>
        </p:nvSpPr>
        <p:spPr bwMode="auto">
          <a:xfrm>
            <a:off x="6629400" y="6096000"/>
            <a:ext cx="2073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solidFill>
                  <a:srgbClr val="FF00FF"/>
                </a:solidFill>
                <a:latin typeface="Verdana" pitchFamily="34" charset="0"/>
              </a:rPr>
              <a:t>Perceptron</a:t>
            </a:r>
          </a:p>
        </p:txBody>
      </p:sp>
      <p:sp>
        <p:nvSpPr>
          <p:cNvPr id="286749" name="Text Box 29"/>
          <p:cNvSpPr txBox="1">
            <a:spLocks noChangeArrowheads="1"/>
          </p:cNvSpPr>
          <p:nvPr/>
        </p:nvSpPr>
        <p:spPr bwMode="auto">
          <a:xfrm>
            <a:off x="533400" y="6172200"/>
            <a:ext cx="3613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solidFill>
                  <a:srgbClr val="FF00FF"/>
                </a:solidFill>
                <a:latin typeface="Verdana" pitchFamily="34" charset="0"/>
              </a:rPr>
              <a:t>Multi-layer Network</a:t>
            </a:r>
          </a:p>
        </p:txBody>
      </p:sp>
      <p:sp>
        <p:nvSpPr>
          <p:cNvPr id="286750" name="Text Box 30"/>
          <p:cNvSpPr txBox="1">
            <a:spLocks noChangeArrowheads="1"/>
          </p:cNvSpPr>
          <p:nvPr/>
        </p:nvSpPr>
        <p:spPr bwMode="auto">
          <a:xfrm>
            <a:off x="7162800" y="4267200"/>
            <a:ext cx="8366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rgbClr val="FF0000"/>
                </a:solidFill>
                <a:latin typeface="Verdana" pitchFamily="34" charset="0"/>
              </a:rPr>
              <a:t>error</a:t>
            </a:r>
          </a:p>
        </p:txBody>
      </p:sp>
      <p:sp>
        <p:nvSpPr>
          <p:cNvPr id="286752" name="Text Box 32"/>
          <p:cNvSpPr txBox="1">
            <a:spLocks noChangeArrowheads="1"/>
          </p:cNvSpPr>
          <p:nvPr/>
        </p:nvSpPr>
        <p:spPr bwMode="auto">
          <a:xfrm>
            <a:off x="6858000" y="5105400"/>
            <a:ext cx="8366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rgbClr val="FF0000"/>
                </a:solidFill>
                <a:latin typeface="Verdana" pitchFamily="34" charset="0"/>
              </a:rPr>
              <a:t>error</a:t>
            </a:r>
          </a:p>
        </p:txBody>
      </p:sp>
      <p:sp>
        <p:nvSpPr>
          <p:cNvPr id="286753" name="Text Box 33"/>
          <p:cNvSpPr txBox="1">
            <a:spLocks noChangeArrowheads="1"/>
          </p:cNvSpPr>
          <p:nvPr/>
        </p:nvSpPr>
        <p:spPr bwMode="auto">
          <a:xfrm>
            <a:off x="3505200" y="4090988"/>
            <a:ext cx="52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solidFill>
                  <a:srgbClr val="FF0000"/>
                </a:solidFill>
                <a:latin typeface="Symbol" pitchFamily="18" charset="2"/>
              </a:rPr>
              <a:t>D</a:t>
            </a:r>
            <a:r>
              <a:rPr lang="en-US" altLang="en-US" sz="2000" b="1">
                <a:solidFill>
                  <a:srgbClr val="FF0000"/>
                </a:solidFill>
                <a:latin typeface="Verdana" pitchFamily="34" charset="0"/>
              </a:rPr>
              <a:t>5</a:t>
            </a:r>
          </a:p>
        </p:txBody>
      </p:sp>
      <p:sp>
        <p:nvSpPr>
          <p:cNvPr id="286754" name="Text Box 34"/>
          <p:cNvSpPr txBox="1">
            <a:spLocks noChangeArrowheads="1"/>
          </p:cNvSpPr>
          <p:nvPr/>
        </p:nvSpPr>
        <p:spPr bwMode="auto">
          <a:xfrm>
            <a:off x="3429000" y="4953000"/>
            <a:ext cx="52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solidFill>
                  <a:srgbClr val="FF0000"/>
                </a:solidFill>
                <a:latin typeface="Symbol" pitchFamily="18" charset="2"/>
              </a:rPr>
              <a:t>D</a:t>
            </a:r>
            <a:r>
              <a:rPr lang="en-US" altLang="en-US" sz="2000" b="1">
                <a:solidFill>
                  <a:srgbClr val="FF0000"/>
                </a:solidFill>
                <a:latin typeface="Verdana" pitchFamily="34" charset="0"/>
              </a:rPr>
              <a:t>5</a:t>
            </a:r>
          </a:p>
        </p:txBody>
      </p:sp>
      <p:sp>
        <p:nvSpPr>
          <p:cNvPr id="286755" name="Text Box 35"/>
          <p:cNvSpPr txBox="1">
            <a:spLocks noChangeArrowheads="1"/>
          </p:cNvSpPr>
          <p:nvPr/>
        </p:nvSpPr>
        <p:spPr bwMode="auto">
          <a:xfrm>
            <a:off x="1981200" y="3733800"/>
            <a:ext cx="52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solidFill>
                  <a:srgbClr val="FF0000"/>
                </a:solidFill>
                <a:latin typeface="Symbol" pitchFamily="18" charset="2"/>
              </a:rPr>
              <a:t>D</a:t>
            </a:r>
            <a:r>
              <a:rPr lang="en-US" altLang="en-US" sz="2000" b="1">
                <a:solidFill>
                  <a:srgbClr val="FF0000"/>
                </a:solidFill>
                <a:latin typeface="Verdana" pitchFamily="34" charset="0"/>
              </a:rPr>
              <a:t>3</a:t>
            </a:r>
          </a:p>
        </p:txBody>
      </p:sp>
      <p:sp>
        <p:nvSpPr>
          <p:cNvPr id="286756" name="Text Box 36"/>
          <p:cNvSpPr txBox="1">
            <a:spLocks noChangeArrowheads="1"/>
          </p:cNvSpPr>
          <p:nvPr/>
        </p:nvSpPr>
        <p:spPr bwMode="auto">
          <a:xfrm>
            <a:off x="2133600" y="4267200"/>
            <a:ext cx="52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solidFill>
                  <a:srgbClr val="FF0000"/>
                </a:solidFill>
                <a:latin typeface="Symbol" pitchFamily="18" charset="2"/>
              </a:rPr>
              <a:t>D</a:t>
            </a:r>
            <a:r>
              <a:rPr lang="en-US" altLang="en-US" sz="2000" b="1">
                <a:solidFill>
                  <a:srgbClr val="FF0000"/>
                </a:solidFill>
                <a:latin typeface="Verdana" pitchFamily="34" charset="0"/>
              </a:rPr>
              <a:t>3</a:t>
            </a:r>
          </a:p>
        </p:txBody>
      </p:sp>
      <p:sp>
        <p:nvSpPr>
          <p:cNvPr id="286757" name="Text Box 37"/>
          <p:cNvSpPr txBox="1">
            <a:spLocks noChangeArrowheads="1"/>
          </p:cNvSpPr>
          <p:nvPr/>
        </p:nvSpPr>
        <p:spPr bwMode="auto">
          <a:xfrm>
            <a:off x="1219200" y="4495800"/>
            <a:ext cx="52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solidFill>
                  <a:srgbClr val="FF0000"/>
                </a:solidFill>
                <a:latin typeface="Symbol" pitchFamily="18" charset="2"/>
              </a:rPr>
              <a:t>D</a:t>
            </a:r>
            <a:r>
              <a:rPr lang="en-US" altLang="en-US" sz="2000" b="1">
                <a:solidFill>
                  <a:srgbClr val="FF0000"/>
                </a:solidFill>
                <a:latin typeface="Verdana" pitchFamily="34" charset="0"/>
              </a:rPr>
              <a:t>4</a:t>
            </a:r>
          </a:p>
        </p:txBody>
      </p:sp>
      <p:sp>
        <p:nvSpPr>
          <p:cNvPr id="286758" name="Text Box 38"/>
          <p:cNvSpPr txBox="1">
            <a:spLocks noChangeArrowheads="1"/>
          </p:cNvSpPr>
          <p:nvPr/>
        </p:nvSpPr>
        <p:spPr bwMode="auto">
          <a:xfrm>
            <a:off x="1600200" y="5257800"/>
            <a:ext cx="52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solidFill>
                  <a:srgbClr val="FF0000"/>
                </a:solidFill>
                <a:latin typeface="Symbol" pitchFamily="18" charset="2"/>
              </a:rPr>
              <a:t>D</a:t>
            </a:r>
            <a:r>
              <a:rPr lang="en-US" altLang="en-US" sz="2000" b="1">
                <a:solidFill>
                  <a:srgbClr val="FF0000"/>
                </a:solidFill>
                <a:latin typeface="Verdana" pitchFamily="34" charset="0"/>
              </a:rPr>
              <a:t>4</a:t>
            </a:r>
          </a:p>
        </p:txBody>
      </p:sp>
      <p:sp>
        <p:nvSpPr>
          <p:cNvPr id="286759" name="Text Box 39"/>
          <p:cNvSpPr txBox="1">
            <a:spLocks noChangeArrowheads="1"/>
          </p:cNvSpPr>
          <p:nvPr/>
        </p:nvSpPr>
        <p:spPr bwMode="auto">
          <a:xfrm>
            <a:off x="381000" y="1219200"/>
            <a:ext cx="83550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Arial Narrow" pitchFamily="34" charset="0"/>
              </a:rPr>
              <a:t>w</a:t>
            </a:r>
            <a:r>
              <a:rPr lang="en-US" altLang="en-US" sz="3200" baseline="-25000">
                <a:latin typeface="Arial Narrow" pitchFamily="34" charset="0"/>
              </a:rPr>
              <a:t>ij</a:t>
            </a:r>
            <a:r>
              <a:rPr lang="en-US" altLang="en-US" sz="3200">
                <a:latin typeface="Arial Narrow" pitchFamily="34" charset="0"/>
              </a:rPr>
              <a:t>:= Old_w</a:t>
            </a:r>
            <a:r>
              <a:rPr lang="en-US" altLang="en-US" sz="3200" baseline="-25000">
                <a:latin typeface="Arial Narrow" pitchFamily="34" charset="0"/>
              </a:rPr>
              <a:t>ij</a:t>
            </a:r>
            <a:r>
              <a:rPr lang="en-US" altLang="en-US" sz="3200">
                <a:latin typeface="Arial Narrow" pitchFamily="34" charset="0"/>
              </a:rPr>
              <a:t> + </a:t>
            </a:r>
            <a:r>
              <a:rPr lang="en-US" altLang="en-US" sz="3200" b="1">
                <a:solidFill>
                  <a:schemeClr val="accent2"/>
                </a:solidFill>
                <a:latin typeface="Symbol" pitchFamily="18" charset="2"/>
              </a:rPr>
              <a:t>a</a:t>
            </a:r>
            <a:r>
              <a:rPr lang="en-US" altLang="en-US" sz="3200">
                <a:latin typeface="Symbol" pitchFamily="18" charset="2"/>
              </a:rPr>
              <a:t>*</a:t>
            </a:r>
            <a:r>
              <a:rPr lang="en-US" altLang="en-US" sz="3200" b="1">
                <a:solidFill>
                  <a:srgbClr val="0000CC"/>
                </a:solidFill>
                <a:latin typeface="Arial Narrow" pitchFamily="34" charset="0"/>
              </a:rPr>
              <a:t>input_activation</a:t>
            </a:r>
            <a:r>
              <a:rPr lang="en-US" altLang="en-US" sz="3200" b="1" baseline="-25000">
                <a:solidFill>
                  <a:srgbClr val="0000CC"/>
                </a:solidFill>
                <a:latin typeface="Arial Narrow" pitchFamily="34" charset="0"/>
              </a:rPr>
              <a:t>i</a:t>
            </a:r>
            <a:r>
              <a:rPr lang="en-US" altLang="en-US" sz="3200">
                <a:latin typeface="Symbol" pitchFamily="18" charset="2"/>
              </a:rPr>
              <a:t>*</a:t>
            </a:r>
            <a:r>
              <a:rPr lang="en-US" altLang="en-US" sz="3200" b="1">
                <a:solidFill>
                  <a:srgbClr val="FF0000"/>
                </a:solidFill>
                <a:latin typeface="Arial Narrow" pitchFamily="34" charset="0"/>
              </a:rPr>
              <a:t>associated_error</a:t>
            </a:r>
            <a:r>
              <a:rPr lang="en-US" altLang="en-US" sz="3200" b="1" baseline="-25000">
                <a:solidFill>
                  <a:srgbClr val="FF0000"/>
                </a:solidFill>
                <a:latin typeface="Arial Narrow" pitchFamily="34" charset="0"/>
              </a:rPr>
              <a:t>j</a:t>
            </a:r>
          </a:p>
        </p:txBody>
      </p:sp>
      <p:sp>
        <p:nvSpPr>
          <p:cNvPr id="286760" name="Text Box 40"/>
          <p:cNvSpPr txBox="1">
            <a:spLocks noChangeArrowheads="1"/>
          </p:cNvSpPr>
          <p:nvPr/>
        </p:nvSpPr>
        <p:spPr bwMode="auto">
          <a:xfrm>
            <a:off x="441325" y="4305300"/>
            <a:ext cx="374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I1</a:t>
            </a:r>
          </a:p>
        </p:txBody>
      </p:sp>
      <p:sp>
        <p:nvSpPr>
          <p:cNvPr id="286761" name="Text Box 41"/>
          <p:cNvSpPr txBox="1">
            <a:spLocks noChangeArrowheads="1"/>
          </p:cNvSpPr>
          <p:nvPr/>
        </p:nvSpPr>
        <p:spPr bwMode="auto">
          <a:xfrm>
            <a:off x="457200" y="5867400"/>
            <a:ext cx="374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I2</a:t>
            </a:r>
          </a:p>
        </p:txBody>
      </p:sp>
      <p:sp>
        <p:nvSpPr>
          <p:cNvPr id="286762" name="Text Box 42"/>
          <p:cNvSpPr txBox="1">
            <a:spLocks noChangeArrowheads="1"/>
          </p:cNvSpPr>
          <p:nvPr/>
        </p:nvSpPr>
        <p:spPr bwMode="auto">
          <a:xfrm>
            <a:off x="5927725" y="4686300"/>
            <a:ext cx="374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I1</a:t>
            </a:r>
          </a:p>
        </p:txBody>
      </p:sp>
      <p:sp>
        <p:nvSpPr>
          <p:cNvPr id="286763" name="Text Box 43"/>
          <p:cNvSpPr txBox="1">
            <a:spLocks noChangeArrowheads="1"/>
          </p:cNvSpPr>
          <p:nvPr/>
        </p:nvSpPr>
        <p:spPr bwMode="auto">
          <a:xfrm>
            <a:off x="5943600" y="5715000"/>
            <a:ext cx="374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I2</a:t>
            </a:r>
          </a:p>
        </p:txBody>
      </p:sp>
      <p:sp>
        <p:nvSpPr>
          <p:cNvPr id="286764" name="Text Box 44"/>
          <p:cNvSpPr txBox="1">
            <a:spLocks noChangeArrowheads="1"/>
          </p:cNvSpPr>
          <p:nvPr/>
        </p:nvSpPr>
        <p:spPr bwMode="auto">
          <a:xfrm>
            <a:off x="136525" y="2147888"/>
            <a:ext cx="7896714"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kumimoji="1" sz="2400">
                <a:solidFill>
                  <a:schemeClr val="tx1"/>
                </a:solidFill>
                <a:latin typeface="Times New Roman" pitchFamily="18" charset="0"/>
              </a:defRPr>
            </a:lvl1pPr>
            <a:lvl2pPr marL="914400" indent="-457200">
              <a:defRPr kumimoji="1" sz="2400">
                <a:solidFill>
                  <a:schemeClr val="tx1"/>
                </a:solidFill>
                <a:latin typeface="Times New Roman" pitchFamily="18" charset="0"/>
              </a:defRPr>
            </a:lvl2pPr>
            <a:lvl3pPr marL="1371600" indent="-457200">
              <a:defRPr kumimoji="1" sz="2400">
                <a:solidFill>
                  <a:schemeClr val="tx1"/>
                </a:solidFill>
                <a:latin typeface="Times New Roman" pitchFamily="18" charset="0"/>
              </a:defRPr>
            </a:lvl3pPr>
            <a:lvl4pPr marL="1828800" indent="-457200">
              <a:defRPr kumimoji="1" sz="2400">
                <a:solidFill>
                  <a:schemeClr val="tx1"/>
                </a:solidFill>
                <a:latin typeface="Times New Roman" pitchFamily="18" charset="0"/>
              </a:defRPr>
            </a:lvl4pPr>
            <a:lvl5pPr marL="2286000" indent="-457200">
              <a:defRPr kumimoji="1" sz="2400">
                <a:solidFill>
                  <a:schemeClr val="tx1"/>
                </a:solidFill>
                <a:latin typeface="Times New Roman" pitchFamily="18" charset="0"/>
              </a:defRPr>
            </a:lvl5pPr>
            <a:lvl6pPr marL="2743200" indent="-457200" eaLnBrk="0" fontAlgn="base" hangingPunct="0">
              <a:spcBef>
                <a:spcPct val="0"/>
              </a:spcBef>
              <a:spcAft>
                <a:spcPct val="0"/>
              </a:spcAft>
              <a:defRPr kumimoji="1" sz="2400">
                <a:solidFill>
                  <a:schemeClr val="tx1"/>
                </a:solidFill>
                <a:latin typeface="Times New Roman" pitchFamily="18" charset="0"/>
              </a:defRPr>
            </a:lvl6pPr>
            <a:lvl7pPr marL="3200400" indent="-457200" eaLnBrk="0" fontAlgn="base" hangingPunct="0">
              <a:spcBef>
                <a:spcPct val="0"/>
              </a:spcBef>
              <a:spcAft>
                <a:spcPct val="0"/>
              </a:spcAft>
              <a:defRPr kumimoji="1" sz="2400">
                <a:solidFill>
                  <a:schemeClr val="tx1"/>
                </a:solidFill>
                <a:latin typeface="Times New Roman" pitchFamily="18" charset="0"/>
              </a:defRPr>
            </a:lvl7pPr>
            <a:lvl8pPr marL="3657600" indent="-457200" eaLnBrk="0" fontAlgn="base" hangingPunct="0">
              <a:spcBef>
                <a:spcPct val="0"/>
              </a:spcBef>
              <a:spcAft>
                <a:spcPct val="0"/>
              </a:spcAft>
              <a:defRPr kumimoji="1" sz="2400">
                <a:solidFill>
                  <a:schemeClr val="tx1"/>
                </a:solidFill>
                <a:latin typeface="Times New Roman" pitchFamily="18" charset="0"/>
              </a:defRPr>
            </a:lvl8pPr>
            <a:lvl9pPr marL="4114800" indent="-457200" eaLnBrk="0" fontAlgn="base" hangingPunct="0">
              <a:spcBef>
                <a:spcPct val="0"/>
              </a:spcBef>
              <a:spcAft>
                <a:spcPct val="0"/>
              </a:spcAft>
              <a:defRPr kumimoji="1" sz="2400">
                <a:solidFill>
                  <a:schemeClr val="tx1"/>
                </a:solidFill>
                <a:latin typeface="Times New Roman" pitchFamily="18" charset="0"/>
              </a:defRPr>
            </a:lvl9pPr>
          </a:lstStyle>
          <a:p>
            <a:r>
              <a:rPr lang="en-US" altLang="en-US" sz="2000" b="1" dirty="0">
                <a:solidFill>
                  <a:schemeClr val="accent2"/>
                </a:solidFill>
              </a:rPr>
              <a:t>Perceptron</a:t>
            </a:r>
            <a:r>
              <a:rPr lang="en-US" altLang="en-US" sz="2000" dirty="0"/>
              <a:t>: </a:t>
            </a:r>
            <a:r>
              <a:rPr lang="en-US" altLang="en-US" sz="2000" dirty="0" err="1"/>
              <a:t>Associated_Error</a:t>
            </a:r>
            <a:r>
              <a:rPr lang="en-US" altLang="en-US" sz="2000" dirty="0"/>
              <a:t>:=(</a:t>
            </a:r>
            <a:r>
              <a:rPr lang="en-US" altLang="en-US" sz="2000" dirty="0" smtClean="0"/>
              <a:t>T-O)</a:t>
            </a:r>
            <a:endParaRPr lang="en-US" altLang="en-US" sz="2000" dirty="0"/>
          </a:p>
          <a:p>
            <a:r>
              <a:rPr lang="en-US" altLang="en-US" sz="2000" b="1" dirty="0">
                <a:solidFill>
                  <a:schemeClr val="tx2"/>
                </a:solidFill>
              </a:rPr>
              <a:t>2-layer Network</a:t>
            </a:r>
            <a:r>
              <a:rPr lang="en-US" altLang="en-US" sz="2000" dirty="0"/>
              <a:t>:    </a:t>
            </a:r>
            <a:r>
              <a:rPr lang="en-US" altLang="en-US" sz="2000" dirty="0" err="1"/>
              <a:t>Associated_Error</a:t>
            </a:r>
            <a:r>
              <a:rPr lang="en-US" altLang="en-US" sz="2000" dirty="0"/>
              <a:t>:= </a:t>
            </a:r>
          </a:p>
          <a:p>
            <a:pPr lvl="1">
              <a:buFontTx/>
              <a:buAutoNum type="arabicPeriod"/>
            </a:pPr>
            <a:r>
              <a:rPr lang="en-US" altLang="en-US" sz="2000" dirty="0"/>
              <a:t>Output Node i: g</a:t>
            </a:r>
            <a:r>
              <a:rPr lang="en-US" altLang="en-US" sz="2000" dirty="0" smtClean="0"/>
              <a:t>’(</a:t>
            </a:r>
            <a:r>
              <a:rPr lang="en-US" altLang="en-US" sz="2000" dirty="0" err="1" smtClean="0"/>
              <a:t>z</a:t>
            </a:r>
            <a:r>
              <a:rPr lang="en-US" altLang="en-US" sz="2000" baseline="-25000" dirty="0" err="1" smtClean="0"/>
              <a:t>i</a:t>
            </a:r>
            <a:r>
              <a:rPr lang="en-US" altLang="en-US" sz="2000" dirty="0"/>
              <a:t>)*(</a:t>
            </a:r>
            <a:r>
              <a:rPr lang="en-US" altLang="en-US" sz="2000" dirty="0" smtClean="0"/>
              <a:t>T-O)   </a:t>
            </a:r>
            <a:endParaRPr lang="en-US" altLang="en-US" sz="2000" dirty="0"/>
          </a:p>
          <a:p>
            <a:pPr lvl="1">
              <a:buFontTx/>
              <a:buAutoNum type="arabicPeriod"/>
            </a:pPr>
            <a:r>
              <a:rPr lang="en-US" altLang="en-US" sz="2000" dirty="0"/>
              <a:t>Intermediate Node k connected to i:   g</a:t>
            </a:r>
            <a:r>
              <a:rPr lang="en-US" altLang="en-US" sz="2000" dirty="0" smtClean="0"/>
              <a:t>’(</a:t>
            </a:r>
            <a:r>
              <a:rPr lang="en-US" altLang="en-US" sz="2000" dirty="0" err="1" smtClean="0"/>
              <a:t>z</a:t>
            </a:r>
            <a:r>
              <a:rPr lang="en-US" altLang="en-US" sz="2000" baseline="-25000" dirty="0" err="1" smtClean="0"/>
              <a:t>i</a:t>
            </a:r>
            <a:r>
              <a:rPr lang="en-US" altLang="en-US" sz="2000" dirty="0" smtClean="0"/>
              <a:t>)*</a:t>
            </a:r>
            <a:r>
              <a:rPr lang="en-US" altLang="en-US" sz="2000" dirty="0"/>
              <a:t>w </a:t>
            </a:r>
            <a:r>
              <a:rPr lang="en-US" altLang="en-US" sz="2000" baseline="-25000" dirty="0" err="1"/>
              <a:t>ki</a:t>
            </a:r>
            <a:r>
              <a:rPr lang="en-US" altLang="en-US" sz="2000" dirty="0"/>
              <a:t> *</a:t>
            </a:r>
            <a:r>
              <a:rPr lang="en-US" altLang="en-US" sz="2000" dirty="0" err="1"/>
              <a:t>error_at_node_i</a:t>
            </a:r>
            <a:endParaRPr lang="en-US" altLang="en-US" sz="2000" baseline="-25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1026"/>
          <p:cNvSpPr>
            <a:spLocks noGrp="1" noChangeArrowheads="1"/>
          </p:cNvSpPr>
          <p:nvPr>
            <p:ph type="title"/>
          </p:nvPr>
        </p:nvSpPr>
        <p:spPr/>
        <p:txBody>
          <a:bodyPr/>
          <a:lstStyle/>
          <a:p>
            <a:r>
              <a:rPr lang="en-US" altLang="en-US"/>
              <a:t>Back Propagation Formula Example</a:t>
            </a:r>
          </a:p>
        </p:txBody>
      </p:sp>
      <p:sp>
        <p:nvSpPr>
          <p:cNvPr id="279556" name="Oval 1028"/>
          <p:cNvSpPr>
            <a:spLocks noChangeArrowheads="1"/>
          </p:cNvSpPr>
          <p:nvPr/>
        </p:nvSpPr>
        <p:spPr bwMode="auto">
          <a:xfrm>
            <a:off x="762000" y="1676400"/>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I1</a:t>
            </a:r>
          </a:p>
        </p:txBody>
      </p:sp>
      <p:sp>
        <p:nvSpPr>
          <p:cNvPr id="279557" name="Oval 1029"/>
          <p:cNvSpPr>
            <a:spLocks noChangeArrowheads="1"/>
          </p:cNvSpPr>
          <p:nvPr/>
        </p:nvSpPr>
        <p:spPr bwMode="auto">
          <a:xfrm>
            <a:off x="7620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I2</a:t>
            </a:r>
          </a:p>
        </p:txBody>
      </p:sp>
      <p:sp>
        <p:nvSpPr>
          <p:cNvPr id="279558" name="Oval 1030"/>
          <p:cNvSpPr>
            <a:spLocks noChangeArrowheads="1"/>
          </p:cNvSpPr>
          <p:nvPr/>
        </p:nvSpPr>
        <p:spPr bwMode="auto">
          <a:xfrm>
            <a:off x="3048000" y="1676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a3</a:t>
            </a:r>
          </a:p>
        </p:txBody>
      </p:sp>
      <p:sp>
        <p:nvSpPr>
          <p:cNvPr id="279559" name="Oval 1031"/>
          <p:cNvSpPr>
            <a:spLocks noChangeArrowheads="1"/>
          </p:cNvSpPr>
          <p:nvPr/>
        </p:nvSpPr>
        <p:spPr bwMode="auto">
          <a:xfrm>
            <a:off x="31242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a4</a:t>
            </a:r>
          </a:p>
        </p:txBody>
      </p:sp>
      <p:sp>
        <p:nvSpPr>
          <p:cNvPr id="279567" name="Oval 1039"/>
          <p:cNvSpPr>
            <a:spLocks noChangeArrowheads="1"/>
          </p:cNvSpPr>
          <p:nvPr/>
        </p:nvSpPr>
        <p:spPr bwMode="auto">
          <a:xfrm>
            <a:off x="5410200" y="2438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a5</a:t>
            </a:r>
          </a:p>
        </p:txBody>
      </p:sp>
      <p:sp>
        <p:nvSpPr>
          <p:cNvPr id="279568" name="Line 1040"/>
          <p:cNvSpPr>
            <a:spLocks noChangeShapeType="1"/>
          </p:cNvSpPr>
          <p:nvPr/>
        </p:nvSpPr>
        <p:spPr bwMode="auto">
          <a:xfrm>
            <a:off x="1752600" y="1905000"/>
            <a:ext cx="1371600" cy="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69" name="Line 1041"/>
          <p:cNvSpPr>
            <a:spLocks noChangeShapeType="1"/>
          </p:cNvSpPr>
          <p:nvPr/>
        </p:nvSpPr>
        <p:spPr bwMode="auto">
          <a:xfrm>
            <a:off x="1752600" y="1905000"/>
            <a:ext cx="1371600" cy="1447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0" name="Line 1042"/>
          <p:cNvSpPr>
            <a:spLocks noChangeShapeType="1"/>
          </p:cNvSpPr>
          <p:nvPr/>
        </p:nvSpPr>
        <p:spPr bwMode="auto">
          <a:xfrm flipV="1">
            <a:off x="1752600" y="1905000"/>
            <a:ext cx="1371600" cy="1600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1" name="Line 1043"/>
          <p:cNvSpPr>
            <a:spLocks noChangeShapeType="1"/>
          </p:cNvSpPr>
          <p:nvPr/>
        </p:nvSpPr>
        <p:spPr bwMode="auto">
          <a:xfrm flipV="1">
            <a:off x="1752600" y="3352800"/>
            <a:ext cx="1371600" cy="152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2" name="Line 1044"/>
          <p:cNvSpPr>
            <a:spLocks noChangeShapeType="1"/>
          </p:cNvSpPr>
          <p:nvPr/>
        </p:nvSpPr>
        <p:spPr bwMode="auto">
          <a:xfrm>
            <a:off x="3962400" y="1981200"/>
            <a:ext cx="1447800" cy="685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3" name="Line 1045"/>
          <p:cNvSpPr>
            <a:spLocks noChangeShapeType="1"/>
          </p:cNvSpPr>
          <p:nvPr/>
        </p:nvSpPr>
        <p:spPr bwMode="auto">
          <a:xfrm flipV="1">
            <a:off x="4038600" y="2667000"/>
            <a:ext cx="1371600" cy="7620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4" name="Text Box 1046"/>
          <p:cNvSpPr txBox="1">
            <a:spLocks noChangeArrowheads="1"/>
          </p:cNvSpPr>
          <p:nvPr/>
        </p:nvSpPr>
        <p:spPr bwMode="auto">
          <a:xfrm>
            <a:off x="1965325" y="1485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79575" name="Text Box 1047"/>
          <p:cNvSpPr txBox="1">
            <a:spLocks noChangeArrowheads="1"/>
          </p:cNvSpPr>
          <p:nvPr/>
        </p:nvSpPr>
        <p:spPr bwMode="auto">
          <a:xfrm>
            <a:off x="2651125" y="23241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79576" name="Text Box 1048"/>
          <p:cNvSpPr txBox="1">
            <a:spLocks noChangeArrowheads="1"/>
          </p:cNvSpPr>
          <p:nvPr/>
        </p:nvSpPr>
        <p:spPr bwMode="auto">
          <a:xfrm>
            <a:off x="2438400" y="2819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w14</a:t>
            </a:r>
          </a:p>
        </p:txBody>
      </p:sp>
      <p:sp>
        <p:nvSpPr>
          <p:cNvPr id="279577" name="Text Box 1049"/>
          <p:cNvSpPr txBox="1">
            <a:spLocks noChangeArrowheads="1"/>
          </p:cNvSpPr>
          <p:nvPr/>
        </p:nvSpPr>
        <p:spPr bwMode="auto">
          <a:xfrm>
            <a:off x="2041525" y="35433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w24</a:t>
            </a:r>
          </a:p>
        </p:txBody>
      </p:sp>
      <p:sp>
        <p:nvSpPr>
          <p:cNvPr id="279578" name="Text Box 1050"/>
          <p:cNvSpPr txBox="1">
            <a:spLocks noChangeArrowheads="1"/>
          </p:cNvSpPr>
          <p:nvPr/>
        </p:nvSpPr>
        <p:spPr bwMode="auto">
          <a:xfrm>
            <a:off x="4556125" y="3009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w45</a:t>
            </a:r>
          </a:p>
        </p:txBody>
      </p:sp>
      <p:sp>
        <p:nvSpPr>
          <p:cNvPr id="279579" name="Text Box 1051"/>
          <p:cNvSpPr txBox="1">
            <a:spLocks noChangeArrowheads="1"/>
          </p:cNvSpPr>
          <p:nvPr/>
        </p:nvSpPr>
        <p:spPr bwMode="auto">
          <a:xfrm>
            <a:off x="4556125" y="1866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w35</a:t>
            </a:r>
          </a:p>
        </p:txBody>
      </p:sp>
      <p:sp>
        <p:nvSpPr>
          <p:cNvPr id="279580" name="Text Box 1052"/>
          <p:cNvSpPr txBox="1">
            <a:spLocks noChangeArrowheads="1"/>
          </p:cNvSpPr>
          <p:nvPr/>
        </p:nvSpPr>
        <p:spPr bwMode="auto">
          <a:xfrm>
            <a:off x="517525" y="3976688"/>
            <a:ext cx="4370388"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a4=g(z4)=g(x1*w14+x2*w24)</a:t>
            </a:r>
          </a:p>
          <a:p>
            <a:r>
              <a:rPr lang="en-US" altLang="en-US" sz="2000" dirty="0"/>
              <a:t>a3=g(z3)=g(x1*w13+x2*w23)</a:t>
            </a:r>
          </a:p>
          <a:p>
            <a:r>
              <a:rPr lang="en-US" altLang="en-US" sz="2000" dirty="0"/>
              <a:t>a5=g(z5)=g(a3*w35+a4*w45)</a:t>
            </a:r>
          </a:p>
          <a:p>
            <a:r>
              <a:rPr lang="en-US" altLang="en-US" sz="2000" dirty="0">
                <a:latin typeface="Symbol" pitchFamily="18" charset="2"/>
              </a:rPr>
              <a:t>D</a:t>
            </a:r>
            <a:r>
              <a:rPr lang="en-US" altLang="en-US" sz="2000" dirty="0"/>
              <a:t>5=</a:t>
            </a:r>
            <a:r>
              <a:rPr lang="en-US" altLang="en-US" sz="2000" i="1" dirty="0"/>
              <a:t>error</a:t>
            </a:r>
            <a:r>
              <a:rPr lang="en-US" altLang="en-US" sz="2000" dirty="0"/>
              <a:t>*g</a:t>
            </a:r>
            <a:r>
              <a:rPr lang="en-US" altLang="en-US" sz="2000" dirty="0" smtClean="0"/>
              <a:t>’(z5</a:t>
            </a:r>
            <a:r>
              <a:rPr lang="en-US" altLang="en-US" sz="2000" dirty="0"/>
              <a:t>)=</a:t>
            </a:r>
            <a:r>
              <a:rPr lang="en-US" altLang="en-US" sz="2000" i="1" dirty="0"/>
              <a:t>error</a:t>
            </a:r>
            <a:r>
              <a:rPr lang="en-US" altLang="en-US" sz="2000" dirty="0"/>
              <a:t>*a5*(1-a5)</a:t>
            </a:r>
          </a:p>
          <a:p>
            <a:r>
              <a:rPr lang="en-US" altLang="en-US" sz="2000" dirty="0">
                <a:latin typeface="Symbol" pitchFamily="18" charset="2"/>
              </a:rPr>
              <a:t>D</a:t>
            </a:r>
            <a:r>
              <a:rPr lang="en-US" altLang="en-US" sz="2000" dirty="0"/>
              <a:t>4= </a:t>
            </a:r>
            <a:r>
              <a:rPr lang="en-US" altLang="en-US" sz="2000" dirty="0">
                <a:latin typeface="Symbol" pitchFamily="18" charset="2"/>
              </a:rPr>
              <a:t>D</a:t>
            </a:r>
            <a:r>
              <a:rPr lang="en-US" altLang="en-US" sz="2000" dirty="0"/>
              <a:t>5*w45*g</a:t>
            </a:r>
            <a:r>
              <a:rPr lang="en-US" altLang="en-US" sz="2000" dirty="0" smtClean="0"/>
              <a:t>’(z4</a:t>
            </a:r>
            <a:r>
              <a:rPr lang="en-US" altLang="en-US" sz="2000" dirty="0"/>
              <a:t>)=</a:t>
            </a:r>
            <a:r>
              <a:rPr lang="en-US" altLang="en-US" sz="2000" dirty="0" smtClean="0">
                <a:latin typeface="Symbol" pitchFamily="18" charset="2"/>
              </a:rPr>
              <a:t>D</a:t>
            </a:r>
            <a:r>
              <a:rPr lang="en-US" altLang="en-US" sz="2000" dirty="0" smtClean="0"/>
              <a:t>5*w45*a4</a:t>
            </a:r>
            <a:r>
              <a:rPr lang="en-US" altLang="en-US" sz="2000" dirty="0"/>
              <a:t>*(</a:t>
            </a:r>
            <a:r>
              <a:rPr lang="en-US" altLang="en-US" sz="2000" dirty="0" smtClean="0"/>
              <a:t>1-a4</a:t>
            </a:r>
            <a:r>
              <a:rPr lang="en-US" altLang="en-US" sz="2000" dirty="0"/>
              <a:t>)</a:t>
            </a:r>
          </a:p>
          <a:p>
            <a:r>
              <a:rPr lang="en-US" altLang="en-US" sz="2000" dirty="0" smtClean="0">
                <a:latin typeface="Symbol" pitchFamily="18" charset="2"/>
              </a:rPr>
              <a:t>D</a:t>
            </a:r>
            <a:r>
              <a:rPr lang="en-US" altLang="en-US" sz="2000" dirty="0" smtClean="0"/>
              <a:t>3=</a:t>
            </a:r>
            <a:r>
              <a:rPr lang="en-US" altLang="en-US" sz="2000" dirty="0" smtClean="0">
                <a:latin typeface="Symbol" pitchFamily="18" charset="2"/>
              </a:rPr>
              <a:t>D</a:t>
            </a:r>
            <a:r>
              <a:rPr lang="en-US" altLang="en-US" sz="2000" dirty="0" smtClean="0"/>
              <a:t>5*w35*a3*(1-a3</a:t>
            </a:r>
            <a:r>
              <a:rPr lang="en-US" altLang="en-US" sz="2000" dirty="0"/>
              <a:t>)</a:t>
            </a:r>
          </a:p>
          <a:p>
            <a:endParaRPr lang="en-US" altLang="en-US" sz="2000" dirty="0"/>
          </a:p>
        </p:txBody>
      </p:sp>
      <p:sp>
        <p:nvSpPr>
          <p:cNvPr id="279581" name="Text Box 1053"/>
          <p:cNvSpPr txBox="1">
            <a:spLocks noChangeArrowheads="1"/>
          </p:cNvSpPr>
          <p:nvPr/>
        </p:nvSpPr>
        <p:spPr bwMode="auto">
          <a:xfrm>
            <a:off x="6461125" y="3733800"/>
            <a:ext cx="2682875"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w35= w35 + </a:t>
            </a:r>
            <a:r>
              <a:rPr lang="en-US" altLang="en-US" sz="2000">
                <a:latin typeface="Symbol" pitchFamily="18" charset="2"/>
              </a:rPr>
              <a:t>g</a:t>
            </a:r>
            <a:r>
              <a:rPr lang="en-US" altLang="en-US" sz="2000"/>
              <a:t>*a3*</a:t>
            </a:r>
            <a:r>
              <a:rPr lang="en-US" altLang="en-US" sz="2000">
                <a:latin typeface="Symbol" pitchFamily="18" charset="2"/>
              </a:rPr>
              <a:t>D</a:t>
            </a:r>
            <a:r>
              <a:rPr lang="en-US" altLang="en-US" sz="2000"/>
              <a:t>5</a:t>
            </a:r>
          </a:p>
          <a:p>
            <a:r>
              <a:rPr lang="en-US" altLang="en-US" sz="2000"/>
              <a:t>w45= w45 + </a:t>
            </a:r>
            <a:r>
              <a:rPr lang="en-US" altLang="en-US" sz="2000">
                <a:latin typeface="Symbol" pitchFamily="18" charset="2"/>
              </a:rPr>
              <a:t>g</a:t>
            </a:r>
            <a:r>
              <a:rPr lang="en-US" altLang="en-US" sz="2000"/>
              <a:t>*a4*</a:t>
            </a:r>
            <a:r>
              <a:rPr lang="en-US" altLang="en-US" sz="2000">
                <a:latin typeface="Symbol" pitchFamily="18" charset="2"/>
              </a:rPr>
              <a:t>D</a:t>
            </a:r>
            <a:r>
              <a:rPr lang="en-US" altLang="en-US" sz="2000"/>
              <a:t>5</a:t>
            </a:r>
          </a:p>
          <a:p>
            <a:endParaRPr lang="en-US" altLang="en-US" sz="2000"/>
          </a:p>
          <a:p>
            <a:r>
              <a:rPr lang="en-US" altLang="en-US" sz="2000"/>
              <a:t>w13= w13 + </a:t>
            </a:r>
            <a:r>
              <a:rPr lang="en-US" altLang="en-US" sz="2000">
                <a:latin typeface="Symbol" pitchFamily="18" charset="2"/>
              </a:rPr>
              <a:t>g</a:t>
            </a:r>
            <a:r>
              <a:rPr lang="en-US" altLang="en-US" sz="2000"/>
              <a:t>*x1*</a:t>
            </a:r>
            <a:r>
              <a:rPr lang="en-US" altLang="en-US" sz="2000">
                <a:latin typeface="Symbol" pitchFamily="18" charset="2"/>
              </a:rPr>
              <a:t>D</a:t>
            </a:r>
            <a:r>
              <a:rPr lang="en-US" altLang="en-US" sz="2000"/>
              <a:t>3</a:t>
            </a:r>
          </a:p>
          <a:p>
            <a:r>
              <a:rPr lang="en-US" altLang="en-US" sz="2000"/>
              <a:t>w23= w23 + </a:t>
            </a:r>
            <a:r>
              <a:rPr lang="en-US" altLang="en-US" sz="2000">
                <a:latin typeface="Symbol" pitchFamily="18" charset="2"/>
              </a:rPr>
              <a:t>g</a:t>
            </a:r>
            <a:r>
              <a:rPr lang="en-US" altLang="en-US" sz="2000"/>
              <a:t>*x2*</a:t>
            </a:r>
            <a:r>
              <a:rPr lang="en-US" altLang="en-US" sz="2000">
                <a:latin typeface="Symbol" pitchFamily="18" charset="2"/>
              </a:rPr>
              <a:t>D</a:t>
            </a:r>
            <a:r>
              <a:rPr lang="en-US" altLang="en-US" sz="2000"/>
              <a:t>3</a:t>
            </a:r>
          </a:p>
          <a:p>
            <a:r>
              <a:rPr lang="en-US" altLang="en-US" sz="2000"/>
              <a:t>w14= w14 + </a:t>
            </a:r>
            <a:r>
              <a:rPr lang="en-US" altLang="en-US" sz="2000">
                <a:latin typeface="Symbol" pitchFamily="18" charset="2"/>
              </a:rPr>
              <a:t>g</a:t>
            </a:r>
            <a:r>
              <a:rPr lang="en-US" altLang="en-US" sz="2000"/>
              <a:t>*x1*</a:t>
            </a:r>
            <a:r>
              <a:rPr lang="en-US" altLang="en-US" sz="2000">
                <a:latin typeface="Symbol" pitchFamily="18" charset="2"/>
              </a:rPr>
              <a:t>D</a:t>
            </a:r>
            <a:r>
              <a:rPr lang="en-US" altLang="en-US" sz="2000"/>
              <a:t>4</a:t>
            </a:r>
          </a:p>
          <a:p>
            <a:r>
              <a:rPr lang="en-US" altLang="en-US" sz="2000"/>
              <a:t>w24= w24 + </a:t>
            </a:r>
            <a:r>
              <a:rPr lang="en-US" altLang="en-US" sz="2000">
                <a:latin typeface="Symbol" pitchFamily="18" charset="2"/>
              </a:rPr>
              <a:t>g</a:t>
            </a:r>
            <a:r>
              <a:rPr lang="en-US" altLang="en-US" sz="2000"/>
              <a:t>*x2*</a:t>
            </a:r>
            <a:r>
              <a:rPr lang="en-US" altLang="en-US" sz="2000">
                <a:latin typeface="Symbol" pitchFamily="18" charset="2"/>
              </a:rPr>
              <a:t>D</a:t>
            </a:r>
            <a:r>
              <a:rPr lang="en-US" altLang="en-US" sz="2000"/>
              <a:t>4</a:t>
            </a:r>
          </a:p>
          <a:p>
            <a:endParaRPr lang="en-US" altLang="en-US" sz="2000"/>
          </a:p>
        </p:txBody>
      </p:sp>
      <p:sp>
        <p:nvSpPr>
          <p:cNvPr id="279582" name="Text Box 1054"/>
          <p:cNvSpPr txBox="1">
            <a:spLocks noChangeArrowheads="1"/>
          </p:cNvSpPr>
          <p:nvPr/>
        </p:nvSpPr>
        <p:spPr bwMode="auto">
          <a:xfrm>
            <a:off x="5715000" y="1161424"/>
            <a:ext cx="291147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dirty="0"/>
              <a:t>g(x)= 1/(1+e</a:t>
            </a:r>
            <a:r>
              <a:rPr lang="en-US" altLang="en-US" sz="2200" baseline="30000" dirty="0">
                <a:latin typeface="Symbol" pitchFamily="18" charset="2"/>
              </a:rPr>
              <a:t>-</a:t>
            </a:r>
            <a:r>
              <a:rPr lang="en-US" altLang="en-US" sz="2200" baseline="30000" dirty="0"/>
              <a:t>x</a:t>
            </a:r>
            <a:r>
              <a:rPr lang="en-US" altLang="en-US" sz="2200" dirty="0"/>
              <a:t> </a:t>
            </a:r>
            <a:r>
              <a:rPr lang="en-US" altLang="en-US" sz="2200" dirty="0" smtClean="0"/>
              <a:t>)</a:t>
            </a:r>
          </a:p>
          <a:p>
            <a:r>
              <a:rPr lang="en-US" altLang="en-US" sz="2200" dirty="0" smtClean="0"/>
              <a:t>g’(x)= g(x)*(1-g(x))</a:t>
            </a:r>
            <a:endParaRPr lang="en-US" altLang="en-US" sz="2200" dirty="0"/>
          </a:p>
          <a:p>
            <a:r>
              <a:rPr lang="en-US" altLang="en-US" sz="2200" b="1" dirty="0">
                <a:latin typeface="Symbol" pitchFamily="18" charset="2"/>
              </a:rPr>
              <a:t>g</a:t>
            </a:r>
            <a:r>
              <a:rPr lang="en-US" altLang="en-US" sz="2200" dirty="0"/>
              <a:t> is the learning rate</a:t>
            </a:r>
          </a:p>
        </p:txBody>
      </p:sp>
    </p:spTree>
    <p:extLst>
      <p:ext uri="{BB962C8B-B14F-4D97-AF65-F5344CB8AC3E}">
        <p14:creationId xmlns:p14="http://schemas.microsoft.com/office/powerpoint/2010/main" val="3600073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8080"/>
      </a:dk2>
      <a:lt2>
        <a:srgbClr val="008080"/>
      </a:lt2>
      <a:accent1>
        <a:srgbClr val="FFFFFF"/>
      </a:accent1>
      <a:accent2>
        <a:srgbClr val="008080"/>
      </a:accent2>
      <a:accent3>
        <a:srgbClr val="FFFFFF"/>
      </a:accent3>
      <a:accent4>
        <a:srgbClr val="000000"/>
      </a:accent4>
      <a:accent5>
        <a:srgbClr val="FFFFFF"/>
      </a:accent5>
      <a:accent6>
        <a:srgbClr val="007373"/>
      </a:accent6>
      <a:hlink>
        <a:srgbClr val="75F1D6"/>
      </a:hlink>
      <a:folHlink>
        <a:srgbClr val="3DE3B4"/>
      </a:folHlink>
    </a:clrScheme>
    <a:fontScheme name="Default Design">
      <a:majorFont>
        <a:latin typeface="Arial Narrow"/>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301800"/>
        </a:dk2>
        <a:lt2>
          <a:srgbClr val="614020"/>
        </a:lt2>
        <a:accent1>
          <a:srgbClr val="B38961"/>
        </a:accent1>
        <a:accent2>
          <a:srgbClr val="996633"/>
        </a:accent2>
        <a:accent3>
          <a:srgbClr val="FFFFFF"/>
        </a:accent3>
        <a:accent4>
          <a:srgbClr val="000000"/>
        </a:accent4>
        <a:accent5>
          <a:srgbClr val="D6C4B7"/>
        </a:accent5>
        <a:accent6>
          <a:srgbClr val="8A5C2D"/>
        </a:accent6>
        <a:hlink>
          <a:srgbClr val="9D9C81"/>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3399"/>
        </a:dk2>
        <a:lt2>
          <a:srgbClr val="003366"/>
        </a:lt2>
        <a:accent1>
          <a:srgbClr val="6397CB"/>
        </a:accent1>
        <a:accent2>
          <a:srgbClr val="336699"/>
        </a:accent2>
        <a:accent3>
          <a:srgbClr val="FFFFFF"/>
        </a:accent3>
        <a:accent4>
          <a:srgbClr val="000000"/>
        </a:accent4>
        <a:accent5>
          <a:srgbClr val="B7C9E2"/>
        </a:accent5>
        <a:accent6>
          <a:srgbClr val="2D5C8A"/>
        </a:accent6>
        <a:hlink>
          <a:srgbClr val="8585E1"/>
        </a:hlink>
        <a:folHlink>
          <a:srgbClr val="867AA5"/>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2452</TotalTime>
  <Words>1258</Words>
  <Application>Microsoft Office PowerPoint</Application>
  <PresentationFormat>Overhead</PresentationFormat>
  <Paragraphs>216</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PowerPoint Presentation</vt:lpstr>
      <vt:lpstr>PowerPoint Presentation</vt:lpstr>
      <vt:lpstr>Neural Network Terminology</vt:lpstr>
      <vt:lpstr>Perceptron Learning Example</vt:lpstr>
      <vt:lpstr>Neural Network Learning --- Mostly Steepest Descent Hill Climbing on a Differentiable Error Function</vt:lpstr>
      <vt:lpstr>Error Function Gradient based on 2 Weights</vt:lpstr>
      <vt:lpstr>Back Propagation Algorithm</vt:lpstr>
      <vt:lpstr>Updating Weights in Neural Networks</vt:lpstr>
      <vt:lpstr>Back Propagation Formula Example</vt:lpstr>
      <vt:lpstr>Example BP</vt:lpstr>
      <vt:lpstr>Example BP</vt:lpstr>
    </vt:vector>
  </TitlesOfParts>
  <Company>MCC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Clustering and Summary Generation</dc:title>
  <dc:creator>eick</dc:creator>
  <cp:lastModifiedBy>Christoph Eick</cp:lastModifiedBy>
  <cp:revision>123</cp:revision>
  <cp:lastPrinted>1999-11-03T17:07:53Z</cp:lastPrinted>
  <dcterms:created xsi:type="dcterms:W3CDTF">1998-11-06T20:08:29Z</dcterms:created>
  <dcterms:modified xsi:type="dcterms:W3CDTF">2017-12-11T23:38:51Z</dcterms:modified>
</cp:coreProperties>
</file>