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2" r:id="rId2"/>
    <p:sldMasterId id="2147483884" r:id="rId3"/>
  </p:sldMasterIdLst>
  <p:notesMasterIdLst>
    <p:notesMasterId r:id="rId25"/>
  </p:notesMasterIdLst>
  <p:handoutMasterIdLst>
    <p:handoutMasterId r:id="rId26"/>
  </p:handoutMasterIdLst>
  <p:sldIdLst>
    <p:sldId id="348" r:id="rId4"/>
    <p:sldId id="350" r:id="rId5"/>
    <p:sldId id="386" r:id="rId6"/>
    <p:sldId id="385" r:id="rId7"/>
    <p:sldId id="351" r:id="rId8"/>
    <p:sldId id="355" r:id="rId9"/>
    <p:sldId id="357" r:id="rId10"/>
    <p:sldId id="359" r:id="rId11"/>
    <p:sldId id="394" r:id="rId12"/>
    <p:sldId id="358" r:id="rId13"/>
    <p:sldId id="360" r:id="rId14"/>
    <p:sldId id="393" r:id="rId15"/>
    <p:sldId id="387" r:id="rId16"/>
    <p:sldId id="389" r:id="rId17"/>
    <p:sldId id="361" r:id="rId18"/>
    <p:sldId id="390" r:id="rId19"/>
    <p:sldId id="391" r:id="rId20"/>
    <p:sldId id="392" r:id="rId21"/>
    <p:sldId id="371" r:id="rId22"/>
    <p:sldId id="362" r:id="rId23"/>
    <p:sldId id="363" r:id="rId24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tih Akdag" initials="F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3300"/>
    <a:srgbClr val="996633"/>
    <a:srgbClr val="FFD869"/>
    <a:srgbClr val="FFCB37"/>
    <a:srgbClr val="CC9900"/>
    <a:srgbClr val="CCECFF"/>
    <a:srgbClr val="F1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660"/>
  </p:normalViewPr>
  <p:slideViewPr>
    <p:cSldViewPr>
      <p:cViewPr>
        <p:scale>
          <a:sx n="77" d="100"/>
          <a:sy n="77" d="100"/>
        </p:scale>
        <p:origin x="-189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52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tih\Desktop\dallas%20paper\run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Hotspot size vs execution time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growing  time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Sheet1!$B$2:$B$6</c:f>
              <c:numCache>
                <c:formatCode>General</c:formatCode>
                <c:ptCount val="5"/>
                <c:pt idx="0">
                  <c:v>9200</c:v>
                </c:pt>
                <c:pt idx="1">
                  <c:v>6730</c:v>
                </c:pt>
                <c:pt idx="2">
                  <c:v>4510</c:v>
                </c:pt>
                <c:pt idx="3">
                  <c:v>1240</c:v>
                </c:pt>
                <c:pt idx="4">
                  <c:v>356</c:v>
                </c:pt>
              </c:numCache>
            </c:numRef>
          </c:xVal>
          <c:yVal>
            <c:numRef>
              <c:f>Sheet1!$C$2:$C$6</c:f>
              <c:numCache>
                <c:formatCode>0.00</c:formatCode>
                <c:ptCount val="5"/>
                <c:pt idx="0">
                  <c:v>1537.1</c:v>
                </c:pt>
                <c:pt idx="1">
                  <c:v>772.35</c:v>
                </c:pt>
                <c:pt idx="2">
                  <c:v>353.42</c:v>
                </c:pt>
                <c:pt idx="3">
                  <c:v>16.22</c:v>
                </c:pt>
                <c:pt idx="4">
                  <c:v>1.05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04096"/>
        <c:axId val="34071680"/>
      </c:scatterChart>
      <c:valAx>
        <c:axId val="26004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Hotspot size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071680"/>
        <c:crosses val="autoZero"/>
        <c:crossBetween val="midCat"/>
      </c:valAx>
      <c:valAx>
        <c:axId val="34071680"/>
        <c:scaling>
          <c:orientation val="minMax"/>
          <c:max val="1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Execution time</a:t>
                </a:r>
              </a:p>
            </c:rich>
          </c:tx>
          <c:layout>
            <c:manualLayout>
              <c:xMode val="edge"/>
              <c:yMode val="edge"/>
              <c:x val="1.665972511453561E-2"/>
              <c:y val="0.3033339582552180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004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900" b="0" i="0" baseline="0">
                <a:effectLst/>
              </a:rPr>
              <a:t>Hotspot size vs Execution time</a:t>
            </a:r>
            <a:endParaRPr lang="en-US" sz="9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683393074407972"/>
          <c:y val="0.1690040914271346"/>
          <c:w val="0.78069210007641177"/>
          <c:h val="0.679578667730747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time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Sheet2!$A$2:$A$8</c:f>
              <c:numCache>
                <c:formatCode>General</c:formatCode>
                <c:ptCount val="7"/>
                <c:pt idx="0">
                  <c:v>450</c:v>
                </c:pt>
                <c:pt idx="1">
                  <c:v>1016</c:v>
                </c:pt>
                <c:pt idx="2">
                  <c:v>1251</c:v>
                </c:pt>
                <c:pt idx="3">
                  <c:v>1684</c:v>
                </c:pt>
                <c:pt idx="4">
                  <c:v>2082</c:v>
                </c:pt>
                <c:pt idx="5">
                  <c:v>3547</c:v>
                </c:pt>
                <c:pt idx="6">
                  <c:v>3933</c:v>
                </c:pt>
              </c:numCache>
            </c:numRef>
          </c:xVal>
          <c:yVal>
            <c:numRef>
              <c:f>Sheet2!$B$2:$B$8</c:f>
              <c:numCache>
                <c:formatCode>General</c:formatCode>
                <c:ptCount val="7"/>
                <c:pt idx="0">
                  <c:v>2</c:v>
                </c:pt>
                <c:pt idx="1">
                  <c:v>13</c:v>
                </c:pt>
                <c:pt idx="2">
                  <c:v>25</c:v>
                </c:pt>
                <c:pt idx="3">
                  <c:v>60</c:v>
                </c:pt>
                <c:pt idx="4">
                  <c:v>111</c:v>
                </c:pt>
                <c:pt idx="5">
                  <c:v>527</c:v>
                </c:pt>
                <c:pt idx="6">
                  <c:v>705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32096"/>
        <c:axId val="40432768"/>
      </c:scatterChart>
      <c:valAx>
        <c:axId val="3573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Hotspot size</a:t>
                </a:r>
              </a:p>
            </c:rich>
          </c:tx>
          <c:layout>
            <c:manualLayout>
              <c:xMode val="edge"/>
              <c:yMode val="edge"/>
              <c:x val="0.4248557851551355"/>
              <c:y val="0.920328123163709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432768"/>
        <c:crosses val="autoZero"/>
        <c:crossBetween val="midCat"/>
      </c:valAx>
      <c:valAx>
        <c:axId val="4043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Execution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732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01T10:39:10.366" idx="2">
    <p:pos x="6503" y="1412"/>
    <p:text>can be removed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algn="r"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fld id="{1313CC00-9392-4E37-B7A3-227A6E24AB5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78404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>
            <a:lvl1pPr algn="r"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defTabSz="91804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47" tIns="45873" rIns="91747" bIns="4587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/>
            </a:lvl1pPr>
          </a:lstStyle>
          <a:p>
            <a:pPr>
              <a:defRPr/>
            </a:pPr>
            <a:fld id="{E7057D9A-60E7-4F8B-A355-D606EC38A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0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9D7622-55F6-45A9-8861-AD2E2715186A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48D1CE-BF63-4DDF-BC3F-7260D92F56E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C5F782A-14E5-4556-889C-2692374260B1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B5608E-D268-432D-B660-F9ED52EEA3F0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945F74-21D1-4085-961A-607084CC3F24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945F74-21D1-4085-961A-607084CC3F24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FB4984-7004-441C-B624-885B8381A229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3FAD55-566D-4047-89A0-7372842622D2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32953A9-213D-4AF5-B8E6-9687802D24E1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A6EA73-B0EA-4E0F-9844-FAA2C6A884AA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14B22-9831-4C0C-A0DD-8760593E5AE2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0AD037-8050-4533-89D9-41F19C819F44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232E1F-091C-4ACA-8D80-CAF037969BB2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B5608E-D268-432D-B660-F9ED52EEA3F0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82C13F-9772-4137-866E-333A01F1274A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7B529F-C673-4A97-98E2-DADD31914BC8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7B529F-C673-4A97-98E2-DADD31914BC8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13531"/>
            <a:ext cx="9144000" cy="244475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</a:rPr>
              <a:t>Data Mining &amp; Machine Learning Group</a:t>
            </a:r>
            <a:r>
              <a:rPr lang="en-US" altLang="en-US" sz="180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 userDrawn="1"/>
        </p:nvGraphicFramePr>
        <p:xfrm>
          <a:off x="2057401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1" name="Image" r:id="rId3" imgW="393512" imgH="380818" progId="Photoshop.Image.9">
                  <p:embed/>
                </p:oleObj>
              </mc:Choice>
              <mc:Fallback>
                <p:oleObj name="Image" r:id="rId3" imgW="393512" imgH="380818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969251" y="6553206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0000FF"/>
                </a:solidFill>
                <a:latin typeface="Arial Black" charset="0"/>
              </a:rPr>
              <a:t>CS@</a:t>
            </a:r>
            <a:r>
              <a:rPr lang="en-US" sz="2000" smtClean="0">
                <a:solidFill>
                  <a:srgbClr val="FF0000"/>
                </a:solidFill>
                <a:latin typeface="Arial Black" charset="0"/>
              </a:rPr>
              <a:t>UH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6553200"/>
            <a:ext cx="152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b="1" smtClean="0">
                <a:solidFill>
                  <a:srgbClr val="E6E6E6"/>
                </a:solidFill>
              </a:rPr>
              <a:t>ACM-GIS08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8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5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6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9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9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59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8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4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13531"/>
            <a:ext cx="9144000" cy="244475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</a:rPr>
              <a:t>Data Mining &amp; Machine Learning Group</a:t>
            </a:r>
            <a:r>
              <a:rPr lang="en-US" altLang="en-US" sz="180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 userDrawn="1"/>
        </p:nvGraphicFramePr>
        <p:xfrm>
          <a:off x="2057401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Image" r:id="rId3" imgW="393512" imgH="380818" progId="Photoshop.Image.9">
                  <p:embed/>
                </p:oleObj>
              </mc:Choice>
              <mc:Fallback>
                <p:oleObj name="Image" r:id="rId3" imgW="393512" imgH="380818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969251" y="6553206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0000FF"/>
                </a:solidFill>
                <a:latin typeface="Arial Black" charset="0"/>
              </a:rPr>
              <a:t>CS@</a:t>
            </a:r>
            <a:r>
              <a:rPr lang="en-US" sz="2000" smtClean="0">
                <a:solidFill>
                  <a:srgbClr val="FF0000"/>
                </a:solidFill>
                <a:latin typeface="Arial Black" charset="0"/>
              </a:rPr>
              <a:t>UH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6553200"/>
            <a:ext cx="152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b="1" smtClean="0">
                <a:solidFill>
                  <a:srgbClr val="E6E6E6"/>
                </a:solidFill>
              </a:rPr>
              <a:t>ACM-GIS08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18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2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0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29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7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02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09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54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990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8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92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70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1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2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29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18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0" y="6613531"/>
            <a:ext cx="9144000" cy="244469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</a:rPr>
              <a:t>Data Mining &amp; Machine Learning Group</a:t>
            </a:r>
            <a:r>
              <a:rPr lang="en-US" altLang="en-US" sz="180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29" name="Object 11"/>
          <p:cNvGraphicFramePr>
            <a:graphicFrameLocks noChangeAspect="1"/>
          </p:cNvGraphicFramePr>
          <p:nvPr userDrawn="1"/>
        </p:nvGraphicFramePr>
        <p:xfrm>
          <a:off x="2057401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Image" r:id="rId16" imgW="393512" imgH="380818" progId="Photoshop.Image.9">
                  <p:embed/>
                </p:oleObj>
              </mc:Choice>
              <mc:Fallback>
                <p:oleObj name="Image" r:id="rId16" imgW="393512" imgH="380818" progId="Photoshop.Image.9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0" y="6537330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 Black" charset="0"/>
              </a:rPr>
              <a:t>CS@</a:t>
            </a:r>
            <a:r>
              <a:rPr lang="en-US" sz="2000" dirty="0" smtClean="0">
                <a:solidFill>
                  <a:srgbClr val="FF0000"/>
                </a:solidFill>
                <a:latin typeface="Arial Black" charset="0"/>
              </a:rPr>
              <a:t>UH</a:t>
            </a:r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9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573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FF00"/>
                </a:solidFill>
                <a:ea typeface="ＭＳ Ｐゴシック" pitchFamily="34" charset="-128"/>
              </a:rPr>
              <a:t>ACM BigSpatial</a:t>
            </a:r>
            <a:r>
              <a:rPr lang="en-US" altLang="en-US" sz="2400" dirty="0" smtClean="0">
                <a:solidFill>
                  <a:srgbClr val="FFFF00"/>
                </a:solidFill>
                <a:ea typeface="ＭＳ Ｐゴシック" pitchFamily="34" charset="-128"/>
              </a:rPr>
              <a:t> Nov. 4 2014 in Dallas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-10236" y="685800"/>
            <a:ext cx="9144000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None/>
            </a:pPr>
            <a:r>
              <a:rPr lang="en-US" b="1" dirty="0"/>
              <a:t>A Computational Framework for Finding Interestingness Hotspots in Large </a:t>
            </a:r>
            <a:r>
              <a:rPr lang="en-US" b="1" dirty="0" err="1"/>
              <a:t>Spatio</a:t>
            </a:r>
            <a:r>
              <a:rPr lang="en-US" b="1" dirty="0"/>
              <a:t>-Temporal Grids</a:t>
            </a: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altLang="en-US" sz="3000" dirty="0">
              <a:solidFill>
                <a:srgbClr val="000000"/>
              </a:solidFill>
            </a:endParaRPr>
          </a:p>
        </p:txBody>
      </p:sp>
      <p:sp>
        <p:nvSpPr>
          <p:cNvPr id="4101" name="Subtitle 4"/>
          <p:cNvSpPr txBox="1">
            <a:spLocks/>
          </p:cNvSpPr>
          <p:nvPr/>
        </p:nvSpPr>
        <p:spPr bwMode="auto">
          <a:xfrm>
            <a:off x="0" y="25146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080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2400" dirty="0" err="1" smtClean="0">
                <a:latin typeface="PT Serif" charset="0"/>
                <a:sym typeface="PT Serif" charset="0"/>
              </a:rPr>
              <a:t>Fatih</a:t>
            </a:r>
            <a:r>
              <a:rPr lang="en-US" altLang="en-US" sz="2400" dirty="0" smtClean="0">
                <a:latin typeface="PT Serif" charset="0"/>
                <a:sym typeface="PT Serif" charset="0"/>
              </a:rPr>
              <a:t> </a:t>
            </a:r>
            <a:r>
              <a:rPr lang="en-US" altLang="en-US" sz="2400" dirty="0" err="1" smtClean="0">
                <a:latin typeface="PT Serif" charset="0"/>
                <a:sym typeface="PT Serif" charset="0"/>
              </a:rPr>
              <a:t>Akdag</a:t>
            </a:r>
            <a:r>
              <a:rPr lang="en-US" altLang="en-US" sz="2400" dirty="0" smtClean="0">
                <a:latin typeface="PT Serif" charset="0"/>
                <a:sym typeface="PT Serif" charset="0"/>
              </a:rPr>
              <a:t>, Josh Urban </a:t>
            </a:r>
            <a:r>
              <a:rPr lang="en-US" altLang="en-US" sz="2400" smtClean="0">
                <a:latin typeface="PT Serif" charset="0"/>
                <a:sym typeface="PT Serif" charset="0"/>
              </a:rPr>
              <a:t>Davis, and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PT Serif" charset="0"/>
                <a:sym typeface="PT Serif" charset="0"/>
              </a:rPr>
              <a:t>Christoph</a:t>
            </a:r>
            <a:r>
              <a:rPr lang="en-US" altLang="en-US" sz="2400" b="1" dirty="0" smtClean="0">
                <a:solidFill>
                  <a:srgbClr val="FF0000"/>
                </a:solidFill>
                <a:latin typeface="PT Serif" charset="0"/>
                <a:sym typeface="PT Serif" charset="0"/>
              </a:rPr>
              <a:t> F.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PT Serif" charset="0"/>
                <a:sym typeface="PT Serif" charset="0"/>
              </a:rPr>
              <a:t>Eick</a:t>
            </a:r>
            <a:endParaRPr lang="en-US" altLang="en-US" sz="2400" b="1" dirty="0" smtClean="0">
              <a:solidFill>
                <a:srgbClr val="FF0000"/>
              </a:solidFill>
              <a:latin typeface="PT Serif" charset="0"/>
              <a:sym typeface="PT Serif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2400" dirty="0" smtClean="0">
                <a:latin typeface="PT Serif" charset="0"/>
                <a:sym typeface="PT Serif" charset="0"/>
              </a:rPr>
              <a:t>Department of Computer Science, University of Houston, U.S.A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>
              <a:latin typeface="PT Serif" charset="0"/>
              <a:sym typeface="PT Serif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2500" dirty="0" smtClean="0">
                <a:latin typeface="Optima" pitchFamily="34" charset="0"/>
                <a:sym typeface="PT Serif" charset="0"/>
              </a:rPr>
              <a:t>Talk Organization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500" dirty="0" smtClean="0">
                <a:latin typeface="Optima" pitchFamily="34" charset="0"/>
                <a:sym typeface="PT Serif" charset="0"/>
              </a:rPr>
              <a:t>Introduction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500" dirty="0" smtClean="0">
                <a:latin typeface="Optima" pitchFamily="34" charset="0"/>
                <a:sym typeface="PT Serif" charset="0"/>
              </a:rPr>
              <a:t>Interestingness Hotspot Discovery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500" dirty="0" smtClean="0">
                <a:latin typeface="Optima" pitchFamily="34" charset="0"/>
                <a:sym typeface="PT Serif" charset="0"/>
              </a:rPr>
              <a:t> Case Study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500" dirty="0">
                <a:latin typeface="Optima" pitchFamily="34" charset="0"/>
                <a:sym typeface="PT Serif" charset="0"/>
              </a:rPr>
              <a:t> </a:t>
            </a:r>
            <a:r>
              <a:rPr lang="en-US" altLang="en-US" sz="2500" dirty="0" smtClean="0">
                <a:latin typeface="Optima" pitchFamily="34" charset="0"/>
                <a:sym typeface="PT Serif" charset="0"/>
              </a:rPr>
              <a:t>Related Work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500" dirty="0" smtClean="0">
                <a:latin typeface="Optima" pitchFamily="34" charset="0"/>
                <a:sym typeface="PT Serif" charset="0"/>
              </a:rPr>
              <a:t> Summary and Conclusion</a:t>
            </a:r>
            <a:endParaRPr lang="en-US" altLang="en-US" sz="2500" dirty="0">
              <a:latin typeface="Optima" pitchFamily="34" charset="0"/>
              <a:sym typeface="PT Serif" charset="0"/>
            </a:endParaRPr>
          </a:p>
        </p:txBody>
      </p:sp>
      <p:pic>
        <p:nvPicPr>
          <p:cNvPr id="6" name="Picture 5" descr="C:\Users\Fatih\Desktop\cor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5" b="5306"/>
          <a:stretch/>
        </p:blipFill>
        <p:spPr bwMode="auto">
          <a:xfrm>
            <a:off x="7086600" y="4038600"/>
            <a:ext cx="1752600" cy="2090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Hotspot Post Processing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12192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sz="2400" dirty="0" smtClean="0"/>
              <a:t>C. Post-processing </a:t>
            </a:r>
            <a:r>
              <a:rPr lang="en-US" sz="2400" dirty="0"/>
              <a:t>step: </a:t>
            </a:r>
            <a:r>
              <a:rPr lang="en-US" sz="2400" dirty="0" smtClean="0"/>
              <a:t>remove </a:t>
            </a:r>
            <a:r>
              <a:rPr lang="en-US" sz="2400" dirty="0"/>
              <a:t>specific overlapping hotspots:</a:t>
            </a:r>
          </a:p>
          <a:p>
            <a:pPr marL="457200" lvl="2" indent="0">
              <a:buNone/>
            </a:pPr>
            <a:endParaRPr lang="en-US" sz="2200" dirty="0" smtClean="0"/>
          </a:p>
          <a:p>
            <a:pPr marL="457200" lvl="2" indent="0">
              <a:buNone/>
            </a:pPr>
            <a:r>
              <a:rPr lang="en-US" sz="2200" dirty="0" smtClean="0"/>
              <a:t>Input</a:t>
            </a:r>
            <a:r>
              <a:rPr lang="en-US" sz="2200" dirty="0"/>
              <a:t>:  a set of hotspots H,</a:t>
            </a:r>
          </a:p>
          <a:p>
            <a:pPr marL="457200" lvl="2" indent="0">
              <a:buNone/>
            </a:pPr>
            <a:r>
              <a:rPr lang="en-US" sz="2200" dirty="0"/>
              <a:t>           an overlap threshold </a:t>
            </a:r>
            <a:r>
              <a:rPr lang="en-US" sz="2200" dirty="0">
                <a:sym typeface="Symbol" panose="05050102010706020507" pitchFamily="18" charset="2"/>
              </a:rPr>
              <a:t></a:t>
            </a:r>
            <a:endParaRPr lang="en-US" sz="2200" dirty="0"/>
          </a:p>
          <a:p>
            <a:pPr marL="457200" lvl="2" indent="0">
              <a:buNone/>
            </a:pPr>
            <a:r>
              <a:rPr lang="en-US" sz="2200" dirty="0"/>
              <a:t>Find a subset H’</a:t>
            </a:r>
            <a:r>
              <a:rPr lang="en-US" sz="2200" dirty="0">
                <a:sym typeface="Symbol" panose="05050102010706020507" pitchFamily="18" charset="2"/>
              </a:rPr>
              <a:t></a:t>
            </a:r>
            <a:r>
              <a:rPr lang="en-US" sz="2200" dirty="0"/>
              <a:t>H for which </a:t>
            </a:r>
            <a:endParaRPr lang="en-US" sz="2200" dirty="0" smtClean="0"/>
          </a:p>
          <a:p>
            <a:pPr marL="457200" lvl="2" indent="0">
              <a:buNone/>
            </a:pPr>
            <a:r>
              <a:rPr lang="en-US" sz="2200" dirty="0" smtClean="0">
                <a:sym typeface="Symbol" panose="05050102010706020507" pitchFamily="18" charset="2"/>
              </a:rPr>
              <a:t></a:t>
            </a:r>
            <a:r>
              <a:rPr lang="en-US" sz="2200" baseline="-25000" dirty="0" err="1"/>
              <a:t>h</a:t>
            </a:r>
            <a:r>
              <a:rPr lang="en-US" sz="2200" baseline="-25000" dirty="0" err="1">
                <a:sym typeface="Symbol" panose="05050102010706020507" pitchFamily="18" charset="2"/>
              </a:rPr>
              <a:t></a:t>
            </a:r>
            <a:r>
              <a:rPr lang="en-US" sz="2200" baseline="-25000" dirty="0" err="1"/>
              <a:t>H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(H) is maximal, </a:t>
            </a:r>
            <a:endParaRPr lang="en-US" sz="2200" dirty="0" smtClean="0"/>
          </a:p>
          <a:p>
            <a:pPr marL="457200" lvl="2" indent="0">
              <a:buNone/>
            </a:pPr>
            <a:r>
              <a:rPr lang="en-US" sz="2200" dirty="0" smtClean="0"/>
              <a:t>subject </a:t>
            </a:r>
            <a:r>
              <a:rPr lang="en-US" sz="2200" dirty="0"/>
              <a:t>to the following constraint: </a:t>
            </a:r>
            <a:r>
              <a:rPr lang="en-US" sz="2200" dirty="0">
                <a:sym typeface="Symbol" panose="05050102010706020507" pitchFamily="18" charset="2"/>
              </a:rPr>
              <a:t></a:t>
            </a:r>
            <a:r>
              <a:rPr lang="en-US" sz="2200" dirty="0" err="1"/>
              <a:t>h</a:t>
            </a:r>
            <a:r>
              <a:rPr lang="en-US" sz="2200" dirty="0" err="1">
                <a:sym typeface="Symbol" panose="05050102010706020507" pitchFamily="18" charset="2"/>
              </a:rPr>
              <a:t></a:t>
            </a:r>
            <a:r>
              <a:rPr lang="en-US" sz="2200" dirty="0" err="1"/>
              <a:t>H</a:t>
            </a:r>
            <a:r>
              <a:rPr lang="en-US" sz="2200" dirty="0"/>
              <a:t>’</a:t>
            </a:r>
            <a:r>
              <a:rPr lang="en-US" sz="2200" dirty="0">
                <a:sym typeface="Symbol" panose="05050102010706020507" pitchFamily="18" charset="2"/>
              </a:rPr>
              <a:t></a:t>
            </a:r>
            <a:r>
              <a:rPr lang="en-US" sz="2200" dirty="0" err="1"/>
              <a:t>h’</a:t>
            </a:r>
            <a:r>
              <a:rPr lang="en-US" sz="2200" dirty="0" err="1">
                <a:sym typeface="Symbol" panose="05050102010706020507" pitchFamily="18" charset="2"/>
              </a:rPr>
              <a:t></a:t>
            </a:r>
            <a:r>
              <a:rPr lang="en-US" sz="2200" dirty="0" err="1"/>
              <a:t>H</a:t>
            </a:r>
            <a:r>
              <a:rPr lang="en-US" sz="2200" dirty="0"/>
              <a:t>’ </a:t>
            </a:r>
            <a:r>
              <a:rPr lang="en-US" sz="2200" dirty="0">
                <a:sym typeface="Symbol" panose="05050102010706020507" pitchFamily="18" charset="2"/>
              </a:rPr>
              <a:t></a:t>
            </a:r>
            <a:r>
              <a:rPr lang="en-US" sz="2200" dirty="0"/>
              <a:t>overlap(</a:t>
            </a:r>
            <a:r>
              <a:rPr lang="en-US" sz="2200" dirty="0" err="1"/>
              <a:t>h,h</a:t>
            </a:r>
            <a:r>
              <a:rPr lang="en-US" sz="2200" dirty="0"/>
              <a:t>’)</a:t>
            </a:r>
          </a:p>
          <a:p>
            <a:pPr marL="457200" lvl="2" indent="0">
              <a:buNone/>
            </a:pPr>
            <a:r>
              <a:rPr lang="en-US" sz="2200" dirty="0"/>
              <a:t>overlap(</a:t>
            </a:r>
            <a:r>
              <a:rPr lang="en-US" sz="2200" dirty="0" err="1"/>
              <a:t>h,h</a:t>
            </a:r>
            <a:r>
              <a:rPr lang="en-US" sz="2200" dirty="0"/>
              <a:t>’) = (number of grid-cell h and h’ have in common)/(total number of grid-cells in h and h</a:t>
            </a:r>
            <a:r>
              <a:rPr lang="en-US" sz="2200" dirty="0" smtClean="0"/>
              <a:t>’)</a:t>
            </a:r>
          </a:p>
          <a:p>
            <a:pPr marL="457200" lvl="2" indent="0">
              <a:buNone/>
            </a:pPr>
            <a:endParaRPr lang="en-US" sz="2000" dirty="0"/>
          </a:p>
          <a:p>
            <a:pPr marL="57150" lvl="1" indent="0">
              <a:buNone/>
            </a:pPr>
            <a:r>
              <a:rPr lang="en-US" sz="2400" dirty="0" smtClean="0"/>
              <a:t>Other post-processing issues: Simplify hotspots by removing low density regions from hotspots. </a:t>
            </a:r>
            <a:endParaRPr lang="en-US" sz="2400" dirty="0"/>
          </a:p>
          <a:p>
            <a:pPr marL="457200" lvl="2" indent="0">
              <a:buNone/>
            </a:pPr>
            <a:endParaRPr lang="en-US" sz="1600" dirty="0"/>
          </a:p>
          <a:p>
            <a:pPr marL="0" indent="0">
              <a:buNone/>
              <a:defRPr sz="1800"/>
            </a:pPr>
            <a:endParaRPr lang="en-US" sz="2000" dirty="0" smtClean="0">
              <a:latin typeface="PT Serif"/>
              <a:ea typeface="PT Serif"/>
              <a:cs typeface="PT Serif"/>
              <a:sym typeface="PT Serif"/>
            </a:endParaRPr>
          </a:p>
          <a:p>
            <a:pPr marL="0" indent="0">
              <a:buNone/>
              <a:defRPr sz="1800"/>
            </a:pPr>
            <a:endParaRPr lang="en-US" sz="2400" dirty="0">
              <a:latin typeface="PT Serif"/>
              <a:ea typeface="PT Serif"/>
              <a:cs typeface="PT Serif"/>
              <a:sym typeface="PT Serif"/>
            </a:endParaRPr>
          </a:p>
          <a:p>
            <a:pPr>
              <a:defRPr sz="1800"/>
            </a:pPr>
            <a:endParaRPr lang="en-US" sz="2400" dirty="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3. Case Studies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2" name="Shape 68"/>
          <p:cNvSpPr txBox="1">
            <a:spLocks/>
          </p:cNvSpPr>
          <p:nvPr/>
        </p:nvSpPr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en-US" sz="3600" dirty="0" smtClean="0">
                <a:latin typeface="PT Serif" charset="0"/>
                <a:sym typeface="PT Serif" charset="0"/>
              </a:rPr>
              <a:t>Centering on the Houston Metropolitan Area we ran two experiments:</a:t>
            </a:r>
          </a:p>
          <a:p>
            <a:pPr marL="742950" indent="-74295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en-US" altLang="en-US" sz="3600" dirty="0" smtClean="0">
                <a:latin typeface="PT Serif" charset="0"/>
                <a:sym typeface="PT Serif" charset="0"/>
              </a:rPr>
              <a:t>Identify regions with low variance ozone concentration (aka regression trees)</a:t>
            </a:r>
          </a:p>
          <a:p>
            <a:pPr marL="742950" indent="-74295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en-US" altLang="en-US" sz="3600" dirty="0" smtClean="0">
                <a:latin typeface="PT Serif" charset="0"/>
                <a:sym typeface="PT Serif" charset="0"/>
              </a:rPr>
              <a:t>Identify regions with high correlations of ozone and PM2.5</a:t>
            </a:r>
            <a:endParaRPr lang="en-US" altLang="en-US" sz="3600" dirty="0">
              <a:latin typeface="PT Serif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5211" y="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7278"/>
            <a:ext cx="9156357" cy="5642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HMA Grid-based Air Pollution Dataset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486400" cy="5772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FFFF00"/>
                </a:solidFill>
                <a:ea typeface="ＭＳ Ｐゴシック" pitchFamily="34" charset="-128"/>
              </a:rPr>
              <a:t>HMA Grid-based Pollution Dataset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sz="2400" dirty="0" smtClean="0"/>
              <a:t>Huge </a:t>
            </a:r>
            <a:r>
              <a:rPr lang="en-US" sz="2400" dirty="0"/>
              <a:t>amounts of gridded data are generated every </a:t>
            </a:r>
            <a:r>
              <a:rPr lang="en-US" sz="2400" dirty="0" smtClean="0"/>
              <a:t>day by </a:t>
            </a:r>
            <a:r>
              <a:rPr lang="en-US" sz="2400" dirty="0"/>
              <a:t>Environmental Protection Agency (EPA)</a:t>
            </a:r>
            <a:r>
              <a:rPr lang="en-US" sz="2400" dirty="0" smtClean="0"/>
              <a:t>. We just use a subset of the air </a:t>
            </a:r>
            <a:r>
              <a:rPr lang="en-US" sz="2400" dirty="0"/>
              <a:t>pollution data </a:t>
            </a:r>
            <a:r>
              <a:rPr lang="en-US" sz="2400" dirty="0" smtClean="0"/>
              <a:t>covering the Houston </a:t>
            </a:r>
            <a:r>
              <a:rPr lang="en-US" sz="2400" dirty="0"/>
              <a:t>Metropolitan </a:t>
            </a:r>
            <a:r>
              <a:rPr lang="en-US" sz="2400" dirty="0" smtClean="0"/>
              <a:t>area. </a:t>
            </a:r>
          </a:p>
          <a:p>
            <a:pPr marL="342900" lvl="1" indent="-342900"/>
            <a:r>
              <a:rPr lang="en-US" sz="2400" dirty="0" smtClean="0"/>
              <a:t>4x4km squares in the longitude/latitude space</a:t>
            </a:r>
          </a:p>
          <a:p>
            <a:pPr marL="342900" lvl="1" indent="-342900"/>
            <a:r>
              <a:rPr lang="en-US" sz="2400" dirty="0" smtClean="0"/>
              <a:t>This </a:t>
            </a:r>
            <a:r>
              <a:rPr lang="en-US" sz="2400" dirty="0"/>
              <a:t>dataset contains 4 dimensions (longitude, latitude, altitude, and time (as measurements are taken every hour</a:t>
            </a:r>
            <a:r>
              <a:rPr lang="en-US" sz="2400" dirty="0" smtClean="0"/>
              <a:t>))  </a:t>
            </a:r>
            <a:r>
              <a:rPr lang="en-US" sz="2400" dirty="0"/>
              <a:t>including 84 columns, 66 rows, 27 layers and 24 hours for each day. This corresponds to 3.6 million grid cells for a </a:t>
            </a:r>
            <a:r>
              <a:rPr lang="en-US" sz="2400" dirty="0" smtClean="0"/>
              <a:t>day (1.8 GB) </a:t>
            </a:r>
            <a:r>
              <a:rPr lang="en-US" sz="2400" dirty="0"/>
              <a:t>and 1.3 billion grid cells for a year; </a:t>
            </a:r>
            <a:endParaRPr lang="en-US" sz="2400" dirty="0" smtClean="0"/>
          </a:p>
          <a:p>
            <a:pPr marL="342900" lvl="1" indent="-342900"/>
            <a:r>
              <a:rPr lang="en-US" sz="2400" dirty="0" smtClean="0"/>
              <a:t>Each </a:t>
            </a:r>
            <a:r>
              <a:rPr lang="en-US" sz="2400" dirty="0"/>
              <a:t>grid cell contains 132 air pollutant densities as attributes, and these observations are typically extended by adding meteorological and other types of observations for a particular analysis task, such as humidity, temperature, wind speed and solar radiation. </a:t>
            </a:r>
            <a:endParaRPr lang="en-US" sz="2400" dirty="0" smtClean="0"/>
          </a:p>
          <a:p>
            <a:pPr marL="342900" lvl="1" indent="-342900"/>
            <a:r>
              <a:rPr lang="en-US" sz="2400" dirty="0" smtClean="0">
                <a:latin typeface="PT Serif"/>
                <a:ea typeface="PT Serif"/>
                <a:cs typeface="PT Serif"/>
                <a:sym typeface="PT Serif"/>
              </a:rPr>
              <a:t>The city of Houston covers about 15% of the dataset. </a:t>
            </a:r>
            <a:endParaRPr lang="en-US" sz="2800" dirty="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10"/>
            <a:ext cx="8887120" cy="5587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Case Study I: Low Ozone Variance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98012"/>
            <a:ext cx="9220200" cy="61583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a 3D grid for the Houston Metropolitan area for Sept. 1, 2013, noon: 26x19x27=13,338 grid cells</a:t>
            </a:r>
          </a:p>
          <a:p>
            <a:r>
              <a:rPr lang="en-US" sz="2000" dirty="0" smtClean="0"/>
              <a:t>Reward function: </a:t>
            </a:r>
            <a:r>
              <a:rPr lang="en-US" sz="2000" i="1" dirty="0">
                <a:sym typeface="Symbol" panose="05050102010706020507" pitchFamily="18" charset="2"/>
              </a:rPr>
              <a:t></a:t>
            </a:r>
            <a:r>
              <a:rPr lang="en-US" sz="2000" dirty="0"/>
              <a:t>(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i</a:t>
            </a:r>
            <a:r>
              <a:rPr lang="en-US" sz="2000" dirty="0"/>
              <a:t>) = </a:t>
            </a:r>
            <a:r>
              <a:rPr lang="en-US" sz="2000" i="1" dirty="0"/>
              <a:t>interestingness</a:t>
            </a:r>
            <a:r>
              <a:rPr lang="en-US" sz="2000" dirty="0"/>
              <a:t>(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i</a:t>
            </a:r>
            <a:r>
              <a:rPr lang="en-US" sz="2000" dirty="0"/>
              <a:t>) x size(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i</a:t>
            </a:r>
            <a:r>
              <a:rPr lang="en-US" sz="2000" dirty="0"/>
              <a:t>)</a:t>
            </a:r>
            <a:r>
              <a:rPr lang="en-US" sz="2000" baseline="30000" dirty="0"/>
              <a:t>β</a:t>
            </a:r>
            <a:r>
              <a:rPr lang="en-US" sz="2000" dirty="0"/>
              <a:t> </a:t>
            </a:r>
            <a:r>
              <a:rPr lang="en-US" sz="2000" dirty="0" smtClean="0"/>
              <a:t>where β parameter determines preference for larger regions, where </a:t>
            </a:r>
            <a:r>
              <a:rPr lang="en-US" sz="2000" dirty="0" err="1" smtClean="0"/>
              <a:t>i</a:t>
            </a:r>
            <a:r>
              <a:rPr lang="en-US" sz="2000" dirty="0" smtClean="0"/>
              <a:t> is the variance interestingness function.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1400" b="1" dirty="0" smtClean="0"/>
              <a:t> </a:t>
            </a:r>
            <a:endParaRPr lang="en-US" sz="14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749758" y="2358350"/>
            <a:ext cx="1836649" cy="4553024"/>
            <a:chOff x="5285228" y="2398396"/>
            <a:chExt cx="2448865" cy="4553024"/>
          </a:xfrm>
        </p:grpSpPr>
        <p:pic>
          <p:nvPicPr>
            <p:cNvPr id="6" name="Picture 5" descr="C:\Users\Fatih\Desktop\dallas paper\hotspot1.flat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916" y="2398396"/>
              <a:ext cx="2255490" cy="38748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285228" y="6212756"/>
              <a:ext cx="24488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A  low variance hotspot and its location in the map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96839" y="2358350"/>
            <a:ext cx="3090282" cy="4583802"/>
            <a:chOff x="736759" y="2489642"/>
            <a:chExt cx="4120376" cy="4583802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36759" y="2489642"/>
              <a:ext cx="4034968" cy="37156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36759" y="6273225"/>
              <a:ext cx="41203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Hotspot 1 (gray), Hotspot 2(blue), Hotspot 8 (orange)</a:t>
              </a:r>
              <a:endParaRPr lang="en-US" sz="14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7466" y="2358349"/>
            <a:ext cx="31218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Seed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size was set to 3x3x3 (432 seed candidates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sym typeface="Symbol"/>
              </a:rPr>
              <a:t>=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sym typeface="Symbol"/>
              </a:rPr>
              <a:t>1.01</a:t>
            </a: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Variance threshold = 1x10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-3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ppmV</a:t>
            </a: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Results: 47 hotspots identified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Many of the hotspots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are overlapping</a:t>
            </a: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Paraview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was used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visualization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Other Hotspots 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3" y="1219200"/>
            <a:ext cx="5182235" cy="4095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027" y="586740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Hotspot 2 (bottom) and Hotspot 8 (top)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Other Hotspots 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7800" y="1143003"/>
            <a:ext cx="5905818" cy="4545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3" y="5993642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Hotspot 1 (bottom) and Hotspot 8 (top)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" y="2"/>
            <a:ext cx="9144000" cy="35887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3.2Correlation interestingness hotspots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96" y="685800"/>
            <a:ext cx="8773447" cy="5990302"/>
          </a:xfrm>
        </p:spPr>
        <p:txBody>
          <a:bodyPr>
            <a:normAutofit/>
          </a:bodyPr>
          <a:lstStyle/>
          <a:p>
            <a:r>
              <a:rPr lang="en-US" sz="1800" dirty="0"/>
              <a:t>Find regions of high correlation w.r.t. Ozone and Pm2.5 </a:t>
            </a:r>
            <a:r>
              <a:rPr lang="en-US" sz="1800" dirty="0" smtClean="0"/>
              <a:t>levels</a:t>
            </a:r>
          </a:p>
          <a:p>
            <a:r>
              <a:rPr lang="en-US" sz="1800" dirty="0" smtClean="0"/>
              <a:t>Correlation of Ozone and PM2.5 levels in the dataset is -0.47</a:t>
            </a:r>
          </a:p>
          <a:p>
            <a:r>
              <a:rPr lang="en-US" sz="1800" dirty="0" smtClean="0"/>
              <a:t>Out of 432 seed candidates, 59 of them have &gt; 0.99 correlation. There are too may highly correlated smaller regions in the dataset. </a:t>
            </a:r>
          </a:p>
          <a:p>
            <a:r>
              <a:rPr lang="en-US" sz="1800" dirty="0" smtClean="0"/>
              <a:t>Most correlation hotspots grow very large up to more than half of the whole dataset. Find both negative and positive correlation hotspots. </a:t>
            </a:r>
            <a:endParaRPr lang="en-US" sz="1800" dirty="0"/>
          </a:p>
          <a:p>
            <a:endParaRPr lang="en-US" sz="2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91449" y="2590801"/>
            <a:ext cx="5585018" cy="3881250"/>
            <a:chOff x="527270" y="2649069"/>
            <a:chExt cx="7446691" cy="3881250"/>
          </a:xfrm>
        </p:grpSpPr>
        <p:pic>
          <p:nvPicPr>
            <p:cNvPr id="4" name="Picture 3" descr="C:\Users\Fatih\Desktop\o3-corr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270" r="2136" b="6628"/>
            <a:stretch/>
          </p:blipFill>
          <p:spPr bwMode="auto">
            <a:xfrm>
              <a:off x="527270" y="2649069"/>
              <a:ext cx="3444935" cy="33092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C:\Users\Fatih\Desktop\corr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5" b="5306"/>
            <a:stretch/>
          </p:blipFill>
          <p:spPr bwMode="auto">
            <a:xfrm>
              <a:off x="4466996" y="2649069"/>
              <a:ext cx="3506965" cy="33045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5929" y="6007099"/>
              <a:ext cx="7230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 hotspot colored by Ozone and PM2.5 concentrations (correlation=0.86)</a:t>
              </a:r>
              <a:endParaRPr lang="en-US" sz="1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653"/>
            <a:ext cx="7886700" cy="4129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Runtime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65740"/>
              </p:ext>
            </p:extLst>
          </p:nvPr>
        </p:nvGraphicFramePr>
        <p:xfrm>
          <a:off x="688489" y="793458"/>
          <a:ext cx="2927026" cy="1761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513"/>
                <a:gridCol w="1463513"/>
              </a:tblGrid>
              <a:tr h="279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hotspot size (grid cells)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growing  time (sec)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</a:tr>
              <a:tr h="27907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</a:tr>
              <a:tr h="27907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</a:tr>
              <a:tr h="27907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353.42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</a:tr>
              <a:tr h="27907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772.35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</a:tr>
              <a:tr h="27907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1537.10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249" marR="70249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650" y="2517058"/>
            <a:ext cx="299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Table 1. Hotspot Growing Phase Execution Times for the 3D dataset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31249"/>
              </p:ext>
            </p:extLst>
          </p:nvPr>
        </p:nvGraphicFramePr>
        <p:xfrm>
          <a:off x="690532" y="3294847"/>
          <a:ext cx="2865208" cy="2184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604"/>
                <a:gridCol w="1432604"/>
              </a:tblGrid>
              <a:tr h="2555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hotspot size (grid cells)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growing  time (sec)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</a:tr>
              <a:tr h="2555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450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</a:tr>
              <a:tr h="2555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1016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</a:tr>
              <a:tr h="2555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1251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</a:tr>
              <a:tr h="2555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1684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</a:tr>
              <a:tr h="2555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2082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</a:tr>
              <a:tr h="2555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3547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527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</a:tr>
              <a:tr h="2555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3933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705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391" marR="73391" marT="0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7241" y="5410200"/>
            <a:ext cx="2999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Table 1. Hotspot Growing Phase Execution Times for the 4D dataset (1 week=168 hours of data)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394399"/>
              </p:ext>
            </p:extLst>
          </p:nvPr>
        </p:nvGraphicFramePr>
        <p:xfrm>
          <a:off x="4704775" y="550609"/>
          <a:ext cx="3483392" cy="232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0518300"/>
              </p:ext>
            </p:extLst>
          </p:nvPr>
        </p:nvGraphicFramePr>
        <p:xfrm>
          <a:off x="4730547" y="3209638"/>
          <a:ext cx="3448649" cy="242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3849329" y="1317523"/>
            <a:ext cx="479322" cy="61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13224" y="4036142"/>
            <a:ext cx="479322" cy="61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258" y="6019800"/>
            <a:ext cx="816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Hotspot growing phase: O(n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) algorithm. Can be parallelized by assigning each hotspot to a  different processor.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By incrementally calculating the interestingness value, can be reduced to O(n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FD94-FA40-4652-8C89-3E68637DD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4. Related Work 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0"/>
            <a:ext cx="9144000" cy="66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  <a:defRPr sz="1800"/>
            </a:pPr>
            <a:endParaRPr lang="en-US" sz="2800" dirty="0">
              <a:latin typeface="PT Serif"/>
              <a:ea typeface="PT Serif"/>
              <a:cs typeface="PT Serif"/>
              <a:sym typeface="PT Serif"/>
            </a:endParaRPr>
          </a:p>
          <a:p>
            <a:pPr>
              <a:defRPr sz="1800"/>
            </a:pPr>
            <a:r>
              <a:rPr lang="en-US" sz="2800" dirty="0"/>
              <a:t>Distance-based </a:t>
            </a:r>
            <a:r>
              <a:rPr lang="en-US" sz="2800" dirty="0" err="1"/>
              <a:t>Spatio</a:t>
            </a:r>
            <a:r>
              <a:rPr lang="en-US" sz="2800" dirty="0"/>
              <a:t>-temporal clustering </a:t>
            </a:r>
            <a:r>
              <a:rPr lang="en-US" sz="2800" dirty="0" smtClean="0"/>
              <a:t>algorithms [3-9]</a:t>
            </a:r>
          </a:p>
          <a:p>
            <a:pPr>
              <a:defRPr sz="1800"/>
            </a:pPr>
            <a:r>
              <a:rPr lang="en-US" sz="2800" dirty="0" smtClean="0"/>
              <a:t>Clustering </a:t>
            </a:r>
            <a:r>
              <a:rPr lang="en-US" sz="2800" dirty="0"/>
              <a:t>Algorithms with plug-in interestingness functions </a:t>
            </a:r>
            <a:r>
              <a:rPr lang="en-US" sz="2800" dirty="0" smtClean="0">
                <a:latin typeface="PT Serif"/>
                <a:ea typeface="PT Serif"/>
                <a:cs typeface="PT Serif"/>
                <a:sym typeface="PT Serif"/>
              </a:rPr>
              <a:t>[11-14]</a:t>
            </a:r>
            <a:endParaRPr lang="en-US" sz="2800" dirty="0">
              <a:latin typeface="PT Serif"/>
              <a:ea typeface="PT Serif"/>
              <a:cs typeface="PT Serif"/>
              <a:sym typeface="PT Serif"/>
            </a:endParaRPr>
          </a:p>
          <a:p>
            <a:pPr>
              <a:defRPr sz="1800"/>
            </a:pPr>
            <a:r>
              <a:rPr lang="en-US" sz="2800" dirty="0" smtClean="0">
                <a:latin typeface="PT Serif"/>
                <a:ea typeface="PT Serif"/>
                <a:cs typeface="PT Serif"/>
                <a:sym typeface="PT Serif"/>
              </a:rPr>
              <a:t>Hotspot Discovery Algorithm [1-2]</a:t>
            </a:r>
          </a:p>
          <a:p>
            <a:pPr marL="0" indent="0">
              <a:buNone/>
              <a:defRPr sz="1800"/>
            </a:pPr>
            <a:endParaRPr lang="en-US" sz="2800" dirty="0">
              <a:latin typeface="PT Serif"/>
              <a:ea typeface="PT Serif"/>
              <a:cs typeface="PT Serif"/>
              <a:sym typeface="PT Serif"/>
            </a:endParaRPr>
          </a:p>
          <a:p>
            <a:pPr marL="0" indent="0">
              <a:buNone/>
              <a:defRPr sz="1800"/>
            </a:pPr>
            <a:r>
              <a:rPr lang="en-US" sz="2800" dirty="0" smtClean="0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Remark</a:t>
            </a:r>
            <a:r>
              <a:rPr lang="en-US" sz="2800" dirty="0" smtClean="0">
                <a:latin typeface="PT Serif"/>
                <a:ea typeface="PT Serif"/>
                <a:cs typeface="PT Serif"/>
                <a:sym typeface="PT Serif"/>
              </a:rPr>
              <a:t>: Clustering approaches do not have to deal with overlapping hotspots; however, as hotspots are found in parallel, likely hotspot discovery algorithms have a better chance to find “hotter” hotspots. </a:t>
            </a:r>
            <a:endParaRPr lang="en-US" sz="2800" dirty="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PT Serif" charset="0"/>
                <a:ea typeface="ＭＳ Ｐゴシック" pitchFamily="34" charset="-128"/>
                <a:sym typeface="PT Serif" charset="0"/>
              </a:rPr>
              <a:t>1. Introduction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dirty="0"/>
              <a:t>Large amounts of data stored in gridded </a:t>
            </a:r>
            <a:r>
              <a:rPr lang="en-US" sz="2200" dirty="0" smtClean="0"/>
              <a:t>datasets/raster datasets. </a:t>
            </a:r>
            <a:endParaRPr lang="en-US" sz="2200" dirty="0"/>
          </a:p>
          <a:p>
            <a:r>
              <a:rPr lang="en-US" sz="2200" dirty="0"/>
              <a:t>Hundreds of variables stored in each grid. </a:t>
            </a:r>
          </a:p>
          <a:p>
            <a:r>
              <a:rPr lang="en-US" sz="2200" dirty="0" smtClean="0"/>
              <a:t>It is challenging </a:t>
            </a:r>
            <a:r>
              <a:rPr lang="en-US" sz="2200" dirty="0"/>
              <a:t>to store, query, summarize, visualize, mine such datasets.</a:t>
            </a:r>
          </a:p>
          <a:p>
            <a:r>
              <a:rPr lang="en-US" sz="2200" dirty="0"/>
              <a:t>A common problem: How to find interesting contiguous regions in gridded datasets?</a:t>
            </a:r>
          </a:p>
          <a:p>
            <a:r>
              <a:rPr lang="en-US" sz="2200" dirty="0"/>
              <a:t>Our approach: Non-clustering approach to obtain interestingness hotspots using </a:t>
            </a:r>
            <a:r>
              <a:rPr lang="en-US" sz="2200" dirty="0" smtClean="0"/>
              <a:t>plug-in reward functions:</a:t>
            </a:r>
            <a:endParaRPr lang="en-US" sz="2200" dirty="0"/>
          </a:p>
          <a:p>
            <a:pPr lvl="1"/>
            <a:r>
              <a:rPr lang="en-US" sz="2200" dirty="0"/>
              <a:t>Novel hotspot discovery </a:t>
            </a:r>
            <a:r>
              <a:rPr lang="en-US" sz="2200" dirty="0" smtClean="0"/>
              <a:t>framework and algorithms</a:t>
            </a:r>
            <a:endParaRPr lang="en-US" sz="2200" dirty="0"/>
          </a:p>
          <a:p>
            <a:pPr lvl="1"/>
            <a:r>
              <a:rPr lang="en-US" sz="2200" dirty="0"/>
              <a:t>Capable of identifying much broader class of hotspots than traditional distance based clustering algorithms</a:t>
            </a:r>
          </a:p>
          <a:p>
            <a:pPr lvl="1"/>
            <a:r>
              <a:rPr lang="en-US" sz="2200" dirty="0"/>
              <a:t>4-dimensional gridded air pollution dataset is introduced</a:t>
            </a:r>
          </a:p>
          <a:p>
            <a:pPr lvl="1"/>
            <a:r>
              <a:rPr lang="en-US" sz="2200" dirty="0"/>
              <a:t>We find high correlation and low variance hotspots w.r.t. </a:t>
            </a:r>
            <a:r>
              <a:rPr lang="en-US" sz="2200"/>
              <a:t>pollutants</a:t>
            </a:r>
            <a:r>
              <a:rPr lang="en-US" sz="2200" smtClean="0"/>
              <a:t>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To the best of our knowledge, this is the only hotspot discovery algorithm in the literature that grows seed regions using a reward </a:t>
            </a:r>
            <a:r>
              <a:rPr lang="en-US" sz="2200" dirty="0" smtClean="0"/>
              <a:t>function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claim that the proposed framework is capable of identifying a much broader class of hotspots, </a:t>
            </a:r>
            <a:r>
              <a:rPr lang="en-US" sz="2200" dirty="0" smtClean="0"/>
              <a:t>compared to other approaches.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Proposed hotspot discovery algorithm succeeded to find interestingness hotspots by maximizing the plugin reward function</a:t>
            </a:r>
            <a:r>
              <a:rPr lang="en-US" sz="2200" dirty="0" smtClean="0"/>
              <a:t>.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are working on parallelizing hotspot growing algorithm, incrementally calculating reward value during the hotspot growing phase, post processing of overlapping hotspots, and simplification of very complex hotspots</a:t>
            </a:r>
            <a:r>
              <a:rPr lang="en-US" sz="2200" dirty="0" smtClean="0"/>
              <a:t>.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unique air pollution dataset and associated analysis tasks were introduced, which should provide other </a:t>
            </a:r>
            <a:r>
              <a:rPr lang="en-US" sz="2200" dirty="0" err="1"/>
              <a:t>BigGISData</a:t>
            </a:r>
            <a:r>
              <a:rPr lang="en-US" sz="2200" dirty="0"/>
              <a:t> scientists with a valuable benchmark to test and evaluate their methods and frameworks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Research Challenges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4" name="Shape 68"/>
          <p:cNvSpPr txBox="1">
            <a:spLocks/>
          </p:cNvSpPr>
          <p:nvPr/>
        </p:nvSpPr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300" dirty="0" smtClean="0">
                <a:latin typeface="PT Serif" charset="0"/>
                <a:sym typeface="PT Serif" charset="0"/>
              </a:rPr>
              <a:t>Visualization of individual 3D/4D hotspots and visualization of all hotspots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300" dirty="0" smtClean="0">
                <a:latin typeface="PT Serif" charset="0"/>
                <a:sym typeface="Wingdings" panose="05000000000000000000" pitchFamily="2" charset="2"/>
              </a:rPr>
              <a:t>Need to compute things incrementally 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300" dirty="0" smtClean="0">
                <a:latin typeface="PT Serif" charset="0"/>
                <a:sym typeface="Wingdings" panose="05000000000000000000" pitchFamily="2" charset="2"/>
              </a:rPr>
              <a:t>Need to explore faster, more greedy, heuristic versions of the growing algorithm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300" dirty="0" smtClean="0">
                <a:latin typeface="PT Serif" charset="0"/>
                <a:sym typeface="Wingdings" panose="05000000000000000000" pitchFamily="2" charset="2"/>
              </a:rPr>
              <a:t>Need for parallel computing and distributed computing to be able to process larger datasets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300" dirty="0" smtClean="0">
                <a:latin typeface="PT Serif" charset="0"/>
                <a:sym typeface="PT Serif" charset="0"/>
              </a:rPr>
              <a:t>For some interestingness functions hotspots seem to have quite irregular shapes </a:t>
            </a:r>
            <a:r>
              <a:rPr lang="en-US" altLang="en-US" sz="2300" dirty="0" smtClean="0">
                <a:latin typeface="PT Serif" charset="0"/>
                <a:sym typeface="Wingdings" panose="05000000000000000000" pitchFamily="2" charset="2"/>
              </a:rPr>
              <a:t>need for post-processing; relationship of shapes of hotspots and interestingness functions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300" dirty="0" smtClean="0">
                <a:latin typeface="PT Serif" charset="0"/>
                <a:sym typeface="Wingdings" panose="05000000000000000000" pitchFamily="2" charset="2"/>
              </a:rPr>
              <a:t>How do we store large grid-based datasets more efficiently?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altLang="en-US" sz="2300" dirty="0" smtClean="0">
                <a:latin typeface="PT Serif" charset="0"/>
                <a:sym typeface="Wingdings" panose="05000000000000000000" pitchFamily="2" charset="2"/>
              </a:rPr>
              <a:t>Finding the optimal subset in overlapping hotspot removal is a challenge  </a:t>
            </a:r>
            <a:endParaRPr lang="en-US" altLang="en-US" sz="2300" dirty="0" smtClean="0">
              <a:latin typeface="PT Serif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5211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PT Serif" charset="0"/>
                <a:ea typeface="ＭＳ Ｐゴシック" pitchFamily="34" charset="-128"/>
                <a:sym typeface="PT Serif" charset="0"/>
              </a:rPr>
              <a:t>Talk Organization 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0"/>
            <a:ext cx="9144000" cy="686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800" dirty="0" smtClean="0">
                <a:latin typeface="Optima" pitchFamily="34" charset="0"/>
                <a:sym typeface="PT Serif" charset="0"/>
              </a:rPr>
              <a:t>Introduction </a:t>
            </a:r>
            <a:endParaRPr lang="en-US" altLang="en-US" sz="2800" dirty="0">
              <a:latin typeface="Optima" pitchFamily="34" charset="0"/>
              <a:sym typeface="PT Serif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Optima" pitchFamily="34" charset="0"/>
                <a:sym typeface="PT Serif" charset="0"/>
              </a:rPr>
              <a:t>Interestingness Hotspot Discovery Framework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 Case Study 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 Related Work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altLang="en-US" sz="2800" dirty="0">
                <a:latin typeface="Optima" pitchFamily="34" charset="0"/>
                <a:sym typeface="PT Serif" charset="0"/>
              </a:rPr>
              <a:t> Summary and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6394"/>
            <a:ext cx="8991600" cy="685800"/>
          </a:xfrm>
        </p:spPr>
        <p:txBody>
          <a:bodyPr/>
          <a:lstStyle/>
          <a:p>
            <a:pPr eaLnBrk="1" hangingPunct="1"/>
            <a:r>
              <a:rPr lang="en-US" altLang="en-US" sz="3300" dirty="0" smtClean="0">
                <a:solidFill>
                  <a:schemeClr val="accent3"/>
                </a:solidFill>
                <a:latin typeface="Optima" pitchFamily="34" charset="0"/>
                <a:sym typeface="PT Serif" charset="0"/>
              </a:rPr>
              <a:t>2. </a:t>
            </a:r>
            <a:r>
              <a:rPr lang="en-US" altLang="en-US" sz="2800" dirty="0" smtClean="0">
                <a:solidFill>
                  <a:schemeClr val="accent3"/>
                </a:solidFill>
                <a:latin typeface="Optima" pitchFamily="34" charset="0"/>
                <a:sym typeface="PT Serif" charset="0"/>
              </a:rPr>
              <a:t>Interestingness Hotspot Discovery Framework</a:t>
            </a:r>
            <a:endParaRPr lang="en-US" altLang="en-US" sz="2800" dirty="0" smtClean="0">
              <a:solidFill>
                <a:schemeClr val="accent3"/>
              </a:solidFill>
              <a:ea typeface="ＭＳ Ｐゴシック" pitchFamily="34" charset="-128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Shape 68"/>
          <p:cNvSpPr txBox="1">
            <a:spLocks/>
          </p:cNvSpPr>
          <p:nvPr/>
        </p:nvSpPr>
        <p:spPr bwMode="auto">
          <a:xfrm>
            <a:off x="0" y="634621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Problem Definition:</a:t>
            </a:r>
          </a:p>
          <a:p>
            <a:pPr marL="0" indent="0">
              <a:buNone/>
            </a:pPr>
            <a:r>
              <a:rPr lang="en-US" sz="2400" dirty="0" smtClean="0"/>
              <a:t>Given </a:t>
            </a:r>
          </a:p>
          <a:p>
            <a:pPr marL="0" indent="0">
              <a:buNone/>
            </a:pPr>
            <a:r>
              <a:rPr lang="en-US" sz="2400" dirty="0" smtClean="0"/>
              <a:t>1. Dataset O</a:t>
            </a:r>
          </a:p>
          <a:p>
            <a:pPr marL="0" indent="0">
              <a:buNone/>
            </a:pPr>
            <a:r>
              <a:rPr lang="en-US" sz="2400" dirty="0" smtClean="0"/>
              <a:t>2. Neighborhood relation N</a:t>
            </a:r>
            <a:r>
              <a:rPr lang="en-US" sz="2400" dirty="0">
                <a:sym typeface="Symbol"/>
              </a:rPr>
              <a:t></a:t>
            </a:r>
            <a:r>
              <a:rPr lang="en-US" sz="2400" dirty="0"/>
              <a:t>O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 smtClean="0"/>
              <a:t>O</a:t>
            </a:r>
          </a:p>
          <a:p>
            <a:pPr marL="0" indent="0">
              <a:buNone/>
            </a:pPr>
            <a:r>
              <a:rPr lang="en-US" sz="2400" dirty="0" smtClean="0"/>
              <a:t>3. Interestingness measure </a:t>
            </a:r>
            <a:r>
              <a:rPr lang="en-US" sz="2400" i="1" dirty="0" smtClean="0"/>
              <a:t>i</a:t>
            </a:r>
            <a:r>
              <a:rPr lang="en-US" sz="2400" dirty="0" smtClean="0"/>
              <a:t>:2</a:t>
            </a:r>
            <a:r>
              <a:rPr lang="en-US" sz="2400" baseline="30000" dirty="0" smtClean="0"/>
              <a:t>O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{0}</a:t>
            </a:r>
            <a:r>
              <a:rPr lang="en-US" sz="2400" dirty="0">
                <a:sym typeface="Symbol"/>
              </a:rPr>
              <a:t></a:t>
            </a:r>
            <a:r>
              <a:rPr lang="en-US" sz="2400" baseline="30000" dirty="0"/>
              <a:t>+</a:t>
            </a:r>
            <a:r>
              <a:rPr lang="en-US" sz="2400" dirty="0"/>
              <a:t/>
            </a:r>
            <a:br>
              <a:rPr lang="en-US" sz="2400" dirty="0"/>
            </a:br>
            <a:endParaRPr lang="en-US" sz="1600" dirty="0"/>
          </a:p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dirty="0">
                <a:solidFill>
                  <a:srgbClr val="FF0000"/>
                </a:solidFill>
              </a:rPr>
              <a:t>goal of this research </a:t>
            </a:r>
            <a:r>
              <a:rPr lang="en-US" sz="2200" dirty="0"/>
              <a:t>is to develop frameworks and algorithms that find interestingness hotspots H</a:t>
            </a:r>
            <a:r>
              <a:rPr lang="en-US" sz="2200" dirty="0">
                <a:sym typeface="Symbol"/>
              </a:rPr>
              <a:t></a:t>
            </a:r>
            <a:r>
              <a:rPr lang="en-US" sz="2200" dirty="0"/>
              <a:t>O; H is an interestingness hotspot with respect to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,</a:t>
            </a:r>
            <a:r>
              <a:rPr lang="en-US" sz="2200" dirty="0" smtClean="0"/>
              <a:t> </a:t>
            </a:r>
            <a:r>
              <a:rPr lang="en-US" sz="2200" dirty="0"/>
              <a:t>if the following 2 conditions are met:</a:t>
            </a:r>
          </a:p>
          <a:p>
            <a:r>
              <a:rPr lang="en-US" sz="2200" dirty="0"/>
              <a:t>	1.	</a:t>
            </a:r>
            <a:r>
              <a:rPr lang="en-US" sz="2200" i="1" dirty="0" err="1"/>
              <a:t>i</a:t>
            </a:r>
            <a:r>
              <a:rPr lang="en-US" sz="2200" dirty="0"/>
              <a:t>(H) </a:t>
            </a:r>
            <a:r>
              <a:rPr lang="en-US" sz="2200" dirty="0">
                <a:sym typeface="Symbol"/>
              </a:rPr>
              <a:t></a:t>
            </a:r>
            <a:r>
              <a:rPr lang="en-US" sz="2200" dirty="0"/>
              <a:t> </a:t>
            </a:r>
          </a:p>
          <a:p>
            <a:r>
              <a:rPr lang="en-US" sz="2200" dirty="0"/>
              <a:t>	2.	H is contiguous with respect to N; that is, for each pair of objects (</a:t>
            </a:r>
            <a:r>
              <a:rPr lang="en-US" sz="2200" dirty="0" err="1"/>
              <a:t>o,v</a:t>
            </a:r>
            <a:r>
              <a:rPr lang="en-US" sz="2200" dirty="0"/>
              <a:t>) with </a:t>
            </a:r>
            <a:r>
              <a:rPr lang="en-US" sz="2200" dirty="0" err="1"/>
              <a:t>o,v</a:t>
            </a:r>
            <a:r>
              <a:rPr lang="en-US" sz="2200" dirty="0" err="1">
                <a:sym typeface="Symbol"/>
              </a:rPr>
              <a:t></a:t>
            </a:r>
            <a:r>
              <a:rPr lang="en-US" sz="2200" dirty="0" err="1"/>
              <a:t>H</a:t>
            </a:r>
            <a:r>
              <a:rPr lang="en-US" sz="2200" dirty="0"/>
              <a:t>, there has to be a path from o to v that traverses neighboring objects (w.r.t. N) belonging to H.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200" dirty="0" smtClean="0"/>
              <a:t>In </a:t>
            </a:r>
            <a:r>
              <a:rPr lang="en-US" sz="2200" dirty="0"/>
              <a:t>summary, </a:t>
            </a:r>
            <a:r>
              <a:rPr lang="en-US" sz="2200" dirty="0" smtClean="0"/>
              <a:t>interestingness </a:t>
            </a:r>
            <a:r>
              <a:rPr lang="en-US" sz="2200" dirty="0"/>
              <a:t>hotspots H are contiguous regions in space that are interesting (</a:t>
            </a:r>
            <a:r>
              <a:rPr lang="en-US" sz="2200" i="1" dirty="0" err="1"/>
              <a:t>i</a:t>
            </a:r>
            <a:r>
              <a:rPr lang="en-US" sz="2200" dirty="0"/>
              <a:t>(H) </a:t>
            </a:r>
            <a:r>
              <a:rPr lang="en-US" sz="2200" dirty="0">
                <a:sym typeface="Symbol"/>
              </a:rPr>
              <a:t></a:t>
            </a:r>
            <a:r>
              <a:rPr lang="en-US" sz="2200" dirty="0"/>
              <a:t> </a:t>
            </a:r>
            <a:r>
              <a:rPr lang="en-US" sz="2200" dirty="0">
                <a:sym typeface="Symbol"/>
              </a:rPr>
              <a:t></a:t>
            </a:r>
            <a:r>
              <a:rPr lang="en-US" sz="2200" dirty="0"/>
              <a:t>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83024" y="40943"/>
            <a:ext cx="92202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accent3"/>
                </a:solidFill>
                <a:latin typeface="PT Serif" charset="0"/>
                <a:ea typeface="ＭＳ Ｐゴシック" pitchFamily="34" charset="-128"/>
                <a:sym typeface="PT Serif" charset="0"/>
              </a:rPr>
              <a:t>Example Interestingness Functions</a:t>
            </a:r>
            <a:endParaRPr lang="en-US" altLang="en-US" sz="3600" dirty="0" smtClean="0">
              <a:solidFill>
                <a:schemeClr val="accent3"/>
              </a:solidFill>
              <a:ea typeface="ＭＳ Ｐゴシック" pitchFamily="34" charset="-128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Shape 68"/>
              <p:cNvSpPr txBox="1">
                <a:spLocks/>
              </p:cNvSpPr>
              <p:nvPr/>
            </p:nvSpPr>
            <p:spPr bwMode="auto">
              <a:xfrm>
                <a:off x="0" y="1295400"/>
                <a:ext cx="9140644" cy="594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42900" indent="-342900" eaLnBrk="0" hangingPunct="0">
                  <a:spcBef>
                    <a:spcPct val="20000"/>
                  </a:spcBef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latin typeface="+mn-lt"/>
                  </a:rPr>
                  <a:t>1.Correlation interestingness function:	</a:t>
                </a:r>
              </a:p>
              <a:p>
                <a:pPr marL="457200" lvl="1" indent="0">
                  <a:buNone/>
                </a:pPr>
                <a:r>
                  <a:rPr lang="en-US" i="1" dirty="0" err="1">
                    <a:latin typeface="+mn-lt"/>
                  </a:rPr>
                  <a:t>i</a:t>
                </a:r>
                <a:r>
                  <a:rPr lang="en-US" baseline="-25000" dirty="0" err="1">
                    <a:latin typeface="+mn-lt"/>
                  </a:rPr>
                  <a:t>corr</a:t>
                </a:r>
                <a:r>
                  <a:rPr lang="en-US" baseline="-25000" dirty="0">
                    <a:latin typeface="+mn-lt"/>
                  </a:rPr>
                  <a:t> (p1, p2</a:t>
                </a:r>
                <a:r>
                  <a:rPr lang="en-US" baseline="-25000" dirty="0" smtClean="0">
                    <a:latin typeface="+mn-lt"/>
                  </a:rPr>
                  <a:t>)</a:t>
                </a:r>
                <a:r>
                  <a:rPr lang="en-US" dirty="0" smtClean="0">
                    <a:latin typeface="+mn-lt"/>
                  </a:rPr>
                  <a:t>(H)=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/>
                              </a:rPr>
                              <m:t>0,                       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𝑐𝑜𝑟𝑟𝑒𝑙𝑎𝑡𝑖𝑜𝑛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|&lt;</m:t>
                            </m:r>
                            <m:r>
                              <a:rPr lang="en-US" smtClean="0">
                                <a:latin typeface="Cambria Math"/>
                                <a:sym typeface="Symbol" panose="05050102010706020507" pitchFamily="18" charset="2"/>
                              </a:rPr>
                              <m:t></m:t>
                            </m:r>
                          </m:e>
                          <m:e>
                            <m:r>
                              <a:rPr lang="en-US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𝑐𝑜𝑟𝑟𝑒𝑙𝑎𝑡𝑖𝑜𝑛</m:t>
                            </m:r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)|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  <a:sym typeface="Symbol" panose="05050102010706020507" pitchFamily="18" charset="2"/>
                              </a:rPr>
                              <m:t></m:t>
                            </m:r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             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 </a:t>
                </a:r>
                <a:r>
                  <a:rPr lang="en-US" dirty="0" smtClean="0">
                    <a:latin typeface="+mn-lt"/>
                  </a:rPr>
                  <a:t>	</a:t>
                </a:r>
                <a:endParaRPr lang="en-US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+mn-lt"/>
                  </a:rPr>
                  <a:t>2. Variance interestingness function:</a:t>
                </a:r>
              </a:p>
              <a:p>
                <a:pPr marL="457200" lvl="1" indent="0">
                  <a:buNone/>
                </a:pPr>
                <a:r>
                  <a:rPr lang="en-US" i="1" dirty="0" err="1">
                    <a:latin typeface="+mn-lt"/>
                  </a:rPr>
                  <a:t>i</a:t>
                </a:r>
                <a:r>
                  <a:rPr lang="en-US" baseline="-25000" dirty="0" err="1">
                    <a:latin typeface="+mn-lt"/>
                  </a:rPr>
                  <a:t>var</a:t>
                </a:r>
                <a:r>
                  <a:rPr lang="en-US" baseline="-25000" dirty="0">
                    <a:latin typeface="+mn-lt"/>
                  </a:rPr>
                  <a:t> (p1</a:t>
                </a:r>
                <a:r>
                  <a:rPr lang="en-US" baseline="-25000" dirty="0" smtClean="0">
                    <a:latin typeface="+mn-lt"/>
                  </a:rPr>
                  <a:t>)</a:t>
                </a:r>
                <a:r>
                  <a:rPr lang="en-US" dirty="0" smtClean="0">
                    <a:latin typeface="+mn-lt"/>
                  </a:rPr>
                  <a:t>(H)</a:t>
                </a:r>
                <a:r>
                  <a:rPr lang="en-US" baseline="-25000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/>
                                <a:sym typeface="Symbol" panose="05050102010706020507" pitchFamily="18" charset="2"/>
                              </a:rPr>
                              <m:t>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𝑣𝑎𝑟𝑖𝑎𝑛𝑐𝑒</m:t>
                            </m:r>
                            <m:r>
                              <a:rPr lang="en-US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),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𝑣𝑎𝑟𝑖𝑎𝑛𝑐𝑒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&lt;</m:t>
                            </m:r>
                            <m:r>
                              <a:rPr lang="en-US">
                                <a:latin typeface="Cambria Math"/>
                                <a:sym typeface="Symbol" panose="05050102010706020507" pitchFamily="18" charset="2"/>
                              </a:rPr>
                              <m:t>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>
                                <a:latin typeface="Cambria Math"/>
                              </a:rPr>
                              <m:t>0,</m:t>
                            </m:r>
                            <m:r>
                              <a:rPr lang="en-US" i="1">
                                <a:latin typeface="Cambria Math"/>
                              </a:rPr>
                              <m:t>             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>
                  <a:latin typeface="+mn-lt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dirty="0" smtClean="0">
                    <a:latin typeface="+mn-lt"/>
                  </a:rPr>
                  <a:t> is a threshold value, p</a:t>
                </a:r>
                <a:r>
                  <a:rPr lang="en-US" baseline="-25000" dirty="0" smtClean="0">
                    <a:latin typeface="+mn-lt"/>
                  </a:rPr>
                  <a:t>1</a:t>
                </a:r>
                <a:r>
                  <a:rPr lang="en-US" dirty="0" smtClean="0">
                    <a:latin typeface="+mn-lt"/>
                  </a:rPr>
                  <a:t> and p</a:t>
                </a:r>
                <a:r>
                  <a:rPr lang="en-US" baseline="-25000" dirty="0" smtClean="0">
                    <a:latin typeface="+mn-lt"/>
                  </a:rPr>
                  <a:t>2</a:t>
                </a:r>
                <a:r>
                  <a:rPr lang="en-US" dirty="0" smtClean="0">
                    <a:latin typeface="+mn-lt"/>
                  </a:rPr>
                  <a:t> are attributes.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220" name="Shap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95400"/>
                <a:ext cx="9140644" cy="5943600"/>
              </a:xfrm>
              <a:prstGeom prst="rect">
                <a:avLst/>
              </a:prstGeom>
              <a:blipFill rotWithShape="1">
                <a:blip r:embed="rId3"/>
                <a:stretch>
                  <a:fillRect l="-1334" r="-7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711543"/>
            <a:ext cx="9158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Reminder: Our goal is to find interestingness hotspots H,</a:t>
            </a:r>
          </a:p>
          <a:p>
            <a:r>
              <a:rPr lang="en-US" sz="2800" dirty="0" smtClean="0">
                <a:latin typeface="+mn-lt"/>
              </a:rPr>
              <a:t>with respect to interestingness functions </a:t>
            </a:r>
            <a:r>
              <a:rPr lang="en-US" sz="2800" dirty="0" err="1" smtClean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 which evaluates </a:t>
            </a:r>
          </a:p>
          <a:p>
            <a:r>
              <a:rPr lang="en-US" sz="2800" dirty="0" smtClean="0">
                <a:latin typeface="+mn-lt"/>
              </a:rPr>
              <a:t>the “</a:t>
            </a:r>
            <a:r>
              <a:rPr lang="en-US" sz="2800" i="1" dirty="0" smtClean="0">
                <a:latin typeface="+mn-lt"/>
              </a:rPr>
              <a:t>newsworthiness</a:t>
            </a:r>
            <a:r>
              <a:rPr lang="en-US" sz="2800" dirty="0" smtClean="0">
                <a:latin typeface="+mn-lt"/>
              </a:rPr>
              <a:t>” of H.</a:t>
            </a: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FFFF00"/>
                </a:solidFill>
                <a:ea typeface="ＭＳ Ｐゴシック" pitchFamily="34" charset="-128"/>
              </a:rPr>
              <a:t>Neighborhood Definition for Grids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68"/>
              <p:cNvSpPr txBox="1">
                <a:spLocks/>
              </p:cNvSpPr>
              <p:nvPr/>
            </p:nvSpPr>
            <p:spPr bwMode="auto">
              <a:xfrm>
                <a:off x="0" y="685800"/>
                <a:ext cx="9144000" cy="594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/>
              </a:extLst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charset="0"/>
                  <a:buChar char="§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charset="0"/>
                  <a:buChar char="§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charset="0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Pct val="15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1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Neighborhood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Definition </a:t>
                </a:r>
                <a:r>
                  <a:rPr lang="en-US" sz="2400" dirty="0" smtClean="0"/>
                  <a:t>4D-Grid </a:t>
                </a:r>
                <a:r>
                  <a:rPr lang="en-US" sz="2400" dirty="0"/>
                  <a:t>dataset with x, y, z, and t dimensions: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𝑁𝑒𝑖𝑔h𝑏𝑜𝑟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>
                        <a:latin typeface="Cambria Math"/>
                      </a:rPr>
                      <m:t>⇔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o</m:t>
                        </m:r>
                        <m:r>
                          <a:rPr lang="en-US" sz="2400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/>
                  <a:t>	(3)</a:t>
                </a:r>
              </a:p>
              <a:p>
                <a:pPr marL="0" lvl="1" indent="0">
                  <a:buNone/>
                </a:pPr>
                <a:r>
                  <a:rPr lang="en-US" sz="2400" dirty="0"/>
                  <a:t>where o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and o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are two grid cells and </a:t>
                </a:r>
                <a:r>
                  <a:rPr lang="en-US" sz="2400" dirty="0" err="1"/>
                  <a:t>o</a:t>
                </a:r>
                <a:r>
                  <a:rPr lang="en-US" sz="2400" baseline="-25000" dirty="0" err="1"/>
                  <a:t>i.</a:t>
                </a:r>
                <a:r>
                  <a:rPr lang="en-US" sz="2400" i="1" dirty="0" err="1"/>
                  <a:t>x</a:t>
                </a:r>
                <a:r>
                  <a:rPr lang="en-US" sz="2400" dirty="0"/>
                  <a:t> corresponds to </a:t>
                </a:r>
                <a:r>
                  <a:rPr lang="en-US" sz="2400" i="1" dirty="0"/>
                  <a:t>x</a:t>
                </a:r>
                <a:r>
                  <a:rPr lang="en-US" sz="2400" dirty="0"/>
                  <a:t> dimension value of </a:t>
                </a:r>
                <a:r>
                  <a:rPr lang="en-US" sz="2400" dirty="0" err="1"/>
                  <a:t>o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. </a:t>
                </a:r>
              </a:p>
              <a:p>
                <a:pPr marL="285750" lvl="1"/>
                <a:r>
                  <a:rPr lang="en-US" sz="2400" dirty="0"/>
                  <a:t>Neighborhood definition is a plugin function. Can be changed based on application domain.</a:t>
                </a:r>
              </a:p>
              <a:p>
                <a:pPr marL="285750" lvl="1"/>
                <a:r>
                  <a:rPr lang="en-US" sz="2400" dirty="0"/>
                  <a:t>For a grid cell, there is a total of 8 neighbors in 4D and 6 neighbors in 3D according to definition (3).</a:t>
                </a:r>
              </a:p>
              <a:p>
                <a:pPr marL="0" indent="0">
                  <a:lnSpc>
                    <a:spcPct val="130000"/>
                  </a:lnSpc>
                  <a:buNone/>
                  <a:defRPr sz="1800"/>
                </a:pPr>
                <a:endParaRPr lang="en-US" sz="2800" dirty="0">
                  <a:latin typeface="PT Serif"/>
                  <a:ea typeface="PT Serif"/>
                  <a:cs typeface="PT Serif"/>
                  <a:sym typeface="PT Serif"/>
                </a:endParaRPr>
              </a:p>
            </p:txBody>
          </p:sp>
        </mc:Choice>
        <mc:Fallback xmlns="">
          <p:sp>
            <p:nvSpPr>
              <p:cNvPr id="6" name="Shap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85800"/>
                <a:ext cx="9144000" cy="5943600"/>
              </a:xfrm>
              <a:prstGeom prst="rect">
                <a:avLst/>
              </a:prstGeom>
              <a:blipFill rotWithShape="1">
                <a:blip r:embed="rId3"/>
                <a:stretch>
                  <a:fillRect l="-17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Hotspot Growing Algorithm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0" name="Shape 68"/>
          <p:cNvSpPr txBox="1">
            <a:spLocks/>
          </p:cNvSpPr>
          <p:nvPr/>
        </p:nvSpPr>
        <p:spPr bwMode="auto">
          <a:xfrm>
            <a:off x="11373" y="1371600"/>
            <a:ext cx="91440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>
              <a:buNone/>
            </a:pPr>
            <a:r>
              <a:rPr lang="en-US" sz="3200" dirty="0" smtClean="0"/>
              <a:t>A. Seeding phase: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sz="2000" dirty="0" smtClean="0"/>
              <a:t>Divide dataset into smaller regions of same size called seed candidate regions</a:t>
            </a:r>
          </a:p>
          <a:p>
            <a:pPr marL="1200150" lvl="3" indent="-285750"/>
            <a:r>
              <a:rPr lang="en-US" dirty="0" smtClean="0"/>
              <a:t>For a 4 dimensional dataset with 10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10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10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10 grid cells, dividing the dataset into smaller regions of 2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2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2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2 grid cells yields (10 / 2)</a:t>
            </a:r>
            <a:r>
              <a:rPr lang="en-US" baseline="30000" dirty="0" smtClean="0"/>
              <a:t>4</a:t>
            </a:r>
            <a:r>
              <a:rPr lang="en-US" dirty="0" smtClean="0"/>
              <a:t>  = 625 such regions.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sz="2000" dirty="0" smtClean="0"/>
              <a:t>Identify seed regions with high interestingness value and grow them in the next step</a:t>
            </a:r>
          </a:p>
          <a:p>
            <a:pPr>
              <a:buNone/>
            </a:pPr>
            <a:r>
              <a:rPr lang="en-US" altLang="en-US" sz="2800" dirty="0" smtClean="0">
                <a:latin typeface="PT Serif" charset="0"/>
                <a:sym typeface="PT Serif" charset="0"/>
              </a:rPr>
              <a:t>B. Growing phase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000" dirty="0" smtClean="0"/>
              <a:t>Find the neighbor of the seed region which increases a reward function most when added.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000" dirty="0" smtClean="0"/>
              <a:t>Add this neighbor into region and update neighbors list. (A hash set data structure is used to keep neighbors list. Hash set has O(1) runtime complexity for add/remove/contains operations)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000" dirty="0" smtClean="0"/>
              <a:t>Continue adding more neighbors (repeat 1&amp;2) until the reward value cannot be increased for N trials.</a:t>
            </a:r>
          </a:p>
          <a:p>
            <a:pPr>
              <a:buNone/>
            </a:pPr>
            <a:endParaRPr lang="en-US" altLang="en-US" sz="2800" dirty="0">
              <a:latin typeface="PT Serif" charset="0"/>
              <a:sym typeface="PT Serif" charset="0"/>
            </a:endParaRPr>
          </a:p>
          <a:p>
            <a:endParaRPr lang="en-US" altLang="en-US" sz="1800" dirty="0">
              <a:latin typeface="PT Serif" charset="0"/>
              <a:sym typeface="PT Serif" charset="0"/>
            </a:endParaRPr>
          </a:p>
          <a:p>
            <a:endParaRPr lang="en-US" altLang="en-US" sz="1800" dirty="0">
              <a:latin typeface="PT Serif" charset="0"/>
              <a:sym typeface="PT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Growing Algorithm Pseudo Code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88" name="Shape 68"/>
          <p:cNvSpPr txBox="1">
            <a:spLocks/>
          </p:cNvSpPr>
          <p:nvPr/>
        </p:nvSpPr>
        <p:spPr bwMode="auto">
          <a:xfrm>
            <a:off x="5687" y="-228600"/>
            <a:ext cx="9144000" cy="42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r>
              <a:rPr lang="en-US" altLang="en-US" sz="4400" dirty="0" smtClean="0"/>
              <a:t> </a:t>
            </a:r>
            <a:endParaRPr lang="en-US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1303" y="685800"/>
            <a:ext cx="7449475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FUNCTION </a:t>
            </a:r>
            <a:r>
              <a:rPr lang="en-US" sz="1100" dirty="0" err="1"/>
              <a:t>AddBestNeighborForRegion</a:t>
            </a:r>
            <a:r>
              <a:rPr lang="en-US" sz="1100" dirty="0"/>
              <a:t>(region)</a:t>
            </a:r>
          </a:p>
          <a:p>
            <a:r>
              <a:rPr lang="en-US" sz="1100" dirty="0"/>
              <a:t>       </a:t>
            </a:r>
          </a:p>
          <a:p>
            <a:r>
              <a:rPr lang="en-US" sz="1100" dirty="0"/>
              <a:t>	SET </a:t>
            </a:r>
            <a:r>
              <a:rPr lang="en-US" sz="1100" dirty="0" err="1"/>
              <a:t>bestNewReward</a:t>
            </a:r>
            <a:r>
              <a:rPr lang="en-US" sz="1100" dirty="0"/>
              <a:t> = -1</a:t>
            </a:r>
          </a:p>
          <a:p>
            <a:r>
              <a:rPr lang="en-US" sz="1100" dirty="0"/>
              <a:t>	SET </a:t>
            </a:r>
            <a:r>
              <a:rPr lang="en-US" sz="1100" dirty="0" err="1"/>
              <a:t>bestNeighbor</a:t>
            </a:r>
            <a:r>
              <a:rPr lang="en-US" sz="1100" dirty="0"/>
              <a:t> = null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	FOREACH neighbor of region    </a:t>
            </a:r>
          </a:p>
          <a:p>
            <a:r>
              <a:rPr lang="en-US" sz="1100" dirty="0"/>
              <a:t>		Add Neighbor to region</a:t>
            </a:r>
          </a:p>
          <a:p>
            <a:r>
              <a:rPr lang="en-US" sz="1100" dirty="0"/>
              <a:t>		SET reward = </a:t>
            </a:r>
            <a:r>
              <a:rPr lang="en-US" sz="1100" dirty="0" err="1"/>
              <a:t>CalculateReward</a:t>
            </a:r>
            <a:r>
              <a:rPr lang="en-US" sz="1100" dirty="0"/>
              <a:t>(region)</a:t>
            </a:r>
          </a:p>
          <a:p>
            <a:r>
              <a:rPr lang="en-US" sz="1100" dirty="0"/>
              <a:t>		IF reward &gt; </a:t>
            </a:r>
            <a:r>
              <a:rPr lang="en-US" sz="1100" dirty="0" err="1"/>
              <a:t>bestNewReward</a:t>
            </a:r>
            <a:r>
              <a:rPr lang="en-US" sz="1100" dirty="0"/>
              <a:t>  THEN           </a:t>
            </a:r>
          </a:p>
          <a:p>
            <a:r>
              <a:rPr lang="en-US" sz="1100" dirty="0"/>
              <a:t>			SET </a:t>
            </a:r>
            <a:r>
              <a:rPr lang="en-US" sz="1100" dirty="0" err="1"/>
              <a:t>bestNewReward</a:t>
            </a:r>
            <a:r>
              <a:rPr lang="en-US" sz="1100" dirty="0"/>
              <a:t> = reward</a:t>
            </a:r>
          </a:p>
          <a:p>
            <a:r>
              <a:rPr lang="en-US" sz="1100" dirty="0"/>
              <a:t>			SET </a:t>
            </a:r>
            <a:r>
              <a:rPr lang="en-US" sz="1100" dirty="0" err="1"/>
              <a:t>bestNeighbor</a:t>
            </a:r>
            <a:r>
              <a:rPr lang="en-US" sz="1100" dirty="0"/>
              <a:t> = neighbor</a:t>
            </a:r>
          </a:p>
          <a:p>
            <a:r>
              <a:rPr lang="en-US" sz="1100" dirty="0"/>
              <a:t>		ENDIF</a:t>
            </a:r>
          </a:p>
          <a:p>
            <a:r>
              <a:rPr lang="en-US" sz="1100" dirty="0"/>
              <a:t>		Remove Neighbor from region</a:t>
            </a:r>
          </a:p>
          <a:p>
            <a:r>
              <a:rPr lang="en-US" sz="1100" dirty="0" smtClean="0"/>
              <a:t>                          ENDFOREACH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Add </a:t>
            </a:r>
            <a:r>
              <a:rPr lang="en-US" sz="1100" dirty="0" err="1"/>
              <a:t>bestNeighbor</a:t>
            </a:r>
            <a:r>
              <a:rPr lang="en-US" sz="1100" dirty="0"/>
              <a:t> to region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Remove </a:t>
            </a:r>
            <a:r>
              <a:rPr lang="en-US" sz="1100" dirty="0" err="1"/>
              <a:t>bestNeighbor</a:t>
            </a:r>
            <a:r>
              <a:rPr lang="en-US" sz="1100" dirty="0"/>
              <a:t> from region’s neighbors list</a:t>
            </a:r>
          </a:p>
          <a:p>
            <a:r>
              <a:rPr lang="en-US" sz="1100" dirty="0"/>
              <a:t>		</a:t>
            </a:r>
          </a:p>
          <a:p>
            <a:r>
              <a:rPr lang="en-US" sz="1100" dirty="0"/>
              <a:t>Add neighbors of </a:t>
            </a:r>
            <a:r>
              <a:rPr lang="en-US" sz="1100" dirty="0" err="1"/>
              <a:t>bestNeighbor</a:t>
            </a:r>
            <a:r>
              <a:rPr lang="en-US" sz="1100" dirty="0"/>
              <a:t> to region’s neighbors list which are not already in the region or region’s neighbors list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IF </a:t>
            </a:r>
            <a:r>
              <a:rPr lang="en-US" sz="1100" dirty="0" err="1"/>
              <a:t>bestNewReward</a:t>
            </a:r>
            <a:r>
              <a:rPr lang="en-US" sz="1100" dirty="0"/>
              <a:t> &gt; region’s previous reward value THEN</a:t>
            </a:r>
          </a:p>
          <a:p>
            <a:r>
              <a:rPr lang="en-US" sz="1100" dirty="0"/>
              <a:t>	SET </a:t>
            </a:r>
            <a:r>
              <a:rPr lang="en-US" sz="1100" dirty="0" err="1"/>
              <a:t>returnValue</a:t>
            </a:r>
            <a:r>
              <a:rPr lang="en-US" sz="1100" dirty="0"/>
              <a:t> = true</a:t>
            </a:r>
          </a:p>
          <a:p>
            <a:r>
              <a:rPr lang="en-US" sz="1100" dirty="0"/>
              <a:t>ELSE </a:t>
            </a:r>
          </a:p>
          <a:p>
            <a:r>
              <a:rPr lang="en-US" sz="1100" dirty="0"/>
              <a:t>	SET </a:t>
            </a:r>
            <a:r>
              <a:rPr lang="en-US" sz="1100" dirty="0" err="1"/>
              <a:t>returnValue</a:t>
            </a:r>
            <a:r>
              <a:rPr lang="en-US" sz="1100" dirty="0"/>
              <a:t> = false</a:t>
            </a:r>
          </a:p>
          <a:p>
            <a:r>
              <a:rPr lang="en-US" sz="1100" dirty="0"/>
              <a:t>ENDIF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SET regions current reward value to </a:t>
            </a:r>
            <a:r>
              <a:rPr lang="en-US" sz="1100" dirty="0" err="1"/>
              <a:t>bestNewReward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IF </a:t>
            </a:r>
            <a:r>
              <a:rPr lang="en-US" sz="1100" dirty="0" err="1"/>
              <a:t>bestNewReward</a:t>
            </a:r>
            <a:r>
              <a:rPr lang="en-US" sz="1100" dirty="0"/>
              <a:t>  &gt; region’s all time best reward THEN</a:t>
            </a:r>
          </a:p>
          <a:p>
            <a:r>
              <a:rPr lang="en-US" sz="1100" dirty="0"/>
              <a:t>SET region’s all-time best cells = region’s current cells</a:t>
            </a:r>
          </a:p>
          <a:p>
            <a:r>
              <a:rPr lang="en-US" sz="1100" dirty="0"/>
              <a:t>SET region’s all-time best reward = </a:t>
            </a:r>
            <a:r>
              <a:rPr lang="en-US" sz="1100" dirty="0" err="1"/>
              <a:t>bestNewReward</a:t>
            </a:r>
            <a:r>
              <a:rPr lang="en-US" sz="1100" dirty="0"/>
              <a:t>;</a:t>
            </a:r>
          </a:p>
          <a:p>
            <a:r>
              <a:rPr lang="en-US" sz="1100" dirty="0"/>
              <a:t>	ENDIF</a:t>
            </a:r>
          </a:p>
          <a:p>
            <a:r>
              <a:rPr lang="en-US" sz="1100" dirty="0"/>
              <a:t>  	RETURN(</a:t>
            </a:r>
            <a:r>
              <a:rPr lang="en-US" sz="1100" dirty="0" err="1"/>
              <a:t>returnValue</a:t>
            </a:r>
            <a:r>
              <a:rPr lang="en-US" sz="1100" dirty="0"/>
              <a:t>)</a:t>
            </a:r>
          </a:p>
          <a:p>
            <a:r>
              <a:rPr lang="en-US" sz="1400" dirty="0"/>
              <a:t>ENDFUNCTION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Growing Algorithm Pseudo Code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032128" y="2774956"/>
            <a:ext cx="176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88" name="Shape 68"/>
          <p:cNvSpPr txBox="1">
            <a:spLocks/>
          </p:cNvSpPr>
          <p:nvPr/>
        </p:nvSpPr>
        <p:spPr bwMode="auto">
          <a:xfrm>
            <a:off x="5687" y="-228600"/>
            <a:ext cx="9144000" cy="42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r>
              <a:rPr lang="en-US" altLang="en-US" sz="4400" dirty="0" smtClean="0"/>
              <a:t> </a:t>
            </a:r>
            <a:endParaRPr lang="en-US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1303" y="685800"/>
            <a:ext cx="758566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AddBestNeighborForRegion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(region)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SET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bestNewReward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-1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SET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bestNeighbor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null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FOREACH neighbor of region   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Add Neighbor to region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SET reward =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CalculateReward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(region)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IF reward &gt;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bestNewReward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THEN          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SET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bestNewReward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reward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SET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bestNeighbor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neighbor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ENDIF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Remove Neighbor from region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ENDFOREACH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bestNeighbor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03" y="6248400"/>
            <a:ext cx="833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Remark: The interestingness of O(H) hotspots of size H+1 has to be computed.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66386" y="5544065"/>
            <a:ext cx="2408234" cy="870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5113" y="539235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45520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1495</Words>
  <Application>Microsoft Office PowerPoint</Application>
  <PresentationFormat>On-screen Show (4:3)</PresentationFormat>
  <Paragraphs>273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Office Theme</vt:lpstr>
      <vt:lpstr>1_Office Theme</vt:lpstr>
      <vt:lpstr>Image</vt:lpstr>
      <vt:lpstr>ACM BigSpatial Nov. 4 2014 in Dallas</vt:lpstr>
      <vt:lpstr>1. Introduction</vt:lpstr>
      <vt:lpstr>Talk Organization </vt:lpstr>
      <vt:lpstr>2. Interestingness Hotspot Discovery Framework</vt:lpstr>
      <vt:lpstr>Example Interestingness Functions</vt:lpstr>
      <vt:lpstr>Neighborhood Definition for Grids</vt:lpstr>
      <vt:lpstr>Hotspot Growing Algorithm</vt:lpstr>
      <vt:lpstr>Growing Algorithm Pseudo Code</vt:lpstr>
      <vt:lpstr>Growing Algorithm Pseudo Code</vt:lpstr>
      <vt:lpstr>Hotspot Post Processing</vt:lpstr>
      <vt:lpstr>3. Case Studies</vt:lpstr>
      <vt:lpstr>HMA Grid-based Air Pollution Dataset</vt:lpstr>
      <vt:lpstr>HMA Grid-based Pollution Dataset</vt:lpstr>
      <vt:lpstr>Case Study I: Low Ozone Variance Regions</vt:lpstr>
      <vt:lpstr>Other Hotspots </vt:lpstr>
      <vt:lpstr>Other Hotspots </vt:lpstr>
      <vt:lpstr>3.2Correlation interestingness hotspots</vt:lpstr>
      <vt:lpstr>Runtime analysis</vt:lpstr>
      <vt:lpstr>4. Related Work </vt:lpstr>
      <vt:lpstr>Summary</vt:lpstr>
      <vt:lpstr>Research Challenges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Regional Knowledge in Spatial Dataset</dc:title>
  <dc:creator>SecurityLab</dc:creator>
  <cp:lastModifiedBy>Christoph Eick</cp:lastModifiedBy>
  <cp:revision>302</cp:revision>
  <dcterms:created xsi:type="dcterms:W3CDTF">2007-02-16T00:28:42Z</dcterms:created>
  <dcterms:modified xsi:type="dcterms:W3CDTF">2015-10-15T17:25:21Z</dcterms:modified>
</cp:coreProperties>
</file>