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57" r:id="rId3"/>
    <p:sldId id="307" r:id="rId4"/>
    <p:sldId id="258"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98" r:id="rId23"/>
    <p:sldId id="280" r:id="rId24"/>
    <p:sldId id="281" r:id="rId25"/>
    <p:sldId id="282" r:id="rId26"/>
    <p:sldId id="283"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9" r:id="rId40"/>
    <p:sldId id="300" r:id="rId41"/>
    <p:sldId id="301" r:id="rId42"/>
    <p:sldId id="302" r:id="rId43"/>
    <p:sldId id="303" r:id="rId44"/>
    <p:sldId id="304" r:id="rId45"/>
    <p:sldId id="305" r:id="rId46"/>
    <p:sldId id="306"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79570" autoAdjust="0"/>
  </p:normalViewPr>
  <p:slideViewPr>
    <p:cSldViewPr>
      <p:cViewPr>
        <p:scale>
          <a:sx n="66" d="100"/>
          <a:sy n="66" d="100"/>
        </p:scale>
        <p:origin x="-394"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782630C-1443-4B5E-B3F1-66D91F02A6F8}" type="datetimeFigureOut">
              <a:rPr lang="en-US"/>
              <a:pPr>
                <a:defRPr/>
              </a:pPr>
              <a:t>4/28/2011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97C5D2C-71F3-4FCC-8471-8AA43F1361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4675E1-6F59-453D-B4B1-822CC3C7A3E5}"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SimSun" pitchFamily="2" charset="-122"/>
              </a:rPr>
              <a:t>Steady state is when all the peers you are connected to in the active set – have equal or better equal split rates.</a:t>
            </a:r>
          </a:p>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9FF08-FB82-4EC7-88A0-0206B7F5E3ED}"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Take the example of 200KB/s and 400KB/s</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474A48-2DE8-4635-8334-A7AF64DEBA45}"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Active set size of 4 is appropriate for many cable and DSL hosts but far lower than that required for high capacity peers.</a:t>
            </a:r>
          </a:p>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794EE2-8C59-4DC9-9866-14E992EBB6B6}"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If your upload capacity is say 100KB/s your altruism is only 20% but if your upload capacity is 1000KB/s your altruism is 60%. In this case it is sufficient if you send only 400KB of data.</a:t>
            </a:r>
          </a:p>
          <a:p>
            <a:pPr>
              <a:spcBef>
                <a:spcPct val="0"/>
              </a:spcBef>
            </a:pPr>
            <a:r>
              <a:rPr lang="en-US" smtClean="0"/>
              <a:t>Optimistic unchokes – low capacity peers</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CD996B-08FD-459A-879E-DA5225E05D83}"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Majority of users are low capacity peers and they benefit from unfairness today.</a:t>
            </a:r>
          </a:p>
          <a:p>
            <a:pPr>
              <a:spcBef>
                <a:spcPct val="0"/>
              </a:spcBef>
            </a:pPr>
            <a:r>
              <a:rPr lang="en-US" smtClean="0"/>
              <a:t>Designs intended to promote fairness globally at the expense of so many users seems unlikely</a:t>
            </a:r>
          </a:p>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0EAADB-F771-4D93-9FB9-E51CFBAC6736}"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By discovering which peers have large reciprocation bandwidth, a client can optimize for a higher reciprocation bandwidth per connection.</a:t>
            </a:r>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C21597-EB2E-421F-A576-C9EE157EC260}"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7C20CD-D929-4B5A-B58A-6327CE68F87F}"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Up – upload rate required for reciprocation</a:t>
            </a:r>
          </a:p>
          <a:p>
            <a:pPr>
              <a:spcBef>
                <a:spcPct val="0"/>
              </a:spcBef>
            </a:pPr>
            <a:r>
              <a:rPr lang="en-US" smtClean="0"/>
              <a:t>Dp – download rate when p reciprocates</a:t>
            </a:r>
          </a:p>
          <a:p>
            <a:pPr>
              <a:spcBef>
                <a:spcPct val="0"/>
              </a:spcBef>
            </a:pPr>
            <a:r>
              <a:rPr lang="en-US" smtClean="0"/>
              <a:t>Once the ranking of the peers are done by the bit tyrant peer and unchokes are complete, there are only 2 possibilities. Either the peer can reciprocate or the peer can choke the bit tyrant peer. </a:t>
            </a:r>
          </a:p>
          <a:p>
            <a:pPr>
              <a:spcBef>
                <a:spcPct val="0"/>
              </a:spcBef>
            </a:pPr>
            <a:endParaRPr lang="en-US" smtClean="0"/>
          </a:p>
          <a:p>
            <a:pPr>
              <a:spcBef>
                <a:spcPct val="0"/>
              </a:spcBef>
            </a:pPr>
            <a:r>
              <a:rPr lang="en-US" smtClean="0"/>
              <a:t>If peer p chokes us – then the only choice we have is to increase our upload rate to the peer. That is represented by the addition ‘delta’ in the equation 1</a:t>
            </a:r>
          </a:p>
          <a:p>
            <a:pPr>
              <a:spcBef>
                <a:spcPct val="0"/>
              </a:spcBef>
            </a:pPr>
            <a:r>
              <a:rPr lang="en-US" smtClean="0"/>
              <a:t>If peer p reciprocates – change the initial value of dp to the observed download rate</a:t>
            </a:r>
          </a:p>
          <a:p>
            <a:pPr>
              <a:spcBef>
                <a:spcPct val="0"/>
              </a:spcBef>
            </a:pPr>
            <a:r>
              <a:rPr lang="en-US" smtClean="0"/>
              <a:t>If peer p has reciprocated many times – then we can risk reducing our upload rate and hence the reduction of ‘gamma’ in the last equation</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A15FCC-FFF2-4EEE-8C57-7416D7213FC4}"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a peer receives a complete block that can be uploaded it broadcasts a ‘have’ signal.</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9D0761-1A91-4B66-9E0E-BA15F5ED423A}"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When a peer receives a complete block that can be uploaded it broadcasts a ‘have’ signal.</a:t>
            </a:r>
          </a:p>
          <a:p>
            <a:pPr>
              <a:spcBef>
                <a:spcPct val="0"/>
              </a:spcBef>
            </a:pPr>
            <a:r>
              <a:rPr lang="en-US" smtClean="0"/>
              <a:t>Give an example of rate of have signals = 1000KB/s and the corresponding active set size is say 5. 1000/5 = 200 gives the equal split rate</a:t>
            </a:r>
          </a:p>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275701-64B4-4173-B8C1-83F5655B88B2}"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Free riding – consume resources without contributing to the system</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045C8C-C783-4096-9E7A-A7E51175F4C2}"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 push based gossip model – the client can gossip to its peers, the identity of other peers, but cannot induce those peers to gossip. </a:t>
            </a:r>
          </a:p>
          <a:p>
            <a:pPr>
              <a:spcBef>
                <a:spcPct val="0"/>
              </a:spcBef>
            </a:pPr>
            <a:r>
              <a:rPr lang="en-US" smtClean="0"/>
              <a:t>Hence we cannot exploit the gossip mechanism to extract more peers</a:t>
            </a:r>
          </a:p>
          <a:p>
            <a:pPr>
              <a:spcBef>
                <a:spcPct val="0"/>
              </a:spcBef>
            </a:pPr>
            <a:r>
              <a:rPr lang="en-US" smtClean="0"/>
              <a:t>Overhead – peers need to exchange block availability information, messages indicating interest in blocks, peer lists</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66AC2E-A2E2-4E65-9ADC-949F749278B0}"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client would prefer to unchoke peers that has the block it needs.</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F17B1C-BDCB-4FE1-8177-C648D967157F}" type="slidenum">
              <a:rPr lang="en-US">
                <a:cs typeface="Arial" charset="0"/>
              </a:rPr>
              <a:pPr fontAlgn="base">
                <a:spcBef>
                  <a:spcPct val="0"/>
                </a:spcBef>
                <a:spcAft>
                  <a:spcPct val="0"/>
                </a:spcAft>
              </a:pPr>
              <a:t>37</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evaluate bit tyrant we explore the performance improvement possible in two kinds – single client, many bit tyrant peers</a:t>
            </a: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7953DF-F394-4E53-ADEE-4CF3EAD8E732}" type="slidenum">
              <a:rPr lang="en-US">
                <a:cs typeface="Arial" charset="0"/>
              </a:rPr>
              <a:pPr fontAlgn="base">
                <a:spcBef>
                  <a:spcPct val="0"/>
                </a:spcBef>
                <a:spcAft>
                  <a:spcPct val="0"/>
                </a:spcAft>
              </a:pPr>
              <a:t>38</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Azureus/bittyrant – peers are concentrated between ratio of 1 to 2 suggesting that bit tyrant is faster</a:t>
            </a:r>
          </a:p>
          <a:p>
            <a:pPr>
              <a:spcBef>
                <a:spcPct val="0"/>
              </a:spcBef>
            </a:pPr>
            <a:r>
              <a:rPr lang="en-US" smtClean="0"/>
              <a:t>25% of downloads finished twice as fast with BitTyrant</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A63033-B6A5-46B6-A329-B4C41C5AA185}" type="slidenum">
              <a:rPr lang="en-US">
                <a:cs typeface="Arial" charset="0"/>
              </a:rPr>
              <a:pPr fontAlgn="base">
                <a:spcBef>
                  <a:spcPct val="0"/>
                </a:spcBef>
                <a:spcAft>
                  <a:spcPct val="0"/>
                </a:spcAft>
              </a:pPr>
              <a:t>39</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D1D338-7805-41D3-9345-6C9744329E4A}" type="slidenum">
              <a:rPr lang="en-US">
                <a:cs typeface="Arial" charset="0"/>
              </a:rPr>
              <a:pPr fontAlgn="base">
                <a:spcBef>
                  <a:spcPct val="0"/>
                </a:spcBef>
                <a:spcAft>
                  <a:spcPct val="0"/>
                </a:spcAft>
              </a:pPr>
              <a:t>40</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Upload capacity of all high capacity peers capped at 100KB/s. As expected the aggregate performance decreases.</a:t>
            </a:r>
          </a:p>
          <a:p>
            <a:pPr>
              <a:spcBef>
                <a:spcPct val="0"/>
              </a:spcBef>
            </a:pPr>
            <a:r>
              <a:rPr lang="en-US" smtClean="0"/>
              <a:t>There is a reduction in capacity which lengthens the download time for all peers. Though high capacity peers may see an increase in aggregate download rate, low capacity peers that cannot successfully compete in multiple swarms simultaneously will see a reduction in download rate</a:t>
            </a:r>
          </a:p>
          <a:p>
            <a:pPr>
              <a:spcBef>
                <a:spcPct val="0"/>
              </a:spcBef>
            </a:pPr>
            <a:r>
              <a:rPr lang="en-US" smtClean="0"/>
              <a:t>Stable rate of diminishing returns bittyrant identifies.</a:t>
            </a:r>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05F1B5-33E7-4A27-B47A-57F7215CFADA}"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Methodology - Most studies consider small or simulated settings which do not capture the diversity of BitTorrent</a:t>
            </a:r>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FA106F-1879-4D4F-9508-D0794E606F70}" type="slidenum">
              <a:rPr lang="en-US">
                <a:cs typeface="Arial" charset="0"/>
              </a:rPr>
              <a:pPr fontAlgn="base">
                <a:spcBef>
                  <a:spcPct val="0"/>
                </a:spcBef>
                <a:spcAft>
                  <a:spcPct val="0"/>
                </a:spcAft>
              </a:pPr>
              <a:t>44</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28C65-FF25-4D64-B602-811D5E6EB003}" type="slidenum">
              <a:rPr lang="en-US">
                <a:cs typeface="Arial" charset="0"/>
              </a:rPr>
              <a:pPr fontAlgn="base">
                <a:spcBef>
                  <a:spcPct val="0"/>
                </a:spcBef>
                <a:spcAft>
                  <a:spcPct val="0"/>
                </a:spcAft>
              </a:pPr>
              <a:t>46</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Key Idea - Carefully select peers and contribution rates – so as to maximize download per unit of upload BW</a:t>
            </a:r>
          </a:p>
          <a:p>
            <a:pPr>
              <a:spcBef>
                <a:spcPct val="0"/>
              </a:spcBef>
            </a:pPr>
            <a:r>
              <a:rPr lang="en-US" smtClean="0"/>
              <a:t>Robustness requires that performance does not degrade – if peers attempt to strategically manipulate the system</a:t>
            </a:r>
          </a:p>
          <a:p>
            <a:pPr>
              <a:spcBef>
                <a:spcPct val="0"/>
              </a:spcBef>
            </a:pPr>
            <a:r>
              <a:rPr lang="en-US" smtClean="0"/>
              <a:t>Peers NOT using bit tyrant can experience degraded performance</a:t>
            </a:r>
          </a:p>
          <a:p>
            <a:pPr>
              <a:spcBef>
                <a:spcPct val="0"/>
              </a:spcBef>
            </a:pPr>
            <a:r>
              <a:rPr lang="en-US" smtClean="0"/>
              <a:t>Significant altruism – all peers regularly make contributions to the system that do not directly improve their performance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0E8ED6-9A5F-4299-9F85-AA2B5A05AFF3}"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order to connect to a swarm peers download a metadata file called torrent from a content provider usually via a HTTP request.</a:t>
            </a:r>
          </a:p>
          <a:p>
            <a:pPr>
              <a:spcBef>
                <a:spcPct val="0"/>
              </a:spcBef>
            </a:pPr>
            <a:r>
              <a:rPr lang="en-US" smtClean="0"/>
              <a:t>All users in a particular swarm are interested in obtaining the same set of files</a:t>
            </a:r>
          </a:p>
          <a:p>
            <a:pPr>
              <a:spcBef>
                <a:spcPct val="0"/>
              </a:spcBef>
            </a:pPr>
            <a:r>
              <a:rPr lang="en-US" smtClean="0"/>
              <a:t>Tracker maintains a list of currently active peers and delivers a random subset of these to clients, upon request</a:t>
            </a:r>
          </a:p>
          <a:p>
            <a:pPr>
              <a:spcBef>
                <a:spcPct val="0"/>
              </a:spcBef>
            </a:pPr>
            <a:r>
              <a:rPr lang="en-US" smtClean="0"/>
              <a:t>Seeds redistribute small blocks to other participants in the swarm</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66BEEA-11F1-4273-9425-946A7CD68BEB}"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active set – each round a peer sends data to unchoked peers</a:t>
            </a:r>
          </a:p>
          <a:p>
            <a:pPr>
              <a:spcBef>
                <a:spcPct val="0"/>
              </a:spcBef>
            </a:pPr>
            <a:r>
              <a:rPr lang="en-US" smtClean="0"/>
              <a:t>Clients also send data to a small number of randomly chosen peers</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82D38B-4FC1-4CF9-94FB-B9D2D126CB5E}"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Give an example for equal split rate</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299DD5-1B25-4D5F-97F9-C22C87AD27EB}"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First question suggests whether or not strategizing is likely to improve performance second informs design.</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688D1C-BDD3-4E8F-B668-44A78B699358}"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is steady state - </a:t>
            </a:r>
            <a:r>
              <a:rPr lang="en-US" smtClean="0">
                <a:ea typeface="SimSun" pitchFamily="2" charset="-122"/>
              </a:rPr>
              <a:t>Steady state is when all the peers you are connected to in the active set – have equal or better equal split rates.</a:t>
            </a:r>
          </a:p>
          <a:p>
            <a:pPr>
              <a:spcBef>
                <a:spcPct val="0"/>
              </a:spcBef>
            </a:pPr>
            <a:r>
              <a:rPr lang="en-US" smtClean="0"/>
              <a:t>Steady state – bit torrent is slow to reach steady state, particularly for high capacity peers</a:t>
            </a:r>
          </a:p>
          <a:p>
            <a:pPr>
              <a:spcBef>
                <a:spcPct val="0"/>
              </a:spcBef>
            </a:pPr>
            <a:r>
              <a:rPr lang="en-US" smtClean="0"/>
              <a:t>High block availability – bit torrent is designed to ensure this</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571AC1-DEAC-4850-AF21-D56DA5D685CD}"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an attempt to explore the local neighborhood for better reciprocation</a:t>
            </a:r>
          </a:p>
          <a:p>
            <a:pPr>
              <a:spcBef>
                <a:spcPct val="0"/>
              </a:spcBef>
            </a:pPr>
            <a:r>
              <a:rPr lang="en-US" smtClean="0"/>
              <a:t>Every 30 sec a peer explores two candidate peers and is explored by two candidate peers</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2C31FC-32CE-4E8B-AEE3-9C00D65A4EB9}"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97282" name="Rectangle 2"/>
          <p:cNvSpPr>
            <a:spLocks noGrp="1"/>
          </p:cNvSpPr>
          <p:nvPr/>
        </p:nvSpPr>
        <p:spPr bwMode="auto">
          <a:xfrm>
            <a:off x="457200" y="274638"/>
            <a:ext cx="8229600" cy="1143000"/>
          </a:xfrm>
          <a:prstGeom prst="rect">
            <a:avLst/>
          </a:prstGeom>
        </p:spPr>
        <p:txBody>
          <a:bodyPr anchor="ctr"/>
          <a:lstStyle/>
          <a:p>
            <a:endParaRPr lang="en-US" sz="4100" b="1">
              <a:solidFill>
                <a:schemeClr val="tx2"/>
              </a:solidFill>
              <a:latin typeface="Lucida Sans Unicode" pitchFamily="34" charset="0"/>
            </a:endParaRPr>
          </a:p>
        </p:txBody>
      </p:sp>
      <p:sp>
        <p:nvSpPr>
          <p:cNvPr id="97283" name="Rectangle 3"/>
          <p:cNvSpPr>
            <a:spLocks noGrp="1"/>
          </p:cNvSpPr>
          <p:nvPr/>
        </p:nvSpPr>
        <p:spPr bwMode="auto">
          <a:xfrm>
            <a:off x="457200" y="1481138"/>
            <a:ext cx="8229600" cy="4525962"/>
          </a:xfrm>
          <a:prstGeom prst="rect">
            <a:avLst/>
          </a:prstGeom>
        </p:spPr>
        <p:txBody>
          <a:bodyPr/>
          <a:lstStyle/>
          <a:p>
            <a:pPr marL="365125" indent="-255588">
              <a:spcBef>
                <a:spcPts val="400"/>
              </a:spcBef>
              <a:buClr>
                <a:schemeClr val="accent1"/>
              </a:buClr>
              <a:buSzPct val="68000"/>
              <a:buFont typeface="Wingdings 3" pitchFamily="18" charset="2"/>
              <a:buChar char=""/>
            </a:pPr>
            <a:endParaRPr lang="en-US" sz="2700">
              <a:latin typeface="Lucida Sans Unicode"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9D16D8B-AED6-41F0-9716-09964F53F769}" type="datetimeFigureOut">
              <a:rPr lang="en-US"/>
              <a:pPr>
                <a:defRPr/>
              </a:pPr>
              <a:t>4/28/2011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B3014F5-D3C9-4454-8A7C-FFD862256D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0CEB8D7-1C65-4067-A879-F9C001D530A8}" type="datetimeFigureOut">
              <a:rPr lang="en-US"/>
              <a:pPr>
                <a:defRPr/>
              </a:pPr>
              <a:t>4/28/2011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6A45677-5458-4639-9E88-55F8AEADCC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01378" name="Rectangle 2"/>
          <p:cNvSpPr>
            <a:spLocks noGrp="1"/>
          </p:cNvSpPr>
          <p:nvPr/>
        </p:nvSpPr>
        <p:spPr bwMode="auto">
          <a:xfrm>
            <a:off x="457200" y="274638"/>
            <a:ext cx="8229600" cy="1143000"/>
          </a:xfrm>
          <a:prstGeom prst="rect">
            <a:avLst/>
          </a:prstGeom>
        </p:spPr>
        <p:txBody>
          <a:bodyPr anchor="ctr"/>
          <a:lstStyle/>
          <a:p>
            <a:endParaRPr lang="en-US" sz="4100" b="1">
              <a:solidFill>
                <a:schemeClr val="tx2"/>
              </a:solidFill>
              <a:latin typeface="Lucida Sans Unicode" pitchFamily="34" charset="0"/>
            </a:endParaRPr>
          </a:p>
        </p:txBody>
      </p:sp>
      <p:sp>
        <p:nvSpPr>
          <p:cNvPr id="101379" name="Rectangle 3"/>
          <p:cNvSpPr>
            <a:spLocks noGrp="1"/>
          </p:cNvSpPr>
          <p:nvPr/>
        </p:nvSpPr>
        <p:spPr bwMode="auto">
          <a:xfrm>
            <a:off x="457200" y="1481138"/>
            <a:ext cx="8229600" cy="4525962"/>
          </a:xfrm>
          <a:prstGeom prst="rect">
            <a:avLst/>
          </a:prstGeom>
        </p:spPr>
        <p:txBody>
          <a:bodyPr/>
          <a:lstStyle/>
          <a:p>
            <a:pPr marL="365125" indent="-255588">
              <a:spcBef>
                <a:spcPts val="400"/>
              </a:spcBef>
              <a:buClr>
                <a:schemeClr val="accent1"/>
              </a:buClr>
              <a:buSzPct val="68000"/>
              <a:buFont typeface="Wingdings 3" pitchFamily="18" charset="2"/>
              <a:buChar char=""/>
            </a:pPr>
            <a:endParaRPr lang="en-US" sz="2700">
              <a:latin typeface="Lucida Sans Unicode"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p:cNvSpPr>
          <p:nvPr/>
        </p:nvSpPr>
        <p:spPr bwMode="auto">
          <a:xfrm>
            <a:off x="457200" y="274638"/>
            <a:ext cx="8229600" cy="1143000"/>
          </a:xfrm>
          <a:prstGeom prst="rect">
            <a:avLst/>
          </a:prstGeom>
        </p:spPr>
        <p:txBody>
          <a:bodyPr anchor="ctr"/>
          <a:lstStyle/>
          <a:p>
            <a:endParaRPr lang="en-US" sz="4100" b="1">
              <a:solidFill>
                <a:schemeClr val="tx2"/>
              </a:solidFill>
              <a:latin typeface="Lucida Sans Unicode" pitchFamily="34" charset="0"/>
            </a:endParaRPr>
          </a:p>
        </p:txBody>
      </p:sp>
      <p:sp>
        <p:nvSpPr>
          <p:cNvPr id="102403" name="Rectangle 3"/>
          <p:cNvSpPr>
            <a:spLocks noGrp="1"/>
          </p:cNvSpPr>
          <p:nvPr/>
        </p:nvSpPr>
        <p:spPr bwMode="auto">
          <a:xfrm>
            <a:off x="457200" y="1481138"/>
            <a:ext cx="8229600" cy="4525962"/>
          </a:xfrm>
          <a:prstGeom prst="rect">
            <a:avLst/>
          </a:prstGeom>
        </p:spPr>
        <p:txBody>
          <a:bodyPr/>
          <a:lstStyle/>
          <a:p>
            <a:pPr marL="365125" indent="-255588">
              <a:spcBef>
                <a:spcPts val="400"/>
              </a:spcBef>
              <a:buClr>
                <a:schemeClr val="accent1"/>
              </a:buClr>
              <a:buSzPct val="68000"/>
              <a:buFont typeface="Wingdings 3" pitchFamily="18" charset="2"/>
              <a:buChar char=""/>
            </a:pPr>
            <a:endParaRPr lang="en-US" sz="2700">
              <a:latin typeface="Lucida Sans Unicode"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99330" name="Rectangle 2"/>
          <p:cNvSpPr>
            <a:spLocks noGrp="1"/>
          </p:cNvSpPr>
          <p:nvPr/>
        </p:nvSpPr>
        <p:spPr bwMode="auto">
          <a:xfrm>
            <a:off x="457200" y="274638"/>
            <a:ext cx="8229600" cy="1143000"/>
          </a:xfrm>
          <a:prstGeom prst="rect">
            <a:avLst/>
          </a:prstGeom>
        </p:spPr>
        <p:txBody>
          <a:bodyPr anchor="ctr"/>
          <a:lstStyle/>
          <a:p>
            <a:endParaRPr lang="en-US" sz="4100" b="1">
              <a:solidFill>
                <a:schemeClr val="tx2"/>
              </a:solidFill>
              <a:latin typeface="Lucida Sans Unicode" pitchFamily="34" charset="0"/>
            </a:endParaRPr>
          </a:p>
        </p:txBody>
      </p:sp>
      <p:sp>
        <p:nvSpPr>
          <p:cNvPr id="99331" name="Rectangle 3"/>
          <p:cNvSpPr>
            <a:spLocks noGrp="1"/>
          </p:cNvSpPr>
          <p:nvPr/>
        </p:nvSpPr>
        <p:spPr bwMode="auto">
          <a:xfrm>
            <a:off x="457200" y="1481138"/>
            <a:ext cx="8229600" cy="4525962"/>
          </a:xfrm>
          <a:prstGeom prst="rect">
            <a:avLst/>
          </a:prstGeom>
        </p:spPr>
        <p:txBody>
          <a:bodyPr/>
          <a:lstStyle/>
          <a:p>
            <a:pPr marL="365125" indent="-255588">
              <a:spcBef>
                <a:spcPts val="400"/>
              </a:spcBef>
              <a:buClr>
                <a:schemeClr val="accent1"/>
              </a:buClr>
              <a:buSzPct val="68000"/>
              <a:buFont typeface="Wingdings 3" pitchFamily="18" charset="2"/>
              <a:buChar char=""/>
            </a:pPr>
            <a:endParaRPr lang="en-US" sz="2700">
              <a:latin typeface="Lucida Sans Unicode"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98306" name="Rectangle 2"/>
          <p:cNvSpPr>
            <a:spLocks noGrp="1"/>
          </p:cNvSpPr>
          <p:nvPr/>
        </p:nvSpPr>
        <p:spPr bwMode="auto">
          <a:xfrm>
            <a:off x="457200" y="274638"/>
            <a:ext cx="8229600" cy="1143000"/>
          </a:xfrm>
          <a:prstGeom prst="rect">
            <a:avLst/>
          </a:prstGeom>
        </p:spPr>
        <p:txBody>
          <a:bodyPr anchor="ctr"/>
          <a:lstStyle/>
          <a:p>
            <a:endParaRPr lang="en-US" sz="4100" b="1">
              <a:solidFill>
                <a:schemeClr val="tx2"/>
              </a:solidFill>
              <a:latin typeface="Lucida Sans Unicode" pitchFamily="34" charset="0"/>
            </a:endParaRPr>
          </a:p>
        </p:txBody>
      </p:sp>
      <p:sp>
        <p:nvSpPr>
          <p:cNvPr id="98307" name="Rectangle 3"/>
          <p:cNvSpPr>
            <a:spLocks noGrp="1"/>
          </p:cNvSpPr>
          <p:nvPr/>
        </p:nvSpPr>
        <p:spPr bwMode="auto">
          <a:xfrm>
            <a:off x="457200" y="1481138"/>
            <a:ext cx="8229600" cy="4525962"/>
          </a:xfrm>
          <a:prstGeom prst="rect">
            <a:avLst/>
          </a:prstGeom>
        </p:spPr>
        <p:txBody>
          <a:bodyPr/>
          <a:lstStyle/>
          <a:p>
            <a:pPr marL="365125" indent="-255588">
              <a:spcBef>
                <a:spcPts val="400"/>
              </a:spcBef>
              <a:buClr>
                <a:schemeClr val="accent1"/>
              </a:buClr>
              <a:buSzPct val="68000"/>
              <a:buFont typeface="Wingdings 3" pitchFamily="18" charset="2"/>
              <a:buChar char=""/>
            </a:pPr>
            <a:endParaRPr lang="en-US" sz="2700">
              <a:latin typeface="Lucida Sans Unicode"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100354" name="Rectangle 2"/>
          <p:cNvSpPr>
            <a:spLocks noGrp="1"/>
          </p:cNvSpPr>
          <p:nvPr/>
        </p:nvSpPr>
        <p:spPr bwMode="auto">
          <a:xfrm>
            <a:off x="457200" y="274638"/>
            <a:ext cx="8229600" cy="1143000"/>
          </a:xfrm>
          <a:prstGeom prst="rect">
            <a:avLst/>
          </a:prstGeom>
        </p:spPr>
        <p:txBody>
          <a:bodyPr anchor="ctr"/>
          <a:lstStyle/>
          <a:p>
            <a:endParaRPr lang="en-US" sz="4100" b="1">
              <a:solidFill>
                <a:schemeClr val="tx2"/>
              </a:solidFill>
              <a:latin typeface="Lucida Sans Unicode" pitchFamily="34" charset="0"/>
            </a:endParaRPr>
          </a:p>
        </p:txBody>
      </p:sp>
      <p:sp>
        <p:nvSpPr>
          <p:cNvPr id="100355" name="Rectangle 3"/>
          <p:cNvSpPr>
            <a:spLocks noGrp="1"/>
          </p:cNvSpPr>
          <p:nvPr/>
        </p:nvSpPr>
        <p:spPr bwMode="auto">
          <a:xfrm>
            <a:off x="457200" y="1481138"/>
            <a:ext cx="8229600" cy="4525962"/>
          </a:xfrm>
          <a:prstGeom prst="rect">
            <a:avLst/>
          </a:prstGeom>
        </p:spPr>
        <p:txBody>
          <a:bodyPr/>
          <a:lstStyle/>
          <a:p>
            <a:pPr marL="365125" indent="-255588">
              <a:spcBef>
                <a:spcPts val="400"/>
              </a:spcBef>
              <a:buClr>
                <a:schemeClr val="accent1"/>
              </a:buClr>
              <a:buSzPct val="68000"/>
              <a:buFont typeface="Wingdings 3" pitchFamily="18" charset="2"/>
              <a:buChar char=""/>
            </a:pPr>
            <a:endParaRPr lang="en-US" sz="2700">
              <a:latin typeface="Lucida Sans Unicode"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6258" name="Rectangle 2"/>
          <p:cNvSpPr>
            <a:spLocks noGrp="1"/>
          </p:cNvSpPr>
          <p:nvPr/>
        </p:nvSpPr>
        <p:spPr bwMode="auto">
          <a:xfrm>
            <a:off x="457200" y="274638"/>
            <a:ext cx="8229600" cy="1143000"/>
          </a:xfrm>
          <a:prstGeom prst="rect">
            <a:avLst/>
          </a:prstGeom>
        </p:spPr>
        <p:txBody>
          <a:bodyPr anchor="ctr"/>
          <a:lstStyle/>
          <a:p>
            <a:endParaRPr lang="en-US" sz="4100" b="1">
              <a:solidFill>
                <a:schemeClr val="tx2"/>
              </a:solidFill>
              <a:latin typeface="Lucida Sans Unicode" pitchFamily="34" charset="0"/>
            </a:endParaRPr>
          </a:p>
        </p:txBody>
      </p:sp>
      <p:sp>
        <p:nvSpPr>
          <p:cNvPr id="96259" name="Rectangle 3"/>
          <p:cNvSpPr>
            <a:spLocks noGrp="1"/>
          </p:cNvSpPr>
          <p:nvPr/>
        </p:nvSpPr>
        <p:spPr bwMode="auto">
          <a:xfrm>
            <a:off x="457200" y="1481138"/>
            <a:ext cx="8229600" cy="4525962"/>
          </a:xfrm>
          <a:prstGeom prst="rect">
            <a:avLst/>
          </a:prstGeom>
        </p:spPr>
        <p:txBody>
          <a:bodyPr/>
          <a:lstStyle/>
          <a:p>
            <a:pPr marL="365125" indent="-255588">
              <a:spcBef>
                <a:spcPts val="400"/>
              </a:spcBef>
              <a:buClr>
                <a:schemeClr val="accent1"/>
              </a:buClr>
              <a:buSzPct val="68000"/>
              <a:buFont typeface="Wingdings 3" pitchFamily="18" charset="2"/>
              <a:buChar char=""/>
            </a:pPr>
            <a:endParaRPr lang="en-US" sz="2700">
              <a:latin typeface="Lucida Sans Unicode"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10D1A14-47C0-4886-AD22-7202706CD3C8}" type="datetimeFigureOut">
              <a:rPr lang="en-US"/>
              <a:pPr>
                <a:defRPr/>
              </a:pPr>
              <a:t>4/28/2011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D41E1F-FC3D-4BD6-9B6E-B6CC07D42B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CCF670F-E6E4-4FE6-B89A-5652A4516FBC}" type="datetimeFigureOut">
              <a:rPr lang="en-US"/>
              <a:pPr>
                <a:defRPr/>
              </a:pPr>
              <a:t>4/28/2011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49D4135-1268-47E9-8C1F-81B989A80E9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4482ABB0-04B2-4917-B330-758EC8AEA802}" type="datetimeFigureOut">
              <a:rPr lang="en-US"/>
              <a:pPr>
                <a:defRPr/>
              </a:pPr>
              <a:t>4/28/2011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9CF235A8-801D-4797-B61C-9DE487DB39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8" r:id="rId2"/>
    <p:sldLayoutId id="2147483679" r:id="rId3"/>
    <p:sldLayoutId id="2147483676" r:id="rId4"/>
    <p:sldLayoutId id="2147483675" r:id="rId5"/>
    <p:sldLayoutId id="2147483677" r:id="rId6"/>
    <p:sldLayoutId id="2147483673" r:id="rId7"/>
    <p:sldLayoutId id="2147483683" r:id="rId8"/>
    <p:sldLayoutId id="2147483682" r:id="rId9"/>
    <p:sldLayoutId id="2147483681" r:id="rId10"/>
    <p:sldLayoutId id="2147483680"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219201"/>
            <a:ext cx="7772400" cy="2363162"/>
          </a:xfrm>
          <a:prstGeom prst="rect">
            <a:avLst/>
          </a:prstGeom>
        </p:spPr>
        <p:txBody>
          <a:bodyPr anchor="b">
            <a:normAutofit fontScale="90000"/>
            <a:scene3d>
              <a:camera prst="orthographicFront"/>
              <a:lightRig rig="soft" dir="t"/>
            </a:scene3d>
            <a:sp3d prstMaterial="softEdge">
              <a:bevelT w="25400" h="25400"/>
            </a:sp3d>
          </a:bodyPr>
          <a:lstStyle/>
          <a:p>
            <a:pPr algn="r" fontAlgn="auto">
              <a:spcAft>
                <a:spcPts val="0"/>
              </a:spcAft>
              <a:defRPr/>
            </a:pPr>
            <a:r>
              <a:rPr lang="en-US" sz="4800" dirty="0" smtClean="0"/>
              <a:t>Do incentives build robustness in bit torrent?</a:t>
            </a:r>
            <a:br>
              <a:rPr lang="en-US" sz="4800" dirty="0" smtClean="0"/>
            </a:br>
            <a:r>
              <a:rPr lang="en-US" sz="3600" dirty="0" smtClean="0"/>
              <a:t>By Piatek, Isdal, Anderson, Krishnamurthy, Venkataramani</a:t>
            </a:r>
            <a:endParaRPr lang="en-US" sz="3600" dirty="0"/>
          </a:p>
        </p:txBody>
      </p:sp>
      <p:sp>
        <p:nvSpPr>
          <p:cNvPr id="14338" name="Subtitle 2"/>
          <p:cNvSpPr>
            <a:spLocks noGrp="1"/>
          </p:cNvSpPr>
          <p:nvPr>
            <p:ph type="subTitle" idx="4294967295"/>
          </p:nvPr>
        </p:nvSpPr>
        <p:spPr bwMode="auto">
          <a:xfrm>
            <a:off x="685800" y="3611563"/>
            <a:ext cx="7772400" cy="1200150"/>
          </a:xfrm>
          <a:prstGeom prst="rect">
            <a:avLst/>
          </a:prstGeom>
          <a:solidFill>
            <a:srgbClr val="FFFFFF"/>
          </a:solidFill>
          <a:ln>
            <a:solidFill>
              <a:srgbClr val="000000"/>
            </a:solidFill>
            <a:miter lim="800000"/>
            <a:headEnd/>
            <a:tailEnd/>
          </a:ln>
        </p:spPr>
        <p:txBody>
          <a:bodyPr lIns="45720" rIns="45720"/>
          <a:lstStyle/>
          <a:p>
            <a:pPr marL="0" indent="0" algn="r">
              <a:buFont typeface="Wingdings 3" pitchFamily="18" charset="2"/>
              <a:buNone/>
            </a:pPr>
            <a:r>
              <a:rPr lang="en-US" sz="2400" smtClean="0">
                <a:solidFill>
                  <a:schemeClr val="tx2"/>
                </a:solidFill>
              </a:rPr>
              <a:t>Presentation by Manasee Conjeepuram Krishnamoorthy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r>
              <a:rPr lang="en-US" smtClean="0"/>
              <a:t>Uniform sizing</a:t>
            </a:r>
          </a:p>
          <a:p>
            <a:pPr lvl="1"/>
            <a:r>
              <a:rPr lang="en-US" smtClean="0"/>
              <a:t>Aggressive active set sizes reduce altruism</a:t>
            </a:r>
          </a:p>
          <a:p>
            <a:pPr lvl="1"/>
            <a:r>
              <a:rPr lang="en-US" smtClean="0"/>
              <a:t>Our model provides a conservative estimate of altruism</a:t>
            </a:r>
          </a:p>
          <a:p>
            <a:pPr lvl="1"/>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Assumptions to model altruism</a:t>
            </a:r>
            <a:endParaRPr lang="en-US" dirty="0"/>
          </a:p>
        </p:txBody>
      </p:sp>
      <p:sp>
        <p:nvSpPr>
          <p:cNvPr id="4" name="Text Box 3"/>
          <p:cNvSpPr txBox="1">
            <a:spLocks noChangeArrowheads="1"/>
          </p:cNvSpPr>
          <p:nvPr/>
        </p:nvSpPr>
        <p:spPr bwMode="auto">
          <a:xfrm>
            <a:off x="762000" y="3124200"/>
            <a:ext cx="7848600" cy="2655888"/>
          </a:xfrm>
          <a:prstGeom prst="rect">
            <a:avLst/>
          </a:prstGeom>
          <a:solidFill>
            <a:schemeClr val="accent1">
              <a:lumMod val="40000"/>
              <a:lumOff val="60000"/>
            </a:schemeClr>
          </a:solidFill>
          <a:ln w="9525">
            <a:noFill/>
            <a:round/>
            <a:headEnd/>
            <a:tailEnd/>
          </a:ln>
        </p:spPr>
        <p:txBody>
          <a:bodyPr lIns="89982" tIns="62627" rIns="89982" bIns="44991"/>
          <a:lstStyle/>
          <a:p>
            <a:pPr algn="ctr" fontAlgn="auto">
              <a:spcBef>
                <a:spcPts val="0"/>
              </a:spcBef>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defRPr/>
            </a:pPr>
            <a:r>
              <a:rPr lang="en-US" dirty="0">
                <a:solidFill>
                  <a:srgbClr val="000000"/>
                </a:solidFill>
                <a:latin typeface="+mn-lt"/>
                <a:cs typeface="+mn-cs"/>
              </a:rPr>
              <a:t>Implementation Percentage share</a:t>
            </a:r>
          </a:p>
          <a:p>
            <a:pPr algn="ctr" fontAlgn="auto">
              <a:spcBef>
                <a:spcPts val="0"/>
              </a:spcBef>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defRPr/>
            </a:pPr>
            <a:r>
              <a:rPr lang="en-US" dirty="0">
                <a:solidFill>
                  <a:srgbClr val="000000"/>
                </a:solidFill>
                <a:latin typeface="+mn-lt"/>
                <a:cs typeface="+mn-cs"/>
              </a:rPr>
              <a:t>Azureus 		47%</a:t>
            </a:r>
          </a:p>
          <a:p>
            <a:pPr algn="ctr" fontAlgn="auto">
              <a:spcBef>
                <a:spcPts val="0"/>
              </a:spcBef>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defRPr/>
            </a:pPr>
            <a:r>
              <a:rPr lang="en-US" dirty="0" err="1">
                <a:solidFill>
                  <a:srgbClr val="000000"/>
                </a:solidFill>
                <a:latin typeface="+mn-lt"/>
                <a:cs typeface="+mn-cs"/>
              </a:rPr>
              <a:t>BitComet</a:t>
            </a:r>
            <a:r>
              <a:rPr lang="en-US" dirty="0">
                <a:solidFill>
                  <a:srgbClr val="000000"/>
                </a:solidFill>
                <a:latin typeface="+mn-lt"/>
                <a:cs typeface="+mn-cs"/>
              </a:rPr>
              <a:t> 		20%</a:t>
            </a:r>
          </a:p>
          <a:p>
            <a:pPr algn="ctr" fontAlgn="auto">
              <a:spcBef>
                <a:spcPts val="0"/>
              </a:spcBef>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defRPr/>
            </a:pPr>
            <a:r>
              <a:rPr lang="en-US" dirty="0" err="1">
                <a:solidFill>
                  <a:srgbClr val="000000"/>
                </a:solidFill>
                <a:latin typeface="+mn-lt"/>
                <a:cs typeface="+mn-cs"/>
              </a:rPr>
              <a:t>Μtorrent</a:t>
            </a:r>
            <a:r>
              <a:rPr lang="en-US" dirty="0">
                <a:solidFill>
                  <a:srgbClr val="000000"/>
                </a:solidFill>
                <a:latin typeface="+mn-lt"/>
                <a:cs typeface="+mn-cs"/>
              </a:rPr>
              <a:t>	 	15%</a:t>
            </a:r>
          </a:p>
          <a:p>
            <a:pPr algn="ctr" fontAlgn="auto">
              <a:spcBef>
                <a:spcPts val="0"/>
              </a:spcBef>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defRPr/>
            </a:pPr>
            <a:r>
              <a:rPr lang="en-US" dirty="0" err="1">
                <a:solidFill>
                  <a:srgbClr val="000000"/>
                </a:solidFill>
                <a:latin typeface="+mn-lt"/>
                <a:cs typeface="+mn-cs"/>
              </a:rPr>
              <a:t>BitLord</a:t>
            </a:r>
            <a:r>
              <a:rPr lang="en-US" dirty="0">
                <a:solidFill>
                  <a:srgbClr val="000000"/>
                </a:solidFill>
                <a:latin typeface="+mn-lt"/>
                <a:cs typeface="+mn-cs"/>
              </a:rPr>
              <a:t> 			6%</a:t>
            </a:r>
          </a:p>
          <a:p>
            <a:pPr algn="ctr" fontAlgn="auto">
              <a:spcBef>
                <a:spcPts val="0"/>
              </a:spcBef>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defRPr/>
            </a:pPr>
            <a:r>
              <a:rPr lang="en-US" dirty="0">
                <a:solidFill>
                  <a:srgbClr val="000000"/>
                </a:solidFill>
                <a:latin typeface="+mn-lt"/>
                <a:cs typeface="+mn-cs"/>
              </a:rPr>
              <a:t>Unknown 		3%</a:t>
            </a:r>
          </a:p>
          <a:p>
            <a:pPr algn="ctr" fontAlgn="auto">
              <a:spcBef>
                <a:spcPts val="0"/>
              </a:spcBef>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defRPr/>
            </a:pPr>
            <a:r>
              <a:rPr lang="en-US" dirty="0">
                <a:solidFill>
                  <a:srgbClr val="000000"/>
                </a:solidFill>
                <a:latin typeface="+mn-lt"/>
                <a:cs typeface="+mn-cs"/>
              </a:rPr>
              <a:t>Reference	 	2%</a:t>
            </a:r>
          </a:p>
          <a:p>
            <a:pPr algn="ctr" fontAlgn="auto">
              <a:spcBef>
                <a:spcPts val="0"/>
              </a:spcBef>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defRPr/>
            </a:pPr>
            <a:r>
              <a:rPr lang="en-US" dirty="0">
                <a:solidFill>
                  <a:srgbClr val="000000"/>
                </a:solidFill>
                <a:latin typeface="+mn-lt"/>
                <a:cs typeface="+mn-cs"/>
              </a:rPr>
              <a:t>Remaining 		7</a:t>
            </a:r>
            <a:r>
              <a:rPr lang="en-US" dirty="0">
                <a:solidFill>
                  <a:srgbClr val="000000"/>
                </a:solidFill>
                <a:latin typeface="+mn-lt"/>
                <a:cs typeface="+mn-cs"/>
              </a:rPr>
              <a:t>%</a:t>
            </a:r>
          </a:p>
          <a:p>
            <a:pPr algn="ctr" fontAlgn="auto">
              <a:spcBef>
                <a:spcPts val="0"/>
              </a:spcBef>
              <a:spcAft>
                <a:spcPts val="0"/>
              </a:spcAft>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defRPr/>
            </a:pPr>
            <a:r>
              <a:rPr lang="en-US" dirty="0">
                <a:solidFill>
                  <a:srgbClr val="000000"/>
                </a:solidFill>
                <a:latin typeface="+mn-lt"/>
                <a:cs typeface="+mn-cs"/>
              </a:rPr>
              <a:t> </a:t>
            </a:r>
            <a:r>
              <a:rPr lang="en-US" dirty="0">
                <a:solidFill>
                  <a:srgbClr val="000000"/>
                </a:solidFill>
                <a:latin typeface="+mn-lt"/>
                <a:cs typeface="+mn-cs"/>
              </a:rPr>
              <a:t>BitTorrent implementation usage as drawn from measurement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p:txBody>
          <a:bodyPr/>
          <a:lstStyle/>
          <a:p>
            <a:r>
              <a:rPr lang="en-US" smtClean="0"/>
              <a:t>No Steady state</a:t>
            </a:r>
          </a:p>
          <a:p>
            <a:pPr lvl="1"/>
            <a:r>
              <a:rPr lang="en-US" smtClean="0"/>
              <a:t>If churn is low, over time TFT may match peers with similar equal split rates, biasing active set draws</a:t>
            </a:r>
          </a:p>
          <a:p>
            <a:r>
              <a:rPr lang="en-US" smtClean="0"/>
              <a:t>High Block Availability</a:t>
            </a:r>
          </a:p>
          <a:p>
            <a:pPr lvl="1"/>
            <a:r>
              <a:rPr lang="en-US" smtClean="0"/>
              <a:t>Peers always need interesting data to download</a:t>
            </a:r>
          </a:p>
          <a:p>
            <a:pPr lvl="1"/>
            <a:r>
              <a:rPr lang="en-US" smtClean="0"/>
              <a:t>Static active set sizing may degrade block availability for high capacity peers</a:t>
            </a:r>
          </a:p>
          <a:p>
            <a:pPr lvl="1"/>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Assumptions to model altruism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p:txBody>
          <a:bodyPr/>
          <a:lstStyle/>
          <a:p>
            <a:r>
              <a:rPr lang="en-US" smtClean="0"/>
              <a:t>Reference bit torrent optimistically unchokes two peers every 30 seconds</a:t>
            </a:r>
          </a:p>
          <a:p>
            <a:r>
              <a:rPr lang="en-US" smtClean="0"/>
              <a:t>Expectation * Active set = Time taken for a new peer to wait before filling its active set</a:t>
            </a:r>
          </a:p>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Tit-for-tat matching time</a:t>
            </a:r>
            <a:endParaRPr lang="en-US" dirty="0"/>
          </a:p>
        </p:txBody>
      </p:sp>
      <p:pic>
        <p:nvPicPr>
          <p:cNvPr id="4" name="Picture 3" descr="tit for tat.jpg"/>
          <p:cNvPicPr>
            <a:picLocks noChangeAspect="1"/>
          </p:cNvPicPr>
          <p:nvPr/>
        </p:nvPicPr>
        <p:blipFill>
          <a:blip r:embed="rId3"/>
          <a:srcRect t="16428" r="9677"/>
          <a:stretch>
            <a:fillRect/>
          </a:stretch>
        </p:blipFill>
        <p:spPr bwMode="auto">
          <a:xfrm>
            <a:off x="3886200" y="3276600"/>
            <a:ext cx="2590800" cy="329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5"/>
          <p:cNvGrpSpPr>
            <a:grpSpLocks/>
          </p:cNvGrpSpPr>
          <p:nvPr/>
        </p:nvGrpSpPr>
        <p:grpSpPr bwMode="auto">
          <a:xfrm>
            <a:off x="3008313" y="1536700"/>
            <a:ext cx="4343400" cy="2578100"/>
            <a:chOff x="3008313" y="1536700"/>
            <a:chExt cx="4343399" cy="2578101"/>
          </a:xfrm>
        </p:grpSpPr>
        <p:pic>
          <p:nvPicPr>
            <p:cNvPr id="35844" name="Picture 4"/>
            <p:cNvPicPr>
              <a:picLocks noChangeAspect="1" noChangeArrowheads="1"/>
            </p:cNvPicPr>
            <p:nvPr/>
          </p:nvPicPr>
          <p:blipFill>
            <a:blip r:embed="rId3"/>
            <a:srcRect/>
            <a:stretch>
              <a:fillRect/>
            </a:stretch>
          </p:blipFill>
          <p:spPr bwMode="auto">
            <a:xfrm>
              <a:off x="3008313" y="1536700"/>
              <a:ext cx="4343399" cy="2578101"/>
            </a:xfrm>
            <a:prstGeom prst="rect">
              <a:avLst/>
            </a:prstGeom>
            <a:noFill/>
            <a:ln w="9525">
              <a:noFill/>
              <a:round/>
              <a:headEnd/>
              <a:tailEnd/>
            </a:ln>
          </p:spPr>
        </p:pic>
        <p:cxnSp>
          <p:nvCxnSpPr>
            <p:cNvPr id="13" name="Straight Connector 12"/>
            <p:cNvCxnSpPr/>
            <p:nvPr/>
          </p:nvCxnSpPr>
          <p:spPr>
            <a:xfrm rot="5400000" flipH="1" flipV="1">
              <a:off x="5544343" y="2932907"/>
              <a:ext cx="11430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3733800" y="2362200"/>
              <a:ext cx="2438399"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457200" y="4038600"/>
            <a:ext cx="8229600" cy="1968500"/>
          </a:xfrm>
        </p:spPr>
        <p:txBody>
          <a:bodyPr>
            <a:normAutofit/>
          </a:bodyPr>
          <a:lstStyle/>
          <a:p>
            <a:pPr marL="428625" indent="-322263">
              <a:lnSpc>
                <a:spcPct val="80000"/>
              </a:lnSpc>
              <a:spcAft>
                <a:spcPts val="1425"/>
              </a:spcAft>
              <a:buClr>
                <a:srgbClr val="CF6DA4"/>
              </a:buClr>
              <a:buSzPct val="45000"/>
              <a:buFont typeface="Lucida Sans Unicode" pitchFamily="34" charset="0"/>
              <a:buChar char="Ø"/>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4950" algn="l"/>
                <a:tab pos="8312150" algn="l"/>
                <a:tab pos="8769350" algn="l"/>
                <a:tab pos="9226550" algn="l"/>
              </a:tabLst>
            </a:pPr>
            <a:r>
              <a:rPr lang="en-US" sz="2200" smtClean="0"/>
              <a:t>For a peer with 6000 KB/s upload capacity, it takes about 670 seconds to reach steady state ( 4 GB of data transmitted)</a:t>
            </a:r>
          </a:p>
          <a:p>
            <a:pPr marL="428625" indent="-322263">
              <a:lnSpc>
                <a:spcPct val="80000"/>
              </a:lnSpc>
              <a:spcAft>
                <a:spcPts val="1425"/>
              </a:spcAft>
              <a:buClr>
                <a:srgbClr val="CF6DA4"/>
              </a:buClr>
              <a:buSzPct val="45000"/>
              <a:buFont typeface="Lucida Sans Unicode" pitchFamily="34" charset="0"/>
              <a:buChar char="Ø"/>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4950" algn="l"/>
                <a:tab pos="8312150" algn="l"/>
                <a:tab pos="8769350" algn="l"/>
                <a:tab pos="9226550" algn="l"/>
              </a:tabLst>
            </a:pPr>
            <a:r>
              <a:rPr lang="en-US" sz="2200" smtClean="0"/>
              <a:t>High capacity clients are forced to peer with those of low capacity</a:t>
            </a:r>
          </a:p>
          <a:p>
            <a:pPr marL="428625" indent="-322263">
              <a:lnSpc>
                <a:spcPct val="80000"/>
              </a:lnSpc>
              <a:spcAft>
                <a:spcPts val="1425"/>
              </a:spcAft>
              <a:buClr>
                <a:srgbClr val="CF6DA4"/>
              </a:buClr>
              <a:buSzPct val="45000"/>
              <a:buFont typeface="Lucida Sans Unicode" pitchFamily="34" charset="0"/>
              <a:buChar char="Ø"/>
              <a:tabLst>
                <a:tab pos="428625" algn="l"/>
                <a:tab pos="541338" algn="l"/>
                <a:tab pos="998538" algn="l"/>
                <a:tab pos="1455738" algn="l"/>
                <a:tab pos="1912938" algn="l"/>
                <a:tab pos="2370138" algn="l"/>
                <a:tab pos="2827338" algn="l"/>
                <a:tab pos="3284538" algn="l"/>
                <a:tab pos="3741738" algn="l"/>
                <a:tab pos="4198938" algn="l"/>
                <a:tab pos="4656138" algn="l"/>
                <a:tab pos="5113338" algn="l"/>
                <a:tab pos="5570538" algn="l"/>
                <a:tab pos="6027738" algn="l"/>
                <a:tab pos="6484938" algn="l"/>
                <a:tab pos="6942138" algn="l"/>
                <a:tab pos="7399338" algn="l"/>
                <a:tab pos="7854950" algn="l"/>
                <a:tab pos="8312150" algn="l"/>
                <a:tab pos="8769350" algn="l"/>
                <a:tab pos="9226550" algn="l"/>
              </a:tabLst>
            </a:pPr>
            <a:endParaRPr lang="en-US" sz="2200" smtClean="0"/>
          </a:p>
        </p:txBody>
      </p:sp>
      <p:sp>
        <p:nvSpPr>
          <p:cNvPr id="2" name="Title 1"/>
          <p:cNvSpPr>
            <a:spLocks noGrp="1"/>
          </p:cNvSpPr>
          <p:nvPr>
            <p:ph type="title"/>
          </p:nvPr>
        </p:nvSpPr>
        <p:spPr/>
        <p:txBody>
          <a:bodyPr>
            <a:normAutofit fontScale="90000"/>
          </a:bodyPr>
          <a:lstStyle/>
          <a:p>
            <a:pPr fontAlgn="auto">
              <a:spcAft>
                <a:spcPts val="0"/>
              </a:spcAft>
              <a:defRPr/>
            </a:pPr>
            <a:r>
              <a:rPr lang="en-US" sz="4400" dirty="0" smtClean="0"/>
              <a:t>Expected TFT matching time vs. Upload capacity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p:txBody>
          <a:bodyPr/>
          <a:lstStyle/>
          <a:p>
            <a:r>
              <a:rPr lang="en-US" smtClean="0"/>
              <a:t>Reciprocation from peer Q to peer P is determined by 2 factors</a:t>
            </a:r>
          </a:p>
          <a:p>
            <a:pPr lvl="1"/>
            <a:r>
              <a:rPr lang="en-US" smtClean="0"/>
              <a:t>Rate at which P sends data to Q</a:t>
            </a:r>
          </a:p>
          <a:p>
            <a:pPr lvl="1"/>
            <a:r>
              <a:rPr lang="en-US" smtClean="0"/>
              <a:t>Rate at which other peers send data to Q</a:t>
            </a:r>
          </a:p>
        </p:txBody>
      </p:sp>
      <p:sp>
        <p:nvSpPr>
          <p:cNvPr id="2" name="Title 1"/>
          <p:cNvSpPr>
            <a:spLocks noGrp="1"/>
          </p:cNvSpPr>
          <p:nvPr>
            <p:ph type="title"/>
          </p:nvPr>
        </p:nvSpPr>
        <p:spPr/>
        <p:txBody>
          <a:bodyPr/>
          <a:lstStyle/>
          <a:p>
            <a:pPr fontAlgn="auto">
              <a:spcAft>
                <a:spcPts val="0"/>
              </a:spcAft>
              <a:defRPr/>
            </a:pPr>
            <a:r>
              <a:rPr lang="en-US" dirty="0" smtClean="0"/>
              <a:t>Reciprocation</a:t>
            </a:r>
            <a:endParaRPr lang="en-US" dirty="0"/>
          </a:p>
        </p:txBody>
      </p:sp>
      <p:pic>
        <p:nvPicPr>
          <p:cNvPr id="37891" name="Picture 3" descr="reciprocation.jpg"/>
          <p:cNvPicPr>
            <a:picLocks noChangeAspect="1"/>
          </p:cNvPicPr>
          <p:nvPr/>
        </p:nvPicPr>
        <p:blipFill>
          <a:blip r:embed="rId2"/>
          <a:srcRect r="10001" b="16656"/>
          <a:stretch>
            <a:fillRect/>
          </a:stretch>
        </p:blipFill>
        <p:spPr bwMode="auto">
          <a:xfrm>
            <a:off x="5105400" y="3429000"/>
            <a:ext cx="27432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4267200"/>
            <a:ext cx="6172200" cy="1739900"/>
          </a:xfrm>
        </p:spPr>
        <p:txBody>
          <a:bodyPr>
            <a:normAutofit lnSpcReduction="10000"/>
          </a:bodyPr>
          <a:lstStyle/>
          <a:p>
            <a:pPr marL="365760" indent="-256032" fontAlgn="auto">
              <a:spcAft>
                <a:spcPts val="0"/>
              </a:spcAft>
              <a:buFont typeface="Wingdings 3"/>
              <a:buChar char=""/>
              <a:defRPr/>
            </a:pPr>
            <a:r>
              <a:rPr lang="en-US" dirty="0" smtClean="0"/>
              <a:t>Equal split rate &gt;14KB/s reciprocation is assured</a:t>
            </a:r>
          </a:p>
          <a:p>
            <a:pPr marL="365760" indent="-256032" fontAlgn="auto">
              <a:spcAft>
                <a:spcPts val="0"/>
              </a:spcAft>
              <a:buFont typeface="Wingdings 3"/>
              <a:buChar char=""/>
              <a:defRPr/>
            </a:pPr>
            <a:r>
              <a:rPr lang="en-US" dirty="0" smtClean="0"/>
              <a:t>Further contribution may be altruistic</a:t>
            </a:r>
            <a:endParaRPr lang="en-US" dirty="0"/>
          </a:p>
        </p:txBody>
      </p:sp>
      <p:sp>
        <p:nvSpPr>
          <p:cNvPr id="2" name="Title 1"/>
          <p:cNvSpPr>
            <a:spLocks noGrp="1"/>
          </p:cNvSpPr>
          <p:nvPr>
            <p:ph type="title"/>
          </p:nvPr>
        </p:nvSpPr>
        <p:spPr/>
        <p:txBody>
          <a:bodyPr/>
          <a:lstStyle/>
          <a:p>
            <a:pPr fontAlgn="auto">
              <a:spcAft>
                <a:spcPts val="0"/>
              </a:spcAft>
              <a:defRPr/>
            </a:pPr>
            <a:r>
              <a:rPr lang="en-US" dirty="0" smtClean="0"/>
              <a:t>Probability of reciprocation</a:t>
            </a:r>
            <a:endParaRPr lang="en-US" dirty="0"/>
          </a:p>
        </p:txBody>
      </p:sp>
      <p:grpSp>
        <p:nvGrpSpPr>
          <p:cNvPr id="38915" name="Group 13"/>
          <p:cNvGrpSpPr>
            <a:grpSpLocks/>
          </p:cNvGrpSpPr>
          <p:nvPr/>
        </p:nvGrpSpPr>
        <p:grpSpPr bwMode="auto">
          <a:xfrm>
            <a:off x="609600" y="1244600"/>
            <a:ext cx="7848600" cy="3860800"/>
            <a:chOff x="609600" y="1473200"/>
            <a:chExt cx="7848600" cy="3860800"/>
          </a:xfrm>
        </p:grpSpPr>
        <p:grpSp>
          <p:nvGrpSpPr>
            <p:cNvPr id="38918" name="Group 8"/>
            <p:cNvGrpSpPr>
              <a:grpSpLocks/>
            </p:cNvGrpSpPr>
            <p:nvPr/>
          </p:nvGrpSpPr>
          <p:grpSpPr bwMode="auto">
            <a:xfrm>
              <a:off x="2285999" y="1473200"/>
              <a:ext cx="4736519" cy="2633131"/>
              <a:chOff x="2285999" y="1473200"/>
              <a:chExt cx="4736519" cy="2633131"/>
            </a:xfrm>
          </p:grpSpPr>
          <p:pic>
            <p:nvPicPr>
              <p:cNvPr id="38921" name="Picture 3"/>
              <p:cNvPicPr>
                <a:picLocks noChangeAspect="1" noChangeArrowheads="1"/>
              </p:cNvPicPr>
              <p:nvPr/>
            </p:nvPicPr>
            <p:blipFill>
              <a:blip r:embed="rId2"/>
              <a:srcRect/>
              <a:stretch>
                <a:fillRect/>
              </a:stretch>
            </p:blipFill>
            <p:spPr bwMode="auto">
              <a:xfrm>
                <a:off x="2285999" y="1473200"/>
                <a:ext cx="4736519" cy="2633131"/>
              </a:xfrm>
              <a:prstGeom prst="rect">
                <a:avLst/>
              </a:prstGeom>
              <a:noFill/>
              <a:ln w="9525">
                <a:noFill/>
                <a:round/>
                <a:headEnd/>
                <a:tailEnd/>
              </a:ln>
            </p:spPr>
          </p:pic>
          <p:cxnSp>
            <p:nvCxnSpPr>
              <p:cNvPr id="6" name="Straight Connector 5"/>
              <p:cNvCxnSpPr/>
              <p:nvPr/>
            </p:nvCxnSpPr>
            <p:spPr>
              <a:xfrm rot="5400000">
                <a:off x="3124994" y="2743994"/>
                <a:ext cx="1676400" cy="1588"/>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rot="5400000" flipH="1" flipV="1">
                <a:off x="3315494" y="3086894"/>
                <a:ext cx="990600" cy="1588"/>
              </a:xfrm>
              <a:prstGeom prst="line">
                <a:avLst/>
              </a:prstGeom>
              <a:ln w="19050">
                <a:solidFill>
                  <a:srgbClr val="00B050"/>
                </a:solidFill>
              </a:ln>
            </p:spPr>
            <p:style>
              <a:lnRef idx="1">
                <a:schemeClr val="dk1"/>
              </a:lnRef>
              <a:fillRef idx="0">
                <a:schemeClr val="dk1"/>
              </a:fillRef>
              <a:effectRef idx="0">
                <a:schemeClr val="dk1"/>
              </a:effectRef>
              <a:fontRef idx="minor">
                <a:schemeClr val="tx1"/>
              </a:fontRef>
            </p:style>
          </p:cxnSp>
        </p:grpSp>
        <p:sp>
          <p:nvSpPr>
            <p:cNvPr id="10" name="Oval Callout 9"/>
            <p:cNvSpPr/>
            <p:nvPr/>
          </p:nvSpPr>
          <p:spPr>
            <a:xfrm>
              <a:off x="609600" y="3657600"/>
              <a:ext cx="1752600" cy="1676400"/>
            </a:xfrm>
            <a:prstGeom prst="wedgeEllipseCallout">
              <a:avLst>
                <a:gd name="adj1" fmla="val 130881"/>
                <a:gd name="adj2" fmla="val -723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Equal split capacity = 11 KB/s while reciprocation is 0.6</a:t>
              </a:r>
              <a:endParaRPr lang="en-US" sz="1200" dirty="0"/>
            </a:p>
          </p:txBody>
        </p:sp>
        <p:sp>
          <p:nvSpPr>
            <p:cNvPr id="11" name="Oval Callout 10"/>
            <p:cNvSpPr/>
            <p:nvPr/>
          </p:nvSpPr>
          <p:spPr>
            <a:xfrm>
              <a:off x="6705600" y="2133600"/>
              <a:ext cx="1752600" cy="1676400"/>
            </a:xfrm>
            <a:prstGeom prst="wedgeEllipseCallout">
              <a:avLst>
                <a:gd name="adj1" fmla="val -206076"/>
                <a:gd name="adj2" fmla="val -465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Equal split capacity = 16 KB/s while reciprocation is 1.0</a:t>
              </a:r>
              <a:endParaRPr lang="en-US" sz="1200" dirty="0"/>
            </a:p>
          </p:txBody>
        </p:sp>
      </p:grpSp>
      <p:sp>
        <p:nvSpPr>
          <p:cNvPr id="38916" name="TextBox 14"/>
          <p:cNvSpPr txBox="1">
            <a:spLocks noChangeArrowheads="1"/>
          </p:cNvSpPr>
          <p:nvPr/>
        </p:nvSpPr>
        <p:spPr bwMode="auto">
          <a:xfrm>
            <a:off x="2514600" y="3810000"/>
            <a:ext cx="5334000" cy="400050"/>
          </a:xfrm>
          <a:prstGeom prst="rect">
            <a:avLst/>
          </a:prstGeom>
          <a:noFill/>
          <a:ln w="9525">
            <a:noFill/>
            <a:miter lim="800000"/>
            <a:headEnd/>
            <a:tailEnd/>
          </a:ln>
        </p:spPr>
        <p:txBody>
          <a:bodyPr>
            <a:spAutoFit/>
          </a:bodyPr>
          <a:lstStyle/>
          <a:p>
            <a:pPr algn="ctr"/>
            <a:r>
              <a:rPr lang="en-US" sz="1000">
                <a:latin typeface="Lucida Sans Unicode" pitchFamily="34" charset="0"/>
              </a:rPr>
              <a:t>Reciprocation probability for a peer as a function of raw upload capacity as well as reference BitTorrent equal split bandwidth</a:t>
            </a:r>
          </a:p>
        </p:txBody>
      </p:sp>
      <p:sp>
        <p:nvSpPr>
          <p:cNvPr id="16" name="Right Arrow 15">
            <a:hlinkClick r:id="rId3" action="ppaction://hlinksldjump"/>
          </p:cNvPr>
          <p:cNvSpPr/>
          <p:nvPr/>
        </p:nvSpPr>
        <p:spPr>
          <a:xfrm>
            <a:off x="8153400" y="5943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t>To 29</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p:txBody>
          <a:bodyPr/>
          <a:lstStyle/>
          <a:p>
            <a:r>
              <a:rPr lang="en-US" smtClean="0"/>
              <a:t>A peer P receives data from </a:t>
            </a:r>
          </a:p>
          <a:p>
            <a:pPr lvl="1"/>
            <a:r>
              <a:rPr lang="en-US" sz="2000" smtClean="0"/>
              <a:t>TFT reciprocation</a:t>
            </a:r>
          </a:p>
          <a:p>
            <a:pPr lvl="1"/>
            <a:r>
              <a:rPr lang="en-US" sz="2000" smtClean="0"/>
              <a:t>Optimistic Unchokes</a:t>
            </a:r>
          </a:p>
          <a:p>
            <a:r>
              <a:rPr lang="en-US" smtClean="0"/>
              <a:t>Number of optimistic unchokes is 2</a:t>
            </a:r>
          </a:p>
          <a:p>
            <a:r>
              <a:rPr lang="en-US" smtClean="0"/>
              <a:t>Each peer unchokes 2 peers and also receives two optimistic unchokes</a:t>
            </a:r>
          </a:p>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Expected download rate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1739900"/>
          </a:xfrm>
        </p:spPr>
        <p:txBody>
          <a:bodyPr>
            <a:normAutofit fontScale="77500" lnSpcReduction="20000"/>
          </a:bodyPr>
          <a:lstStyle/>
          <a:p>
            <a:pPr marL="365760" indent="-256032" fontAlgn="auto">
              <a:spcAft>
                <a:spcPts val="0"/>
              </a:spcAft>
              <a:buFont typeface="Wingdings 3"/>
              <a:buChar char=""/>
              <a:defRPr/>
            </a:pPr>
            <a:r>
              <a:rPr lang="en-US" sz="2800" dirty="0" smtClean="0"/>
              <a:t>Sub-linear growth suggests significant unfairness in bit torrent</a:t>
            </a:r>
          </a:p>
          <a:p>
            <a:pPr marL="365760" indent="-256032" fontAlgn="auto">
              <a:spcAft>
                <a:spcPts val="0"/>
              </a:spcAft>
              <a:buFont typeface="Wingdings 3"/>
              <a:buChar char=""/>
              <a:defRPr/>
            </a:pPr>
            <a:r>
              <a:rPr lang="en-US" sz="2800" dirty="0" smtClean="0"/>
              <a:t>Unfairness improves performance for low capacity peers</a:t>
            </a:r>
          </a:p>
          <a:p>
            <a:pPr marL="365760" indent="-256032" fontAlgn="auto">
              <a:spcAft>
                <a:spcPts val="0"/>
              </a:spcAft>
              <a:buFont typeface="Wingdings 3"/>
              <a:buChar char=""/>
              <a:defRPr/>
            </a:pPr>
            <a:r>
              <a:rPr lang="en-US" sz="2800" dirty="0" smtClean="0"/>
              <a:t>High capacity peers can better allocate upload capacity to improve performance</a:t>
            </a:r>
            <a:endParaRPr lang="en-US" dirty="0"/>
          </a:p>
        </p:txBody>
      </p:sp>
      <p:sp>
        <p:nvSpPr>
          <p:cNvPr id="2" name="Title 1"/>
          <p:cNvSpPr>
            <a:spLocks noGrp="1"/>
          </p:cNvSpPr>
          <p:nvPr>
            <p:ph type="title"/>
          </p:nvPr>
        </p:nvSpPr>
        <p:spPr/>
        <p:txBody>
          <a:bodyPr/>
          <a:lstStyle/>
          <a:p>
            <a:pPr fontAlgn="auto">
              <a:spcAft>
                <a:spcPts val="0"/>
              </a:spcAft>
              <a:defRPr/>
            </a:pPr>
            <a:r>
              <a:rPr lang="en-US" dirty="0" smtClean="0"/>
              <a:t>Expected download rate</a:t>
            </a:r>
            <a:endParaRPr lang="en-US" dirty="0"/>
          </a:p>
        </p:txBody>
      </p:sp>
      <p:pic>
        <p:nvPicPr>
          <p:cNvPr id="40963" name="Picture 4"/>
          <p:cNvPicPr>
            <a:picLocks noChangeAspect="1" noChangeArrowheads="1"/>
          </p:cNvPicPr>
          <p:nvPr/>
        </p:nvPicPr>
        <p:blipFill>
          <a:blip r:embed="rId3"/>
          <a:srcRect/>
          <a:stretch>
            <a:fillRect/>
          </a:stretch>
        </p:blipFill>
        <p:spPr bwMode="auto">
          <a:xfrm>
            <a:off x="2601913" y="1123950"/>
            <a:ext cx="5257800" cy="2628900"/>
          </a:xfrm>
          <a:prstGeom prst="rect">
            <a:avLst/>
          </a:prstGeom>
          <a:noFill/>
          <a:ln w="9525">
            <a:noFill/>
            <a:miter lim="800000"/>
            <a:headEnd/>
            <a:tailEnd/>
          </a:ln>
        </p:spPr>
      </p:pic>
      <p:sp>
        <p:nvSpPr>
          <p:cNvPr id="40964" name="TextBox 4"/>
          <p:cNvSpPr txBox="1">
            <a:spLocks noChangeArrowheads="1"/>
          </p:cNvSpPr>
          <p:nvPr/>
        </p:nvSpPr>
        <p:spPr bwMode="auto">
          <a:xfrm>
            <a:off x="1295400" y="3724275"/>
            <a:ext cx="7162800" cy="554038"/>
          </a:xfrm>
          <a:prstGeom prst="rect">
            <a:avLst/>
          </a:prstGeom>
          <a:noFill/>
          <a:ln w="9525">
            <a:noFill/>
            <a:miter lim="800000"/>
            <a:headEnd/>
            <a:tailEnd/>
          </a:ln>
        </p:spPr>
        <p:txBody>
          <a:bodyPr>
            <a:spAutoFit/>
          </a:bodyPr>
          <a:lstStyle/>
          <a:p>
            <a:pPr algn="ctr"/>
            <a:r>
              <a:rPr lang="en-US" sz="1200" i="1">
                <a:latin typeface="Lucida Sans Unicode" pitchFamily="34" charset="0"/>
              </a:rPr>
              <a:t>Expectation of download performance as a function of upload capacity</a:t>
            </a:r>
          </a:p>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p:txBody>
          <a:bodyPr/>
          <a:lstStyle/>
          <a:p>
            <a:r>
              <a:rPr lang="en-US" smtClean="0"/>
              <a:t>Two factors control the upload rate of a peer</a:t>
            </a:r>
          </a:p>
          <a:p>
            <a:pPr lvl="1"/>
            <a:r>
              <a:rPr lang="en-US" smtClean="0"/>
              <a:t>Data availability</a:t>
            </a:r>
          </a:p>
          <a:p>
            <a:pPr lvl="1"/>
            <a:r>
              <a:rPr lang="en-US" smtClean="0"/>
              <a:t>Capacity limit</a:t>
            </a:r>
          </a:p>
          <a:p>
            <a:r>
              <a:rPr lang="en-US" smtClean="0"/>
              <a:t>Limited data availability – Peer does not have enough data of interest</a:t>
            </a:r>
          </a:p>
          <a:p>
            <a:r>
              <a:rPr lang="en-US" smtClean="0"/>
              <a:t>Upload capacity is wasted and utilization suffers</a:t>
            </a:r>
          </a:p>
          <a:p>
            <a:r>
              <a:rPr lang="en-US" smtClean="0"/>
              <a:t>It is crucial that client downloads new data, so it can redistribute and saturate upload capacity</a:t>
            </a:r>
          </a:p>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Expected Upload Rate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p:txBody>
          <a:bodyPr/>
          <a:lstStyle/>
          <a:p>
            <a:r>
              <a:rPr lang="en-US" smtClean="0"/>
              <a:t>This is the case in reference bit torrent client because of its square root growth rate of active set</a:t>
            </a:r>
          </a:p>
          <a:p>
            <a:r>
              <a:rPr lang="en-US" smtClean="0"/>
              <a:t>In practice active set is a static parameter but NOT dynamic</a:t>
            </a:r>
          </a:p>
          <a:p>
            <a:r>
              <a:rPr lang="en-US" smtClean="0"/>
              <a:t>Azureus, a bit torrent client suggests an active set size of 4</a:t>
            </a:r>
          </a:p>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Expected Upload Rate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p:txBody>
          <a:bodyPr/>
          <a:lstStyle/>
          <a:p>
            <a:r>
              <a:rPr lang="en-US" smtClean="0"/>
              <a:t>Main idea</a:t>
            </a:r>
          </a:p>
          <a:p>
            <a:r>
              <a:rPr lang="en-US" smtClean="0"/>
              <a:t>Introduction</a:t>
            </a:r>
          </a:p>
          <a:p>
            <a:r>
              <a:rPr lang="en-US" smtClean="0"/>
              <a:t>Bit Torrent Overview</a:t>
            </a:r>
          </a:p>
          <a:p>
            <a:r>
              <a:rPr lang="en-US" smtClean="0"/>
              <a:t>Modeling Altruism in BitTorrent</a:t>
            </a:r>
          </a:p>
          <a:p>
            <a:r>
              <a:rPr lang="en-US" smtClean="0"/>
              <a:t>Building BitTyrant</a:t>
            </a:r>
          </a:p>
          <a:p>
            <a:r>
              <a:rPr lang="en-US" smtClean="0"/>
              <a:t>Evaluation</a:t>
            </a:r>
          </a:p>
          <a:p>
            <a:r>
              <a:rPr lang="en-US" smtClean="0"/>
              <a:t>Related Work</a:t>
            </a:r>
          </a:p>
          <a:p>
            <a:r>
              <a:rPr lang="en-US" smtClean="0"/>
              <a:t>Conclusion</a:t>
            </a:r>
          </a:p>
          <a:p>
            <a:endParaRPr lang="en-US" smtClean="0"/>
          </a:p>
          <a:p>
            <a:endParaRPr lang="en-US" smtClean="0"/>
          </a:p>
          <a:p>
            <a:endParaRPr lang="en-US" smtClean="0"/>
          </a:p>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Topics Covered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p:txBody>
          <a:bodyPr/>
          <a:lstStyle/>
          <a:p>
            <a:r>
              <a:rPr lang="en-US" smtClean="0"/>
              <a:t>We consider two definitions of altruism</a:t>
            </a:r>
          </a:p>
          <a:p>
            <a:pPr lvl="1"/>
            <a:r>
              <a:rPr lang="en-US" smtClean="0"/>
              <a:t>Altruism = Expected Upload rate – download rate</a:t>
            </a:r>
          </a:p>
          <a:p>
            <a:pPr lvl="1"/>
            <a:r>
              <a:rPr lang="en-US" smtClean="0"/>
              <a:t>Any upload contribution that can be withdrawn without loss in download performance</a:t>
            </a:r>
          </a:p>
          <a:p>
            <a:pPr lvl="1"/>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Modeling altruism</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457200" y="3886200"/>
            <a:ext cx="8229600" cy="2120900"/>
          </a:xfrm>
        </p:spPr>
        <p:txBody>
          <a:bodyPr/>
          <a:lstStyle/>
          <a:p>
            <a:r>
              <a:rPr lang="en-US" sz="2400" smtClean="0"/>
              <a:t> Reflects the asymmetry of upload contribution</a:t>
            </a:r>
          </a:p>
          <a:p>
            <a:r>
              <a:rPr lang="en-US" sz="2400" smtClean="0"/>
              <a:t>Only when upload capacity &gt; 100 KB/s we have altruism</a:t>
            </a:r>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Modeling Altruism</a:t>
            </a:r>
            <a:endParaRPr lang="en-US" dirty="0"/>
          </a:p>
        </p:txBody>
      </p:sp>
      <p:pic>
        <p:nvPicPr>
          <p:cNvPr id="47107" name="Picture 4"/>
          <p:cNvPicPr>
            <a:picLocks noChangeAspect="1" noChangeArrowheads="1"/>
          </p:cNvPicPr>
          <p:nvPr/>
        </p:nvPicPr>
        <p:blipFill>
          <a:blip r:embed="rId2"/>
          <a:srcRect/>
          <a:stretch>
            <a:fillRect/>
          </a:stretch>
        </p:blipFill>
        <p:spPr bwMode="auto">
          <a:xfrm>
            <a:off x="2514600" y="1143000"/>
            <a:ext cx="4191000" cy="2209800"/>
          </a:xfrm>
          <a:prstGeom prst="rect">
            <a:avLst/>
          </a:prstGeom>
          <a:noFill/>
          <a:ln w="9525">
            <a:noFill/>
            <a:miter lim="800000"/>
            <a:headEnd/>
            <a:tailEnd/>
          </a:ln>
        </p:spPr>
      </p:pic>
      <p:sp>
        <p:nvSpPr>
          <p:cNvPr id="47108" name="TextBox 4"/>
          <p:cNvSpPr txBox="1">
            <a:spLocks noChangeArrowheads="1"/>
          </p:cNvSpPr>
          <p:nvPr/>
        </p:nvSpPr>
        <p:spPr bwMode="auto">
          <a:xfrm>
            <a:off x="0" y="3332163"/>
            <a:ext cx="9144000" cy="554037"/>
          </a:xfrm>
          <a:prstGeom prst="rect">
            <a:avLst/>
          </a:prstGeom>
          <a:noFill/>
          <a:ln w="9525">
            <a:noFill/>
            <a:miter lim="800000"/>
            <a:headEnd/>
            <a:tailEnd/>
          </a:ln>
        </p:spPr>
        <p:txBody>
          <a:bodyPr>
            <a:spAutoFit/>
          </a:bodyPr>
          <a:lstStyle/>
          <a:p>
            <a:r>
              <a:rPr lang="en-US" sz="1200" i="1">
                <a:latin typeface="Lucida Sans Unicode" pitchFamily="34" charset="0"/>
              </a:rPr>
              <a:t>Expected percentage of upload capacity which is altruistic (w.r.t def 1 Altruism = Expected upload rate – Download rate</a:t>
            </a:r>
          </a:p>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733800"/>
            <a:ext cx="8229600" cy="2273300"/>
          </a:xfrm>
        </p:spPr>
        <p:txBody>
          <a:bodyPr>
            <a:normAutofit fontScale="85000" lnSpcReduction="10000"/>
          </a:bodyPr>
          <a:lstStyle/>
          <a:p>
            <a:pPr marL="365760" indent="-256032" fontAlgn="auto">
              <a:spcAft>
                <a:spcPts val="0"/>
              </a:spcAft>
              <a:buFont typeface="Wingdings 3"/>
              <a:buChar char=""/>
              <a:defRPr/>
            </a:pPr>
            <a:r>
              <a:rPr lang="en-US" sz="2800" dirty="0" smtClean="0"/>
              <a:t>High capacity peers send data much faster than that required for minimal reciprocation</a:t>
            </a:r>
          </a:p>
          <a:p>
            <a:pPr marL="365760" indent="-256032" fontAlgn="auto">
              <a:spcAft>
                <a:spcPts val="0"/>
              </a:spcAft>
              <a:buFont typeface="Wingdings 3"/>
              <a:buChar char=""/>
              <a:defRPr/>
            </a:pPr>
            <a:r>
              <a:rPr lang="en-US" sz="2800" dirty="0" smtClean="0"/>
              <a:t>Low capacity peers despite not being reciprocated - still receive data faster than they send</a:t>
            </a:r>
          </a:p>
          <a:p>
            <a:pPr marL="365760" indent="-256032" fontAlgn="auto">
              <a:spcAft>
                <a:spcPts val="0"/>
              </a:spcAft>
              <a:buFont typeface="Wingdings 3"/>
              <a:buChar char=""/>
              <a:defRPr/>
            </a:pPr>
            <a:r>
              <a:rPr lang="en-US" sz="2800" dirty="0" smtClean="0"/>
              <a:t>Receive indiscriminate optimistic unchokes in spite of low upload capacity</a:t>
            </a:r>
            <a:endParaRPr lang="en-US" dirty="0"/>
          </a:p>
        </p:txBody>
      </p:sp>
      <p:sp>
        <p:nvSpPr>
          <p:cNvPr id="3" name="Title 2"/>
          <p:cNvSpPr>
            <a:spLocks noGrp="1"/>
          </p:cNvSpPr>
          <p:nvPr>
            <p:ph type="title"/>
          </p:nvPr>
        </p:nvSpPr>
        <p:spPr/>
        <p:txBody>
          <a:bodyPr/>
          <a:lstStyle/>
          <a:p>
            <a:pPr fontAlgn="auto">
              <a:spcAft>
                <a:spcPts val="0"/>
              </a:spcAft>
              <a:defRPr/>
            </a:pPr>
            <a:r>
              <a:rPr lang="en-US" dirty="0" smtClean="0"/>
              <a:t>Modeling altruism</a:t>
            </a:r>
            <a:endParaRPr lang="en-US" dirty="0"/>
          </a:p>
        </p:txBody>
      </p:sp>
      <p:grpSp>
        <p:nvGrpSpPr>
          <p:cNvPr id="48131" name="Group 6"/>
          <p:cNvGrpSpPr>
            <a:grpSpLocks/>
          </p:cNvGrpSpPr>
          <p:nvPr/>
        </p:nvGrpSpPr>
        <p:grpSpPr bwMode="auto">
          <a:xfrm>
            <a:off x="2525713" y="1225550"/>
            <a:ext cx="4800600" cy="2057400"/>
            <a:chOff x="2525712" y="1341437"/>
            <a:chExt cx="4800600" cy="2057400"/>
          </a:xfrm>
        </p:grpSpPr>
        <p:pic>
          <p:nvPicPr>
            <p:cNvPr id="48133" name="Picture 4"/>
            <p:cNvPicPr>
              <a:picLocks noChangeAspect="1" noChangeArrowheads="1"/>
            </p:cNvPicPr>
            <p:nvPr/>
          </p:nvPicPr>
          <p:blipFill>
            <a:blip r:embed="rId3"/>
            <a:srcRect/>
            <a:stretch>
              <a:fillRect/>
            </a:stretch>
          </p:blipFill>
          <p:spPr bwMode="auto">
            <a:xfrm>
              <a:off x="2525712" y="1341437"/>
              <a:ext cx="4800600" cy="2057400"/>
            </a:xfrm>
            <a:prstGeom prst="rect">
              <a:avLst/>
            </a:prstGeom>
            <a:noFill/>
            <a:ln w="9525">
              <a:noFill/>
              <a:miter lim="800000"/>
              <a:headEnd/>
              <a:tailEnd/>
            </a:ln>
          </p:spPr>
        </p:pic>
        <p:cxnSp>
          <p:nvCxnSpPr>
            <p:cNvPr id="48134" name="Straight Connector 4"/>
            <p:cNvCxnSpPr>
              <a:cxnSpLocks noChangeShapeType="1"/>
            </p:cNvCxnSpPr>
            <p:nvPr/>
          </p:nvCxnSpPr>
          <p:spPr bwMode="auto">
            <a:xfrm rot="5400000">
              <a:off x="5421312" y="2484437"/>
              <a:ext cx="1066800" cy="1588"/>
            </a:xfrm>
            <a:prstGeom prst="line">
              <a:avLst/>
            </a:prstGeom>
            <a:noFill/>
            <a:ln w="28575" algn="ctr">
              <a:solidFill>
                <a:srgbClr val="00B050"/>
              </a:solidFill>
              <a:round/>
              <a:headEnd/>
              <a:tailEnd/>
            </a:ln>
          </p:spPr>
        </p:cxnSp>
        <p:cxnSp>
          <p:nvCxnSpPr>
            <p:cNvPr id="48135" name="Straight Connector 5"/>
            <p:cNvCxnSpPr>
              <a:cxnSpLocks noChangeShapeType="1"/>
            </p:cNvCxnSpPr>
            <p:nvPr/>
          </p:nvCxnSpPr>
          <p:spPr bwMode="auto">
            <a:xfrm>
              <a:off x="3059112" y="1951037"/>
              <a:ext cx="2895600" cy="1588"/>
            </a:xfrm>
            <a:prstGeom prst="line">
              <a:avLst/>
            </a:prstGeom>
            <a:noFill/>
            <a:ln w="28575" algn="ctr">
              <a:solidFill>
                <a:srgbClr val="00B050"/>
              </a:solidFill>
              <a:round/>
              <a:headEnd/>
              <a:tailEnd/>
            </a:ln>
          </p:spPr>
        </p:cxnSp>
      </p:grpSp>
      <p:sp>
        <p:nvSpPr>
          <p:cNvPr id="48132" name="TextBox 7"/>
          <p:cNvSpPr txBox="1">
            <a:spLocks noChangeArrowheads="1"/>
          </p:cNvSpPr>
          <p:nvPr/>
        </p:nvSpPr>
        <p:spPr bwMode="auto">
          <a:xfrm>
            <a:off x="0" y="3389313"/>
            <a:ext cx="9144000" cy="276225"/>
          </a:xfrm>
          <a:prstGeom prst="rect">
            <a:avLst/>
          </a:prstGeom>
          <a:noFill/>
          <a:ln w="9525">
            <a:noFill/>
            <a:miter lim="800000"/>
            <a:headEnd/>
            <a:tailEnd/>
          </a:ln>
        </p:spPr>
        <p:txBody>
          <a:bodyPr>
            <a:spAutoFit/>
          </a:bodyPr>
          <a:lstStyle/>
          <a:p>
            <a:pPr algn="ctr"/>
            <a:r>
              <a:rPr lang="en-US" sz="1200" i="1">
                <a:latin typeface="Lucida Sans Unicode" pitchFamily="34" charset="0"/>
              </a:rPr>
              <a:t>Expected percentage of upload capacity that is altruistic  -  upload capacity not resulting in direct reciprocation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p:txBody>
          <a:bodyPr/>
          <a:lstStyle/>
          <a:p>
            <a:r>
              <a:rPr lang="en-US" sz="2400" smtClean="0"/>
              <a:t>The relationship between download throughput and upload is not linear </a:t>
            </a:r>
          </a:p>
          <a:p>
            <a:r>
              <a:rPr lang="en-US" sz="2400" smtClean="0"/>
              <a:t>Each time a bit torrent client receives a complete data block from another peer it broadcasts a ‘have’ message</a:t>
            </a:r>
          </a:p>
          <a:p>
            <a:r>
              <a:rPr lang="en-US" sz="2400" smtClean="0"/>
              <a:t>Now, it can redistribute this block to other peers</a:t>
            </a:r>
          </a:p>
          <a:p>
            <a:r>
              <a:rPr lang="en-US" sz="2400" smtClean="0"/>
              <a:t>We average the rate of have messages over the duration our measurement client observes a peer</a:t>
            </a:r>
          </a:p>
        </p:txBody>
      </p:sp>
      <p:sp>
        <p:nvSpPr>
          <p:cNvPr id="2" name="Title 1"/>
          <p:cNvSpPr>
            <a:spLocks noGrp="1"/>
          </p:cNvSpPr>
          <p:nvPr>
            <p:ph type="title"/>
          </p:nvPr>
        </p:nvSpPr>
        <p:spPr/>
        <p:txBody>
          <a:bodyPr/>
          <a:lstStyle/>
          <a:p>
            <a:pPr fontAlgn="auto">
              <a:spcAft>
                <a:spcPts val="0"/>
              </a:spcAft>
              <a:defRPr/>
            </a:pPr>
            <a:r>
              <a:rPr lang="en-US" dirty="0" smtClean="0"/>
              <a:t>Validation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273300"/>
          </a:xfrm>
        </p:spPr>
        <p:txBody>
          <a:bodyPr>
            <a:normAutofit fontScale="77500" lnSpcReduction="20000"/>
          </a:bodyPr>
          <a:lstStyle/>
          <a:p>
            <a:pPr marL="365760" indent="-256032" fontAlgn="auto">
              <a:spcAft>
                <a:spcPts val="0"/>
              </a:spcAft>
              <a:buFont typeface="Wingdings 3"/>
              <a:buChar char=""/>
              <a:defRPr/>
            </a:pPr>
            <a:r>
              <a:rPr lang="en-US" sz="2800" dirty="0" smtClean="0"/>
              <a:t>These results indicate an even higher level of altruism than that predicted by our model</a:t>
            </a:r>
          </a:p>
          <a:p>
            <a:pPr marL="365760" indent="-256032" fontAlgn="auto">
              <a:spcAft>
                <a:spcPts val="0"/>
              </a:spcAft>
              <a:buFont typeface="Wingdings 3"/>
              <a:buChar char=""/>
              <a:defRPr/>
            </a:pPr>
            <a:r>
              <a:rPr lang="en-US" sz="2800" dirty="0" smtClean="0"/>
              <a:t>Peers contributing 250KB/s had a download rate of 150KB/s</a:t>
            </a:r>
          </a:p>
          <a:p>
            <a:pPr marL="365760" indent="-256032" fontAlgn="auto">
              <a:spcAft>
                <a:spcPts val="0"/>
              </a:spcAft>
              <a:buFont typeface="Wingdings 3"/>
              <a:buChar char=""/>
              <a:defRPr/>
            </a:pPr>
            <a:r>
              <a:rPr lang="en-US" sz="2800" dirty="0" smtClean="0"/>
              <a:t>In our model, the download rate was 200KB/s for the same upload capacity</a:t>
            </a:r>
          </a:p>
          <a:p>
            <a:pPr marL="365760" indent="-256032" fontAlgn="auto">
              <a:spcAft>
                <a:spcPts val="0"/>
              </a:spcAft>
              <a:buFont typeface="Wingdings 3"/>
              <a:buChar char=""/>
              <a:defRPr/>
            </a:pPr>
            <a:r>
              <a:rPr lang="en-US" sz="2800" dirty="0" smtClean="0"/>
              <a:t>This is due to more conservative set sizes in practice</a:t>
            </a:r>
            <a:endParaRPr lang="en-US" dirty="0"/>
          </a:p>
        </p:txBody>
      </p:sp>
      <p:sp>
        <p:nvSpPr>
          <p:cNvPr id="2" name="Title 1"/>
          <p:cNvSpPr>
            <a:spLocks noGrp="1"/>
          </p:cNvSpPr>
          <p:nvPr>
            <p:ph type="title"/>
          </p:nvPr>
        </p:nvSpPr>
        <p:spPr/>
        <p:txBody>
          <a:bodyPr/>
          <a:lstStyle/>
          <a:p>
            <a:pPr fontAlgn="auto">
              <a:spcAft>
                <a:spcPts val="0"/>
              </a:spcAft>
              <a:defRPr/>
            </a:pPr>
            <a:r>
              <a:rPr lang="en-US" dirty="0" smtClean="0"/>
              <a:t>Validation</a:t>
            </a:r>
            <a:endParaRPr lang="en-US" dirty="0"/>
          </a:p>
        </p:txBody>
      </p:sp>
      <p:grpSp>
        <p:nvGrpSpPr>
          <p:cNvPr id="51203" name="Group 7"/>
          <p:cNvGrpSpPr>
            <a:grpSpLocks/>
          </p:cNvGrpSpPr>
          <p:nvPr/>
        </p:nvGrpSpPr>
        <p:grpSpPr bwMode="auto">
          <a:xfrm>
            <a:off x="2601913" y="1219200"/>
            <a:ext cx="4572000" cy="2209800"/>
            <a:chOff x="2601912" y="1219200"/>
            <a:chExt cx="4572000" cy="2362200"/>
          </a:xfrm>
        </p:grpSpPr>
        <p:pic>
          <p:nvPicPr>
            <p:cNvPr id="51205" name="Picture 2"/>
            <p:cNvPicPr>
              <a:picLocks noChangeAspect="1" noChangeArrowheads="1"/>
            </p:cNvPicPr>
            <p:nvPr/>
          </p:nvPicPr>
          <p:blipFill>
            <a:blip r:embed="rId2"/>
            <a:srcRect/>
            <a:stretch>
              <a:fillRect/>
            </a:stretch>
          </p:blipFill>
          <p:spPr bwMode="auto">
            <a:xfrm>
              <a:off x="2601912" y="1219200"/>
              <a:ext cx="4572000" cy="2362200"/>
            </a:xfrm>
            <a:prstGeom prst="rect">
              <a:avLst/>
            </a:prstGeom>
            <a:noFill/>
            <a:ln w="9525">
              <a:noFill/>
              <a:miter lim="800000"/>
              <a:headEnd/>
              <a:tailEnd/>
            </a:ln>
          </p:spPr>
        </p:pic>
        <p:cxnSp>
          <p:nvCxnSpPr>
            <p:cNvPr id="51206" name="Straight Connector 4"/>
            <p:cNvCxnSpPr>
              <a:cxnSpLocks noChangeShapeType="1"/>
            </p:cNvCxnSpPr>
            <p:nvPr/>
          </p:nvCxnSpPr>
          <p:spPr bwMode="auto">
            <a:xfrm rot="5400000">
              <a:off x="4774406" y="2400300"/>
              <a:ext cx="1447800" cy="1588"/>
            </a:xfrm>
            <a:prstGeom prst="line">
              <a:avLst/>
            </a:prstGeom>
            <a:noFill/>
            <a:ln w="28575" algn="ctr">
              <a:solidFill>
                <a:srgbClr val="00B050"/>
              </a:solidFill>
              <a:round/>
              <a:headEnd/>
              <a:tailEnd/>
            </a:ln>
          </p:spPr>
        </p:cxnSp>
        <p:cxnSp>
          <p:nvCxnSpPr>
            <p:cNvPr id="51207" name="Straight Connector 5"/>
            <p:cNvCxnSpPr>
              <a:cxnSpLocks noChangeShapeType="1"/>
            </p:cNvCxnSpPr>
            <p:nvPr/>
          </p:nvCxnSpPr>
          <p:spPr bwMode="auto">
            <a:xfrm>
              <a:off x="3211512" y="1676400"/>
              <a:ext cx="2286000" cy="1588"/>
            </a:xfrm>
            <a:prstGeom prst="line">
              <a:avLst/>
            </a:prstGeom>
            <a:noFill/>
            <a:ln w="28575" algn="ctr">
              <a:solidFill>
                <a:srgbClr val="00B050"/>
              </a:solidFill>
              <a:round/>
              <a:headEnd/>
              <a:tailEnd/>
            </a:ln>
          </p:spPr>
        </p:cxnSp>
      </p:grpSp>
      <p:sp>
        <p:nvSpPr>
          <p:cNvPr id="51204" name="TextBox 8"/>
          <p:cNvSpPr txBox="1">
            <a:spLocks noChangeArrowheads="1"/>
          </p:cNvSpPr>
          <p:nvPr/>
        </p:nvSpPr>
        <p:spPr bwMode="auto">
          <a:xfrm>
            <a:off x="0" y="3429000"/>
            <a:ext cx="9144000" cy="276225"/>
          </a:xfrm>
          <a:prstGeom prst="rect">
            <a:avLst/>
          </a:prstGeom>
          <a:noFill/>
          <a:ln w="9525">
            <a:noFill/>
            <a:miter lim="800000"/>
            <a:headEnd/>
            <a:tailEnd/>
          </a:ln>
        </p:spPr>
        <p:txBody>
          <a:bodyPr>
            <a:spAutoFit/>
          </a:bodyPr>
          <a:lstStyle/>
          <a:p>
            <a:pPr algn="ctr"/>
            <a:r>
              <a:rPr lang="en-US" sz="1200" i="1">
                <a:latin typeface="Lucida Sans Unicode" pitchFamily="34" charset="0"/>
              </a:rPr>
              <a:t>Measured validation of sub-linear growth in download throughput as a function of rate</a:t>
            </a:r>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p:txBody>
          <a:bodyPr/>
          <a:lstStyle/>
          <a:p>
            <a:r>
              <a:rPr lang="en-US" sz="2400" smtClean="0"/>
              <a:t>We base bit tyrant on the Azureus client as it is most popular</a:t>
            </a:r>
          </a:p>
          <a:p>
            <a:r>
              <a:rPr lang="en-US" sz="2400" smtClean="0"/>
              <a:t>As contribution increases, performance improves, but not in direct proportion</a:t>
            </a:r>
          </a:p>
          <a:p>
            <a:r>
              <a:rPr lang="en-US" sz="2400" smtClean="0"/>
              <a:t>Performance of low capacity peers is disproportionately high</a:t>
            </a:r>
          </a:p>
          <a:p>
            <a:r>
              <a:rPr lang="en-US" sz="2400" smtClean="0"/>
              <a:t>Strategic user can exploit this unfairness by masquerading many low capacity clients to improve performance</a:t>
            </a:r>
          </a:p>
          <a:p>
            <a:endParaRPr 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Building Bit Tyrant: A strategic client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p:txBody>
          <a:bodyPr/>
          <a:lstStyle/>
          <a:p>
            <a:r>
              <a:rPr lang="en-US" smtClean="0"/>
              <a:t>We focus on bit torrent’s robustness to strategic behavior</a:t>
            </a:r>
          </a:p>
          <a:p>
            <a:r>
              <a:rPr lang="en-US" smtClean="0"/>
              <a:t>Focus on improving performance in isolation while promoting fairness at scale</a:t>
            </a:r>
          </a:p>
          <a:p>
            <a:r>
              <a:rPr lang="en-US" smtClean="0"/>
              <a:t>Maximizing reciprocation</a:t>
            </a:r>
          </a:p>
          <a:p>
            <a:pPr lvl="1"/>
            <a:r>
              <a:rPr lang="en-US" smtClean="0"/>
              <a:t>Maximize reciprocation bandwidth per connection</a:t>
            </a:r>
          </a:p>
          <a:p>
            <a:pPr lvl="1"/>
            <a:r>
              <a:rPr lang="en-US" smtClean="0"/>
              <a:t>Maximize number of reciprocating peers</a:t>
            </a:r>
          </a:p>
          <a:p>
            <a:pPr lvl="1"/>
            <a:r>
              <a:rPr lang="en-US" smtClean="0"/>
              <a:t>Deviate from equal split</a:t>
            </a:r>
          </a:p>
          <a:p>
            <a:pPr lvl="1"/>
            <a:endParaRPr 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Building Bit tyrant: A strategic client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p:txBody>
          <a:bodyPr/>
          <a:lstStyle/>
          <a:p>
            <a:r>
              <a:rPr lang="en-US" smtClean="0"/>
              <a:t>Maximize reciprocation BW per connection</a:t>
            </a:r>
          </a:p>
          <a:p>
            <a:pPr lvl="1"/>
            <a:r>
              <a:rPr lang="en-US" smtClean="0"/>
              <a:t>Find peers that reciprocate with high band width for a low offered rate</a:t>
            </a:r>
          </a:p>
          <a:p>
            <a:pPr lvl="1"/>
            <a:r>
              <a:rPr lang="en-US" smtClean="0"/>
              <a:t>Reciprocation bandwidth is dependent on its upload capacity and active set size</a:t>
            </a:r>
          </a:p>
          <a:p>
            <a:pPr lvl="1"/>
            <a:r>
              <a:rPr lang="en-US" smtClean="0"/>
              <a:t>By identifying peers that have large reciprocation bandwidth  - a client can optimize for a higher reciprocation BW per connection</a:t>
            </a:r>
          </a:p>
        </p:txBody>
      </p:sp>
      <p:sp>
        <p:nvSpPr>
          <p:cNvPr id="2" name="Title 1"/>
          <p:cNvSpPr>
            <a:spLocks noGrp="1"/>
          </p:cNvSpPr>
          <p:nvPr>
            <p:ph type="title"/>
          </p:nvPr>
        </p:nvSpPr>
        <p:spPr/>
        <p:txBody>
          <a:bodyPr/>
          <a:lstStyle/>
          <a:p>
            <a:pPr fontAlgn="auto">
              <a:spcAft>
                <a:spcPts val="0"/>
              </a:spcAft>
              <a:defRPr/>
            </a:pPr>
            <a:r>
              <a:rPr lang="en-US" dirty="0" smtClean="0"/>
              <a:t>Maximizing reciprocation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p:txBody>
          <a:bodyPr/>
          <a:lstStyle/>
          <a:p>
            <a:r>
              <a:rPr lang="en-US" smtClean="0"/>
              <a:t>Maximize number of reciprocating peers</a:t>
            </a:r>
          </a:p>
          <a:p>
            <a:pPr lvl="1"/>
            <a:r>
              <a:rPr lang="en-US" smtClean="0"/>
              <a:t>A client can add to its active set size until its performance is not detrimentally affected</a:t>
            </a:r>
          </a:p>
          <a:p>
            <a:r>
              <a:rPr lang="en-US" smtClean="0"/>
              <a:t>Deviate from equal split</a:t>
            </a:r>
          </a:p>
          <a:p>
            <a:pPr lvl="1"/>
            <a:r>
              <a:rPr lang="en-US" smtClean="0"/>
              <a:t>A client can reduce its upload contribution to a particular peer as long as it continues to reciprocate</a:t>
            </a:r>
          </a:p>
          <a:p>
            <a:pPr lvl="1"/>
            <a:r>
              <a:rPr lang="en-US" smtClean="0"/>
              <a:t>The bandwidth savings can then be reallocated</a:t>
            </a:r>
          </a:p>
        </p:txBody>
      </p:sp>
      <p:sp>
        <p:nvSpPr>
          <p:cNvPr id="2" name="Title 1"/>
          <p:cNvSpPr>
            <a:spLocks noGrp="1"/>
          </p:cNvSpPr>
          <p:nvPr>
            <p:ph type="title"/>
          </p:nvPr>
        </p:nvSpPr>
        <p:spPr/>
        <p:txBody>
          <a:bodyPr/>
          <a:lstStyle/>
          <a:p>
            <a:pPr fontAlgn="auto">
              <a:spcAft>
                <a:spcPts val="0"/>
              </a:spcAft>
              <a:defRPr/>
            </a:pPr>
            <a:r>
              <a:rPr lang="en-US" dirty="0" smtClean="0"/>
              <a:t>Maximizing reciprocation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1"/>
          <p:cNvSpPr>
            <a:spLocks noGrp="1"/>
          </p:cNvSpPr>
          <p:nvPr>
            <p:ph idx="1"/>
          </p:nvPr>
        </p:nvSpPr>
        <p:spPr/>
        <p:txBody>
          <a:bodyPr/>
          <a:lstStyle/>
          <a:p>
            <a:r>
              <a:rPr lang="en-US" smtClean="0"/>
              <a:t>Largest source of altruism – unnecessary contribution to peers in active set</a:t>
            </a:r>
          </a:p>
          <a:p>
            <a:r>
              <a:rPr lang="en-US" smtClean="0"/>
              <a:t>The reciprocation behavior points to a performance trade-off</a:t>
            </a:r>
          </a:p>
          <a:p>
            <a:r>
              <a:rPr lang="en-US" smtClean="0"/>
              <a:t>Increase in active set size reduces equal split rate, hence reducing reciprocation probability</a:t>
            </a:r>
          </a:p>
          <a:p>
            <a:endParaRPr lang="en-US" smtClean="0"/>
          </a:p>
          <a:p>
            <a:endParaRPr lang="en-US" smtClean="0"/>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Maximizing reciprocation</a:t>
            </a:r>
            <a:endParaRPr lang="en-US" dirty="0"/>
          </a:p>
        </p:txBody>
      </p:sp>
      <p:sp>
        <p:nvSpPr>
          <p:cNvPr id="4" name="Right Arrow 3">
            <a:hlinkClick r:id="rId3" action="ppaction://hlinksldjump"/>
          </p:cNvPr>
          <p:cNvSpPr/>
          <p:nvPr/>
        </p:nvSpPr>
        <p:spPr>
          <a:xfrm>
            <a:off x="6858000" y="19812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t>15</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p:txBody>
          <a:bodyPr/>
          <a:lstStyle/>
          <a:p>
            <a:r>
              <a:rPr lang="en-US" smtClean="0"/>
              <a:t>Fundamental problem of peer-to-peer systems – free riding</a:t>
            </a:r>
          </a:p>
          <a:p>
            <a:r>
              <a:rPr lang="en-US" smtClean="0"/>
              <a:t>BitTorrent was designed to address this using TFT reciprocity and provide positive incentives for nodes that contribute</a:t>
            </a:r>
          </a:p>
          <a:p>
            <a:r>
              <a:rPr lang="en-US" smtClean="0"/>
              <a:t>Though BitTorrent is successful – incentive mechanism is not robust to strategic clients</a:t>
            </a:r>
          </a:p>
          <a:p>
            <a:r>
              <a:rPr lang="en-US" smtClean="0"/>
              <a:t>Implementation of BitTyrant to solve this</a:t>
            </a:r>
          </a:p>
          <a:p>
            <a:endParaRPr lang="en-US" smtClean="0"/>
          </a:p>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Main Idea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Maximizing reciprocation</a:t>
            </a:r>
            <a:endParaRPr lang="en-US" dirty="0"/>
          </a:p>
        </p:txBody>
      </p:sp>
      <p:pic>
        <p:nvPicPr>
          <p:cNvPr id="60418" name="Picture 2"/>
          <p:cNvPicPr>
            <a:picLocks noGrp="1" noChangeAspect="1" noChangeArrowheads="1"/>
          </p:cNvPicPr>
          <p:nvPr>
            <p:ph idx="1"/>
          </p:nvPr>
        </p:nvPicPr>
        <p:blipFill>
          <a:blip r:embed="rId2"/>
          <a:srcRect/>
          <a:stretch>
            <a:fillRect/>
          </a:stretch>
        </p:blipFill>
        <p:spPr>
          <a:xfrm>
            <a:off x="2514600" y="1143000"/>
            <a:ext cx="4330700" cy="2362200"/>
          </a:xfrm>
        </p:spPr>
      </p:pic>
      <p:sp>
        <p:nvSpPr>
          <p:cNvPr id="60419" name="TextBox 4"/>
          <p:cNvSpPr txBox="1">
            <a:spLocks noChangeArrowheads="1"/>
          </p:cNvSpPr>
          <p:nvPr/>
        </p:nvSpPr>
        <p:spPr bwMode="auto">
          <a:xfrm>
            <a:off x="533400" y="3505200"/>
            <a:ext cx="8229600" cy="246063"/>
          </a:xfrm>
          <a:prstGeom prst="rect">
            <a:avLst/>
          </a:prstGeom>
          <a:noFill/>
          <a:ln w="9525">
            <a:noFill/>
            <a:miter lim="800000"/>
            <a:headEnd/>
            <a:tailEnd/>
          </a:ln>
        </p:spPr>
        <p:txBody>
          <a:bodyPr>
            <a:spAutoFit/>
          </a:bodyPr>
          <a:lstStyle/>
          <a:p>
            <a:pPr algn="ctr"/>
            <a:r>
              <a:rPr lang="en-US" sz="1000" i="1">
                <a:latin typeface="Lucida Sans Unicode" pitchFamily="34" charset="0"/>
              </a:rPr>
              <a:t>The expected download performance of a client with 300KB/s upload capacity for increasing active set size</a:t>
            </a:r>
          </a:p>
        </p:txBody>
      </p:sp>
      <p:sp>
        <p:nvSpPr>
          <p:cNvPr id="60420" name="Content Placeholder 2"/>
          <p:cNvSpPr txBox="1">
            <a:spLocks/>
          </p:cNvSpPr>
          <p:nvPr/>
        </p:nvSpPr>
        <p:spPr bwMode="auto">
          <a:xfrm>
            <a:off x="457200" y="3962400"/>
            <a:ext cx="8229600" cy="204470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US" sz="2300">
                <a:latin typeface="Lucida Sans Unicode" pitchFamily="34" charset="0"/>
              </a:rPr>
              <a:t>Maximum download rate – 450 KB/s</a:t>
            </a:r>
          </a:p>
          <a:p>
            <a:pPr marL="365125" indent="-255588">
              <a:spcBef>
                <a:spcPts val="400"/>
              </a:spcBef>
              <a:buClr>
                <a:schemeClr val="accent1"/>
              </a:buClr>
              <a:buSzPct val="68000"/>
              <a:buFont typeface="Wingdings 3" pitchFamily="18" charset="2"/>
              <a:buChar char=""/>
            </a:pPr>
            <a:r>
              <a:rPr lang="en-US" sz="2300">
                <a:latin typeface="Lucida Sans Unicode" pitchFamily="34" charset="0"/>
              </a:rPr>
              <a:t>Active set size &gt; 25, sharp downfall of download rate</a:t>
            </a:r>
          </a:p>
          <a:p>
            <a:pPr marL="365125" indent="-255588">
              <a:spcBef>
                <a:spcPts val="400"/>
              </a:spcBef>
              <a:buClr>
                <a:schemeClr val="accent1"/>
              </a:buClr>
              <a:buSzPct val="68000"/>
              <a:buFont typeface="Wingdings 3" pitchFamily="18" charset="2"/>
              <a:buChar char=""/>
            </a:pPr>
            <a:endParaRPr lang="en-US" sz="2300">
              <a:latin typeface="Lucida Sans Unicode"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p:txBody>
          <a:bodyPr/>
          <a:lstStyle/>
          <a:p>
            <a:endParaRPr lang="en-US" smtClean="0"/>
          </a:p>
        </p:txBody>
      </p:sp>
      <p:sp>
        <p:nvSpPr>
          <p:cNvPr id="3" name="Title 2"/>
          <p:cNvSpPr>
            <a:spLocks noGrp="1"/>
          </p:cNvSpPr>
          <p:nvPr>
            <p:ph type="title"/>
          </p:nvPr>
        </p:nvSpPr>
        <p:spPr/>
        <p:txBody>
          <a:bodyPr/>
          <a:lstStyle/>
          <a:p>
            <a:pPr fontAlgn="auto">
              <a:spcAft>
                <a:spcPts val="0"/>
              </a:spcAft>
              <a:defRPr/>
            </a:pPr>
            <a:r>
              <a:rPr lang="en-US" dirty="0" smtClean="0"/>
              <a:t>BitTyrant Unchoke Algorithm</a:t>
            </a:r>
            <a:endParaRPr lang="en-US" dirty="0"/>
          </a:p>
        </p:txBody>
      </p:sp>
      <p:pic>
        <p:nvPicPr>
          <p:cNvPr id="61443" name="Picture 3"/>
          <p:cNvPicPr>
            <a:picLocks noChangeAspect="1" noChangeArrowheads="1"/>
          </p:cNvPicPr>
          <p:nvPr/>
        </p:nvPicPr>
        <p:blipFill>
          <a:blip r:embed="rId3"/>
          <a:srcRect/>
          <a:stretch>
            <a:fillRect/>
          </a:stretch>
        </p:blipFill>
        <p:spPr bwMode="auto">
          <a:xfrm>
            <a:off x="2362200" y="1219200"/>
            <a:ext cx="4592638" cy="512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1"/>
          <p:cNvSpPr>
            <a:spLocks noGrp="1"/>
          </p:cNvSpPr>
          <p:nvPr>
            <p:ph idx="1"/>
          </p:nvPr>
        </p:nvSpPr>
        <p:spPr/>
        <p:txBody>
          <a:bodyPr/>
          <a:lstStyle/>
          <a:p>
            <a:r>
              <a:rPr lang="en-US" smtClean="0"/>
              <a:t>Assumptions and Characteristics</a:t>
            </a:r>
          </a:p>
          <a:p>
            <a:pPr lvl="1"/>
            <a:r>
              <a:rPr lang="en-US" smtClean="0"/>
              <a:t>The download benefit (d</a:t>
            </a:r>
            <a:r>
              <a:rPr lang="en-US" baseline="-25000" smtClean="0"/>
              <a:t>p</a:t>
            </a:r>
            <a:r>
              <a:rPr lang="en-US" smtClean="0"/>
              <a:t>) and upload cost (u</a:t>
            </a:r>
            <a:r>
              <a:rPr lang="en-US" baseline="-25000" smtClean="0"/>
              <a:t>p</a:t>
            </a:r>
            <a:r>
              <a:rPr lang="en-US" smtClean="0"/>
              <a:t>) are not known a priori. The update operation dynamically estimates these rates</a:t>
            </a:r>
          </a:p>
          <a:p>
            <a:pPr lvl="1"/>
            <a:r>
              <a:rPr lang="en-US" smtClean="0"/>
              <a:t>BitTyrant continues to unchoke peers until it exhausts its upload capacity. </a:t>
            </a:r>
            <a:endParaRPr lang="en-US" baseline="-25000" smtClean="0"/>
          </a:p>
          <a:p>
            <a:pPr lvl="1"/>
            <a:r>
              <a:rPr lang="en-US" smtClean="0"/>
              <a:t> User-defined priorities can be implemented by using scaling weights for the d</a:t>
            </a:r>
            <a:r>
              <a:rPr lang="en-US" baseline="-25000" smtClean="0"/>
              <a:t>p</a:t>
            </a:r>
            <a:r>
              <a:rPr lang="en-US" smtClean="0"/>
              <a:t>/u</a:t>
            </a:r>
            <a:r>
              <a:rPr lang="en-US" baseline="-25000" smtClean="0"/>
              <a:t>p</a:t>
            </a:r>
            <a:r>
              <a:rPr lang="en-US" smtClean="0"/>
              <a:t>  ratios across multiple swarms</a:t>
            </a:r>
          </a:p>
        </p:txBody>
      </p:sp>
      <p:sp>
        <p:nvSpPr>
          <p:cNvPr id="3" name="Title 2"/>
          <p:cNvSpPr>
            <a:spLocks noGrp="1"/>
          </p:cNvSpPr>
          <p:nvPr>
            <p:ph type="title"/>
          </p:nvPr>
        </p:nvSpPr>
        <p:spPr/>
        <p:txBody>
          <a:bodyPr/>
          <a:lstStyle/>
          <a:p>
            <a:pPr fontAlgn="auto">
              <a:spcAft>
                <a:spcPts val="0"/>
              </a:spcAft>
              <a:defRPr/>
            </a:pPr>
            <a:r>
              <a:rPr lang="en-US" dirty="0" smtClean="0"/>
              <a:t>BitTyrant Unchoke Algorithm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1"/>
          <p:cNvSpPr>
            <a:spLocks noGrp="1"/>
          </p:cNvSpPr>
          <p:nvPr>
            <p:ph idx="1"/>
          </p:nvPr>
        </p:nvSpPr>
        <p:spPr/>
        <p:txBody>
          <a:bodyPr/>
          <a:lstStyle/>
          <a:p>
            <a:r>
              <a:rPr lang="en-US" smtClean="0"/>
              <a:t>Determine upload contributions</a:t>
            </a:r>
          </a:p>
          <a:p>
            <a:pPr lvl="1"/>
            <a:r>
              <a:rPr lang="en-US" smtClean="0"/>
              <a:t>In our implementation, u</a:t>
            </a:r>
            <a:r>
              <a:rPr lang="en-US" baseline="-25000" smtClean="0"/>
              <a:t>p</a:t>
            </a:r>
            <a:r>
              <a:rPr lang="en-US" smtClean="0"/>
              <a:t> is typically decreased by </a:t>
            </a:r>
            <a:r>
              <a:rPr lang="el-GR" smtClean="0"/>
              <a:t>Υ</a:t>
            </a:r>
            <a:r>
              <a:rPr lang="en-US" smtClean="0"/>
              <a:t> = 10%, if the peer reciprocates for r = 3 rounds</a:t>
            </a:r>
          </a:p>
          <a:p>
            <a:pPr lvl="1">
              <a:buFont typeface="Verdana" pitchFamily="34" charset="0"/>
              <a:buNone/>
            </a:pPr>
            <a:endParaRPr lang="en-US" smtClean="0"/>
          </a:p>
          <a:p>
            <a:pPr lvl="1"/>
            <a:r>
              <a:rPr lang="en-US" smtClean="0"/>
              <a:t>Increase </a:t>
            </a:r>
            <a:r>
              <a:rPr lang="el-GR" smtClean="0"/>
              <a:t>δ</a:t>
            </a:r>
            <a:r>
              <a:rPr lang="en-US" smtClean="0"/>
              <a:t> by 20% if the peer fails to reciprocate after being unchoked in previous round</a:t>
            </a:r>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How to predict peer capacities and reciprocation requirements?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1"/>
          <p:cNvSpPr>
            <a:spLocks noGrp="1"/>
          </p:cNvSpPr>
          <p:nvPr>
            <p:ph idx="1"/>
          </p:nvPr>
        </p:nvSpPr>
        <p:spPr/>
        <p:txBody>
          <a:bodyPr/>
          <a:lstStyle/>
          <a:p>
            <a:r>
              <a:rPr lang="en-US" smtClean="0"/>
              <a:t>Estimating reciprocation bandwidths</a:t>
            </a:r>
          </a:p>
          <a:p>
            <a:pPr lvl="1"/>
            <a:r>
              <a:rPr lang="en-US" smtClean="0"/>
              <a:t>We consider the average download rate over a TFT round</a:t>
            </a:r>
          </a:p>
          <a:p>
            <a:pPr lvl="1"/>
            <a:r>
              <a:rPr lang="en-US" smtClean="0"/>
              <a:t>Determine the rate of ‘have’ signals from a peer</a:t>
            </a:r>
          </a:p>
          <a:p>
            <a:pPr lvl="1"/>
            <a:r>
              <a:rPr lang="en-US" smtClean="0"/>
              <a:t>Use this as the total upload capacity of the peer</a:t>
            </a:r>
          </a:p>
          <a:p>
            <a:pPr lvl="1"/>
            <a:r>
              <a:rPr lang="en-US" smtClean="0"/>
              <a:t>From Azureus, determine the active set size for this upload rate</a:t>
            </a:r>
          </a:p>
          <a:p>
            <a:pPr lvl="1"/>
            <a:r>
              <a:rPr lang="en-US" smtClean="0"/>
              <a:t>Using this determine the equal split rate and use as d</a:t>
            </a:r>
            <a:r>
              <a:rPr lang="en-US" baseline="-25000" smtClean="0"/>
              <a:t>p</a:t>
            </a:r>
          </a:p>
          <a:p>
            <a:endParaRPr lang="en-US" smtClean="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How to predict peer capacities and reciprocation requirements?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1"/>
          <p:cNvSpPr>
            <a:spLocks noGrp="1"/>
          </p:cNvSpPr>
          <p:nvPr>
            <p:ph idx="1"/>
          </p:nvPr>
        </p:nvSpPr>
        <p:spPr>
          <a:xfrm>
            <a:off x="457200" y="1481138"/>
            <a:ext cx="6324600" cy="4525962"/>
          </a:xfrm>
        </p:spPr>
        <p:txBody>
          <a:bodyPr/>
          <a:lstStyle/>
          <a:p>
            <a:r>
              <a:rPr lang="en-US" sz="2300" smtClean="0"/>
              <a:t>The active set is sized to provide a diverse set of data to enable data exchange without any data availability constraints</a:t>
            </a:r>
          </a:p>
          <a:p>
            <a:r>
              <a:rPr lang="en-US" sz="2300" smtClean="0"/>
              <a:t>Extract more peers using “Gossip among peers”. </a:t>
            </a:r>
          </a:p>
          <a:p>
            <a:r>
              <a:rPr lang="en-US" sz="2300" smtClean="0"/>
              <a:t>The bit Torrent protocol extension is push based</a:t>
            </a:r>
          </a:p>
          <a:p>
            <a:r>
              <a:rPr lang="en-US" sz="2300" smtClean="0"/>
              <a:t>As the size of the local neighborhood increases – the protocol overhead also increases.</a:t>
            </a:r>
          </a:p>
          <a:p>
            <a:r>
              <a:rPr lang="en-US" sz="2300" smtClean="0"/>
              <a:t>Increases from 0.9% to 1.9% of total file data received.</a:t>
            </a:r>
          </a:p>
          <a:p>
            <a:endParaRPr lang="en-US" sz="2300" smtClean="0"/>
          </a:p>
        </p:txBody>
      </p:sp>
      <p:sp>
        <p:nvSpPr>
          <p:cNvPr id="3" name="Title 2"/>
          <p:cNvSpPr>
            <a:spLocks noGrp="1"/>
          </p:cNvSpPr>
          <p:nvPr>
            <p:ph type="title"/>
          </p:nvPr>
        </p:nvSpPr>
        <p:spPr/>
        <p:txBody>
          <a:bodyPr/>
          <a:lstStyle/>
          <a:p>
            <a:pPr fontAlgn="auto">
              <a:spcAft>
                <a:spcPts val="0"/>
              </a:spcAft>
              <a:defRPr/>
            </a:pPr>
            <a:r>
              <a:rPr lang="en-US" dirty="0" smtClean="0"/>
              <a:t>Sizing the local neighborhood</a:t>
            </a:r>
            <a:endParaRPr lang="en-US" dirty="0"/>
          </a:p>
        </p:txBody>
      </p:sp>
      <p:pic>
        <p:nvPicPr>
          <p:cNvPr id="4" name="Picture 3" descr="neighborhood.jpg"/>
          <p:cNvPicPr>
            <a:picLocks noChangeAspect="1"/>
          </p:cNvPicPr>
          <p:nvPr/>
        </p:nvPicPr>
        <p:blipFill>
          <a:blip r:embed="rId3"/>
          <a:srcRect/>
          <a:stretch>
            <a:fillRect/>
          </a:stretch>
        </p:blipFill>
        <p:spPr bwMode="auto">
          <a:xfrm>
            <a:off x="6351588" y="1524000"/>
            <a:ext cx="2792412"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32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1"/>
          <p:cNvSpPr>
            <a:spLocks noGrp="1"/>
          </p:cNvSpPr>
          <p:nvPr>
            <p:ph idx="1"/>
          </p:nvPr>
        </p:nvSpPr>
        <p:spPr>
          <a:xfrm>
            <a:off x="3200400" y="1481138"/>
            <a:ext cx="5486400" cy="4525962"/>
          </a:xfrm>
        </p:spPr>
        <p:txBody>
          <a:bodyPr/>
          <a:lstStyle/>
          <a:p>
            <a:r>
              <a:rPr lang="en-US" smtClean="0"/>
              <a:t>Exploiting optimistic unchokes</a:t>
            </a:r>
          </a:p>
          <a:p>
            <a:pPr lvl="1"/>
            <a:r>
              <a:rPr lang="en-US" sz="2000" smtClean="0"/>
              <a:t>If a peer has built up a deficit in the number of traded bytes it is less likely to be picked for optimistic unchokes</a:t>
            </a:r>
          </a:p>
          <a:p>
            <a:pPr lvl="1"/>
            <a:r>
              <a:rPr lang="en-US" sz="2000" smtClean="0"/>
              <a:t>Cheating client – disconnect and reconnect with different client identifiers</a:t>
            </a:r>
          </a:p>
          <a:p>
            <a:pPr lvl="1"/>
            <a:r>
              <a:rPr lang="en-US" sz="2000" smtClean="0"/>
              <a:t>Can be prevented by maintaining IP addresses and peer statistics across disconnections</a:t>
            </a:r>
          </a:p>
        </p:txBody>
      </p:sp>
      <p:sp>
        <p:nvSpPr>
          <p:cNvPr id="3" name="Title 2"/>
          <p:cNvSpPr>
            <a:spLocks noGrp="1"/>
          </p:cNvSpPr>
          <p:nvPr>
            <p:ph type="title"/>
          </p:nvPr>
        </p:nvSpPr>
        <p:spPr/>
        <p:txBody>
          <a:bodyPr/>
          <a:lstStyle/>
          <a:p>
            <a:pPr fontAlgn="auto">
              <a:spcAft>
                <a:spcPts val="0"/>
              </a:spcAft>
              <a:defRPr/>
            </a:pPr>
            <a:r>
              <a:rPr lang="en-US" dirty="0" smtClean="0"/>
              <a:t>Additional cheating strategies</a:t>
            </a:r>
            <a:endParaRPr lang="en-US" dirty="0"/>
          </a:p>
        </p:txBody>
      </p:sp>
      <p:pic>
        <p:nvPicPr>
          <p:cNvPr id="4" name="Picture 3" descr="cheaters.jpg"/>
          <p:cNvPicPr>
            <a:picLocks noChangeAspect="1"/>
          </p:cNvPicPr>
          <p:nvPr/>
        </p:nvPicPr>
        <p:blipFill>
          <a:blip r:embed="rId2"/>
          <a:srcRect/>
          <a:stretch>
            <a:fillRect/>
          </a:stretch>
        </p:blipFill>
        <p:spPr bwMode="auto">
          <a:xfrm>
            <a:off x="228600" y="2514600"/>
            <a:ext cx="3368675" cy="2420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dir="cw">
                                      <p:cBhvr override="childStyle">
                                        <p:cTn id="6" dur="300" fill="hold"/>
                                        <p:tgtEl>
                                          <p:spTgt spid="4"/>
                                        </p:tgtEl>
                                        <p:attrNameLst>
                                          <p:attrName>style.color</p:attrName>
                                        </p:attrNameLst>
                                      </p:cBhvr>
                                      <p:to>
                                        <a:schemeClr val="bg1"/>
                                      </p:to>
                                    </p:animClr>
                                    <p:animClr clrSpc="rgb" dir="cw">
                                      <p:cBhvr>
                                        <p:cTn id="7" dur="300" fill="hold"/>
                                        <p:tgtEl>
                                          <p:spTgt spid="4"/>
                                        </p:tgtEl>
                                        <p:attrNameLst>
                                          <p:attrName>fillcolor</p:attrName>
                                        </p:attrNameLst>
                                      </p:cBhvr>
                                      <p:to>
                                        <a:schemeClr val="bg1"/>
                                      </p:to>
                                    </p:animClr>
                                    <p:set>
                                      <p:cBhvr>
                                        <p:cTn id="8" dur="300" fill="hold"/>
                                        <p:tgtEl>
                                          <p:spTgt spid="4"/>
                                        </p:tgtEl>
                                        <p:attrNameLst>
                                          <p:attrName>fill.type</p:attrName>
                                        </p:attrNameLst>
                                      </p:cBhvr>
                                      <p:to>
                                        <p:strVal val="solid"/>
                                      </p:to>
                                    </p:set>
                                    <p:set>
                                      <p:cBhvr>
                                        <p:cTn id="9" dur="300" fill="hold"/>
                                        <p:tgtEl>
                                          <p:spTgt spid="4"/>
                                        </p:tgtEl>
                                        <p:attrNameLst>
                                          <p:attrName>fill.on</p:attrName>
                                        </p:attrNameLst>
                                      </p:cBhvr>
                                      <p:to>
                                        <p:strVal val="true"/>
                                      </p:to>
                                    </p:set>
                                    <p:animRot by="120000">
                                      <p:cBhvr>
                                        <p:cTn id="10" dur="300" fill="hold">
                                          <p:stCondLst>
                                            <p:cond delay="0"/>
                                          </p:stCondLst>
                                        </p:cTn>
                                        <p:tgtEl>
                                          <p:spTgt spid="4"/>
                                        </p:tgtEl>
                                        <p:attrNameLst>
                                          <p:attrName>r</p:attrName>
                                        </p:attrNameLst>
                                      </p:cBhvr>
                                    </p:animRot>
                                    <p:animRot by="-240000">
                                      <p:cBhvr>
                                        <p:cTn id="11" dur="600" fill="hold">
                                          <p:stCondLst>
                                            <p:cond delay="600"/>
                                          </p:stCondLst>
                                        </p:cTn>
                                        <p:tgtEl>
                                          <p:spTgt spid="4"/>
                                        </p:tgtEl>
                                        <p:attrNameLst>
                                          <p:attrName>r</p:attrName>
                                        </p:attrNameLst>
                                      </p:cBhvr>
                                    </p:animRot>
                                    <p:animRot by="240000">
                                      <p:cBhvr>
                                        <p:cTn id="12" dur="600" fill="hold">
                                          <p:stCondLst>
                                            <p:cond delay="1200"/>
                                          </p:stCondLst>
                                        </p:cTn>
                                        <p:tgtEl>
                                          <p:spTgt spid="4"/>
                                        </p:tgtEl>
                                        <p:attrNameLst>
                                          <p:attrName>r</p:attrName>
                                        </p:attrNameLst>
                                      </p:cBhvr>
                                    </p:animRot>
                                    <p:animRot by="-240000">
                                      <p:cBhvr>
                                        <p:cTn id="13" dur="600" fill="hold">
                                          <p:stCondLst>
                                            <p:cond delay="1800"/>
                                          </p:stCondLst>
                                        </p:cTn>
                                        <p:tgtEl>
                                          <p:spTgt spid="4"/>
                                        </p:tgtEl>
                                        <p:attrNameLst>
                                          <p:attrName>r</p:attrName>
                                        </p:attrNameLst>
                                      </p:cBhvr>
                                    </p:animRot>
                                    <p:animRot by="120000">
                                      <p:cBhvr>
                                        <p:cTn id="14" dur="600" fill="hold">
                                          <p:stCondLst>
                                            <p:cond delay="2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mtClean="0"/>
              <a:t>Downloading from seeds</a:t>
            </a:r>
          </a:p>
          <a:p>
            <a:pPr lvl="1"/>
            <a:r>
              <a:rPr lang="en-US" smtClean="0"/>
              <a:t>Seeds upload to peers that are the fastest downloaders</a:t>
            </a:r>
          </a:p>
          <a:p>
            <a:pPr lvl="1"/>
            <a:r>
              <a:rPr lang="en-US" smtClean="0"/>
              <a:t>Falsify download rates by emitting ‘have’ messages</a:t>
            </a:r>
          </a:p>
          <a:p>
            <a:pPr lvl="1"/>
            <a:r>
              <a:rPr lang="en-US" smtClean="0"/>
              <a:t>Perform random unchokes to spread the data uniformly</a:t>
            </a:r>
          </a:p>
          <a:p>
            <a:r>
              <a:rPr lang="en-US" smtClean="0"/>
              <a:t>Falsifying block availability</a:t>
            </a:r>
          </a:p>
          <a:p>
            <a:pPr lvl="1"/>
            <a:r>
              <a:rPr lang="en-US" smtClean="0"/>
              <a:t>Peers appear to be more attractive by falsifying block announcement – to increase unchoking</a:t>
            </a:r>
          </a:p>
          <a:p>
            <a:pPr lvl="1"/>
            <a:r>
              <a:rPr lang="en-US" smtClean="0"/>
              <a:t>Not very effective – client can stop transferring once peer does not satisfy block requests.</a:t>
            </a:r>
          </a:p>
        </p:txBody>
      </p:sp>
      <p:sp>
        <p:nvSpPr>
          <p:cNvPr id="3" name="Title 2"/>
          <p:cNvSpPr>
            <a:spLocks noGrp="1"/>
          </p:cNvSpPr>
          <p:nvPr>
            <p:ph type="title"/>
          </p:nvPr>
        </p:nvSpPr>
        <p:spPr/>
        <p:txBody>
          <a:bodyPr/>
          <a:lstStyle/>
          <a:p>
            <a:pPr fontAlgn="auto">
              <a:spcAft>
                <a:spcPts val="0"/>
              </a:spcAft>
              <a:defRPr/>
            </a:pPr>
            <a:r>
              <a:rPr lang="en-US" dirty="0" smtClean="0"/>
              <a:t>Additional cheating strategies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Content Placeholder 3" descr="evaluation.jpg"/>
          <p:cNvPicPr>
            <a:picLocks noGrp="1" noChangeAspect="1"/>
          </p:cNvPicPr>
          <p:nvPr>
            <p:ph idx="1"/>
          </p:nvPr>
        </p:nvPicPr>
        <p:blipFill>
          <a:blip r:embed="rId3"/>
          <a:srcRect/>
          <a:stretch>
            <a:fillRect/>
          </a:stretch>
        </p:blipFill>
        <p:spPr>
          <a:xfrm>
            <a:off x="5105400" y="914400"/>
            <a:ext cx="3779838" cy="3124200"/>
          </a:xfrm>
        </p:spPr>
      </p:pic>
      <p:sp>
        <p:nvSpPr>
          <p:cNvPr id="3" name="Title 2"/>
          <p:cNvSpPr>
            <a:spLocks noGrp="1"/>
          </p:cNvSpPr>
          <p:nvPr>
            <p:ph type="title"/>
          </p:nvPr>
        </p:nvSpPr>
        <p:spPr/>
        <p:txBody>
          <a:bodyPr/>
          <a:lstStyle/>
          <a:p>
            <a:pPr fontAlgn="auto">
              <a:spcAft>
                <a:spcPts val="0"/>
              </a:spcAft>
              <a:defRPr/>
            </a:pPr>
            <a:r>
              <a:rPr lang="en-US" dirty="0" smtClean="0"/>
              <a:t>Evaluation</a:t>
            </a:r>
            <a:endParaRPr lang="en-US" dirty="0"/>
          </a:p>
        </p:txBody>
      </p:sp>
      <p:sp>
        <p:nvSpPr>
          <p:cNvPr id="73731" name="Content Placeholder 1"/>
          <p:cNvSpPr txBox="1">
            <a:spLocks/>
          </p:cNvSpPr>
          <p:nvPr/>
        </p:nvSpPr>
        <p:spPr bwMode="auto">
          <a:xfrm>
            <a:off x="457200" y="1481138"/>
            <a:ext cx="4572000" cy="4525962"/>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n-US" sz="2300">
                <a:latin typeface="Lucida Sans Unicode" pitchFamily="34" charset="0"/>
              </a:rPr>
              <a:t>Evaluate BitTyrant on real swarms drawn from popular aggregation sites to measure performance for a SINGLE strategic client</a:t>
            </a:r>
          </a:p>
          <a:p>
            <a:pPr marL="365125" indent="-255588">
              <a:spcBef>
                <a:spcPts val="400"/>
              </a:spcBef>
              <a:buClr>
                <a:schemeClr val="accent1"/>
              </a:buClr>
              <a:buSzPct val="68000"/>
              <a:buFont typeface="Wingdings 3" pitchFamily="18" charset="2"/>
              <a:buChar char=""/>
            </a:pPr>
            <a:r>
              <a:rPr lang="en-US" sz="2300">
                <a:latin typeface="Lucida Sans Unicode" pitchFamily="34" charset="0"/>
              </a:rPr>
              <a:t>Evaluate sensitivity to various upload rates and measure performance for many BitTyrant peers</a:t>
            </a:r>
          </a:p>
          <a:p>
            <a:pPr marL="365125" indent="-255588">
              <a:spcBef>
                <a:spcPts val="400"/>
              </a:spcBef>
              <a:buClr>
                <a:schemeClr val="accent1"/>
              </a:buClr>
              <a:buSzPct val="68000"/>
              <a:buFont typeface="Wingdings 3" pitchFamily="18" charset="2"/>
              <a:buChar char=""/>
            </a:pPr>
            <a:endParaRPr lang="en-US" sz="2300">
              <a:latin typeface="Lucida Sans Unicode"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t>Evaluation – Single strategic peer</a:t>
            </a:r>
            <a:endParaRPr lang="en-US" dirty="0"/>
          </a:p>
        </p:txBody>
      </p:sp>
      <p:pic>
        <p:nvPicPr>
          <p:cNvPr id="75778" name="Picture 3"/>
          <p:cNvPicPr>
            <a:picLocks noGrp="1" noChangeAspect="1" noChangeArrowheads="1"/>
          </p:cNvPicPr>
          <p:nvPr>
            <p:ph idx="1"/>
          </p:nvPr>
        </p:nvPicPr>
        <p:blipFill>
          <a:blip r:embed="rId3"/>
          <a:srcRect/>
          <a:stretch>
            <a:fillRect/>
          </a:stretch>
        </p:blipFill>
        <p:spPr>
          <a:xfrm>
            <a:off x="2209800" y="1295400"/>
            <a:ext cx="4419600" cy="1676400"/>
          </a:xfrm>
        </p:spPr>
      </p:pic>
      <p:sp>
        <p:nvSpPr>
          <p:cNvPr id="75779" name="Rectangle 5"/>
          <p:cNvSpPr>
            <a:spLocks noChangeArrowheads="1"/>
          </p:cNvSpPr>
          <p:nvPr/>
        </p:nvSpPr>
        <p:spPr bwMode="auto">
          <a:xfrm>
            <a:off x="381000" y="3429000"/>
            <a:ext cx="8305800" cy="1908175"/>
          </a:xfrm>
          <a:prstGeom prst="rect">
            <a:avLst/>
          </a:prstGeom>
          <a:noFill/>
          <a:ln w="9525">
            <a:noFill/>
            <a:miter lim="800000"/>
            <a:headEnd/>
            <a:tailEnd/>
          </a:ln>
        </p:spPr>
        <p:txBody>
          <a:bodyPr>
            <a:spAutoFit/>
          </a:bodyPr>
          <a:lstStyle/>
          <a:p>
            <a:pPr marL="365125" indent="-255588">
              <a:spcBef>
                <a:spcPts val="400"/>
              </a:spcBef>
              <a:buClr>
                <a:schemeClr val="accent1"/>
              </a:buClr>
              <a:buSzPct val="68000"/>
              <a:buFont typeface="Wingdings 3" pitchFamily="18" charset="2"/>
              <a:buChar char=""/>
            </a:pPr>
            <a:r>
              <a:rPr lang="en-US">
                <a:latin typeface="Lucida Sans Unicode" pitchFamily="34" charset="0"/>
              </a:rPr>
              <a:t>Shown – ratio between download times for an existing Azureus client and BitTyrant</a:t>
            </a:r>
          </a:p>
          <a:p>
            <a:pPr marL="365125" indent="-255588">
              <a:spcBef>
                <a:spcPts val="400"/>
              </a:spcBef>
              <a:buClr>
                <a:schemeClr val="accent1"/>
              </a:buClr>
              <a:buSzPct val="68000"/>
              <a:buFont typeface="Wingdings 3" pitchFamily="18" charset="2"/>
              <a:buChar char=""/>
            </a:pPr>
            <a:r>
              <a:rPr lang="en-US">
                <a:latin typeface="Lucida Sans Unicode" pitchFamily="34" charset="0"/>
              </a:rPr>
              <a:t>Median performance gain for BitTyrant – factor of 1.72</a:t>
            </a:r>
          </a:p>
          <a:p>
            <a:pPr marL="365125" indent="-255588">
              <a:spcBef>
                <a:spcPts val="400"/>
              </a:spcBef>
              <a:buClr>
                <a:schemeClr val="accent1"/>
              </a:buClr>
              <a:buSzPct val="68000"/>
              <a:buFont typeface="Wingdings 3" pitchFamily="18" charset="2"/>
              <a:buChar char=""/>
            </a:pPr>
            <a:r>
              <a:rPr lang="en-US">
                <a:latin typeface="Lucida Sans Unicode" pitchFamily="34" charset="0"/>
              </a:rPr>
              <a:t>Expect relative performance gains to be greater for clients with greater upload capacity</a:t>
            </a:r>
          </a:p>
          <a:p>
            <a:pPr marL="365125" indent="-255588">
              <a:spcBef>
                <a:spcPts val="400"/>
              </a:spcBef>
              <a:buClr>
                <a:schemeClr val="accent1"/>
              </a:buClr>
              <a:buSzPct val="68000"/>
              <a:buFont typeface="Wingdings 3" pitchFamily="18" charset="2"/>
              <a:buChar char=""/>
            </a:pPr>
            <a:endParaRPr lang="en-US">
              <a:latin typeface="Lucida Sans Unicode" pitchFamily="34" charset="0"/>
            </a:endParaRPr>
          </a:p>
        </p:txBody>
      </p:sp>
      <p:sp>
        <p:nvSpPr>
          <p:cNvPr id="75780" name="TextBox 6"/>
          <p:cNvSpPr txBox="1">
            <a:spLocks noChangeArrowheads="1"/>
          </p:cNvSpPr>
          <p:nvPr/>
        </p:nvSpPr>
        <p:spPr bwMode="auto">
          <a:xfrm>
            <a:off x="2514600" y="3048000"/>
            <a:ext cx="4495800" cy="246063"/>
          </a:xfrm>
          <a:prstGeom prst="rect">
            <a:avLst/>
          </a:prstGeom>
          <a:noFill/>
          <a:ln w="9525">
            <a:noFill/>
            <a:miter lim="800000"/>
            <a:headEnd/>
            <a:tailEnd/>
          </a:ln>
        </p:spPr>
        <p:txBody>
          <a:bodyPr>
            <a:spAutoFit/>
          </a:bodyPr>
          <a:lstStyle/>
          <a:p>
            <a:r>
              <a:rPr lang="en-US" sz="1000" i="1">
                <a:latin typeface="Lucida Sans Unicode" pitchFamily="34" charset="0"/>
              </a:rPr>
              <a:t>CDF of download performance for 114 real world swarms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65760" indent="-256032" fontAlgn="auto">
              <a:spcAft>
                <a:spcPts val="0"/>
              </a:spcAft>
              <a:buFont typeface="Wingdings 3"/>
              <a:buChar char=""/>
              <a:defRPr/>
            </a:pPr>
            <a:r>
              <a:rPr lang="en-US" dirty="0" smtClean="0"/>
              <a:t>A modified BitTorrent client designed to benefit strategic peers</a:t>
            </a:r>
          </a:p>
          <a:p>
            <a:pPr marL="365760" indent="-256032" fontAlgn="auto">
              <a:spcAft>
                <a:spcPts val="0"/>
              </a:spcAft>
              <a:buFont typeface="Wingdings 3"/>
              <a:buChar char=""/>
              <a:defRPr/>
            </a:pPr>
            <a:r>
              <a:rPr lang="en-US" dirty="0" smtClean="0"/>
              <a:t>Key Idea - Carefully select peers and contribution rates</a:t>
            </a:r>
          </a:p>
          <a:p>
            <a:pPr marL="365760" indent="-256032" fontAlgn="auto">
              <a:spcAft>
                <a:spcPts val="0"/>
              </a:spcAft>
              <a:buFont typeface="Wingdings 3"/>
              <a:buChar char=""/>
              <a:defRPr/>
            </a:pPr>
            <a:r>
              <a:rPr lang="en-US" dirty="0" smtClean="0"/>
              <a:t>Robustness requires that performance does not degrade</a:t>
            </a:r>
          </a:p>
          <a:p>
            <a:pPr marL="365760" indent="-256032" fontAlgn="auto">
              <a:spcAft>
                <a:spcPts val="0"/>
              </a:spcAft>
              <a:buFont typeface="Wingdings 3"/>
              <a:buChar char=""/>
              <a:defRPr/>
            </a:pPr>
            <a:r>
              <a:rPr lang="en-US" dirty="0" smtClean="0"/>
              <a:t>Discover the presence of significant altruism in BitTorrent</a:t>
            </a:r>
          </a:p>
          <a:p>
            <a:pPr marL="365760" indent="-256032" fontAlgn="auto">
              <a:spcAft>
                <a:spcPts val="0"/>
              </a:spcAft>
              <a:buFont typeface="Wingdings 3"/>
              <a:buChar char=""/>
              <a:defRPr/>
            </a:pPr>
            <a:r>
              <a:rPr lang="en-US" dirty="0" smtClean="0"/>
              <a:t>Unnecessary contributions that can be reallocated to improve performance for strategic clients</a:t>
            </a:r>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p:txBody>
          <a:bodyPr/>
          <a:lstStyle/>
          <a:p>
            <a:pPr fontAlgn="auto">
              <a:spcAft>
                <a:spcPts val="0"/>
              </a:spcAft>
              <a:defRPr/>
            </a:pPr>
            <a:r>
              <a:rPr lang="en-US" dirty="0" smtClean="0"/>
              <a:t>Introduction – BitTyrant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t>Evaluation – Single strategic peer</a:t>
            </a:r>
            <a:endParaRPr lang="en-US" dirty="0"/>
          </a:p>
        </p:txBody>
      </p:sp>
      <p:pic>
        <p:nvPicPr>
          <p:cNvPr id="77826" name="Picture 2"/>
          <p:cNvPicPr>
            <a:picLocks noGrp="1" noChangeAspect="1" noChangeArrowheads="1"/>
          </p:cNvPicPr>
          <p:nvPr>
            <p:ph idx="1"/>
          </p:nvPr>
        </p:nvPicPr>
        <p:blipFill>
          <a:blip r:embed="rId3"/>
          <a:srcRect/>
          <a:stretch>
            <a:fillRect/>
          </a:stretch>
        </p:blipFill>
        <p:spPr>
          <a:xfrm>
            <a:off x="2362200" y="1143000"/>
            <a:ext cx="3962400" cy="1828800"/>
          </a:xfrm>
        </p:spPr>
      </p:pic>
      <p:sp>
        <p:nvSpPr>
          <p:cNvPr id="77827" name="Rectangle 4"/>
          <p:cNvSpPr>
            <a:spLocks noChangeArrowheads="1"/>
          </p:cNvSpPr>
          <p:nvPr/>
        </p:nvSpPr>
        <p:spPr bwMode="auto">
          <a:xfrm>
            <a:off x="2286000" y="3105150"/>
            <a:ext cx="4495800" cy="554038"/>
          </a:xfrm>
          <a:prstGeom prst="rect">
            <a:avLst/>
          </a:prstGeom>
          <a:noFill/>
          <a:ln w="9525">
            <a:noFill/>
            <a:miter lim="800000"/>
            <a:headEnd/>
            <a:tailEnd/>
          </a:ln>
        </p:spPr>
        <p:txBody>
          <a:bodyPr>
            <a:spAutoFit/>
          </a:bodyPr>
          <a:lstStyle/>
          <a:p>
            <a:r>
              <a:rPr lang="en-US" sz="1000" i="1">
                <a:latin typeface="Lucida Sans Unicode" pitchFamily="34" charset="0"/>
              </a:rPr>
              <a:t>Download times and sample standard deviation comparing performance of a single bit tyrant client and an unmodified Azureus client</a:t>
            </a:r>
          </a:p>
        </p:txBody>
      </p:sp>
      <p:sp>
        <p:nvSpPr>
          <p:cNvPr id="77828" name="Rectangle 5"/>
          <p:cNvSpPr>
            <a:spLocks noChangeArrowheads="1"/>
          </p:cNvSpPr>
          <p:nvPr/>
        </p:nvSpPr>
        <p:spPr bwMode="auto">
          <a:xfrm>
            <a:off x="457200" y="3657600"/>
            <a:ext cx="8001000" cy="2462213"/>
          </a:xfrm>
          <a:prstGeom prst="rect">
            <a:avLst/>
          </a:prstGeom>
          <a:noFill/>
          <a:ln w="9525">
            <a:noFill/>
            <a:miter lim="800000"/>
            <a:headEnd/>
            <a:tailEnd/>
          </a:ln>
        </p:spPr>
        <p:txBody>
          <a:bodyPr>
            <a:spAutoFit/>
          </a:bodyPr>
          <a:lstStyle/>
          <a:p>
            <a:pPr marL="365125" indent="-255588">
              <a:spcBef>
                <a:spcPts val="400"/>
              </a:spcBef>
              <a:buClr>
                <a:schemeClr val="accent1"/>
              </a:buClr>
              <a:buSzPct val="68000"/>
              <a:buFont typeface="Wingdings 3" pitchFamily="18" charset="2"/>
              <a:buChar char=""/>
            </a:pPr>
            <a:r>
              <a:rPr lang="en-US">
                <a:latin typeface="Lucida Sans Unicode" pitchFamily="34" charset="0"/>
              </a:rPr>
              <a:t>Shown – download performance for a single BitTyrant client as a function of rate averaged over six trials</a:t>
            </a:r>
          </a:p>
          <a:p>
            <a:pPr marL="365125" indent="-255588">
              <a:spcBef>
                <a:spcPts val="400"/>
              </a:spcBef>
              <a:buClr>
                <a:schemeClr val="accent1"/>
              </a:buClr>
              <a:buSzPct val="68000"/>
              <a:buFont typeface="Wingdings 3" pitchFamily="18" charset="2"/>
              <a:buChar char=""/>
            </a:pPr>
            <a:r>
              <a:rPr lang="en-US">
                <a:latin typeface="Lucida Sans Unicode" pitchFamily="34" charset="0"/>
              </a:rPr>
              <a:t>BitTyrant  - improves performance and provides consistent performance across multiple trials</a:t>
            </a:r>
          </a:p>
          <a:p>
            <a:pPr marL="365125" indent="-255588">
              <a:spcBef>
                <a:spcPts val="400"/>
              </a:spcBef>
              <a:buClr>
                <a:schemeClr val="accent1"/>
              </a:buClr>
              <a:buSzPct val="68000"/>
              <a:buFont typeface="Wingdings 3" pitchFamily="18" charset="2"/>
              <a:buChar char=""/>
            </a:pPr>
            <a:r>
              <a:rPr lang="en-US">
                <a:latin typeface="Lucida Sans Unicode" pitchFamily="34" charset="0"/>
              </a:rPr>
              <a:t>This consistency allows peers to detect and reallocate excess capacity for other uses</a:t>
            </a:r>
          </a:p>
          <a:p>
            <a:pPr marL="365125" indent="-255588">
              <a:spcBef>
                <a:spcPts val="400"/>
              </a:spcBef>
              <a:buClr>
                <a:schemeClr val="accent1"/>
              </a:buClr>
              <a:buSzPct val="68000"/>
              <a:buFont typeface="Wingdings 3" pitchFamily="18" charset="2"/>
              <a:buChar char=""/>
            </a:pPr>
            <a:r>
              <a:rPr lang="en-US">
                <a:latin typeface="Lucida Sans Unicode" pitchFamily="34" charset="0"/>
              </a:rPr>
              <a:t>Azureus – spread of download times over six trials is more; prediction hard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1"/>
          <p:cNvSpPr>
            <a:spLocks noGrp="1"/>
          </p:cNvSpPr>
          <p:nvPr>
            <p:ph idx="1"/>
          </p:nvPr>
        </p:nvSpPr>
        <p:spPr/>
        <p:txBody>
          <a:bodyPr/>
          <a:lstStyle/>
          <a:p>
            <a:r>
              <a:rPr lang="en-US" smtClean="0"/>
              <a:t>Consider two types of peers – strategic and selfish</a:t>
            </a:r>
          </a:p>
          <a:p>
            <a:r>
              <a:rPr lang="en-US" smtClean="0"/>
              <a:t>Any peer that uses BitTyrant unchoking algorithm is strategic</a:t>
            </a:r>
          </a:p>
          <a:p>
            <a:r>
              <a:rPr lang="en-US" smtClean="0"/>
              <a:t>If such a peer withholds contributing excess capacity that does not improve performance it is strategic and selfish</a:t>
            </a:r>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Evaluation – Many BitTyrant peers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t>Evaluation – Many BitTyrant peers</a:t>
            </a:r>
            <a:endParaRPr lang="en-US" dirty="0"/>
          </a:p>
        </p:txBody>
      </p:sp>
      <p:pic>
        <p:nvPicPr>
          <p:cNvPr id="80898" name="Picture 2"/>
          <p:cNvPicPr>
            <a:picLocks noGrp="1" noChangeAspect="1" noChangeArrowheads="1"/>
          </p:cNvPicPr>
          <p:nvPr>
            <p:ph idx="1"/>
          </p:nvPr>
        </p:nvPicPr>
        <p:blipFill>
          <a:blip r:embed="rId3"/>
          <a:srcRect/>
          <a:stretch>
            <a:fillRect/>
          </a:stretch>
        </p:blipFill>
        <p:spPr>
          <a:xfrm>
            <a:off x="2286000" y="1219200"/>
            <a:ext cx="3810000" cy="1828800"/>
          </a:xfrm>
        </p:spPr>
      </p:pic>
      <p:sp>
        <p:nvSpPr>
          <p:cNvPr id="80899" name="Rectangle 4"/>
          <p:cNvSpPr>
            <a:spLocks noChangeArrowheads="1"/>
          </p:cNvSpPr>
          <p:nvPr/>
        </p:nvSpPr>
        <p:spPr bwMode="auto">
          <a:xfrm>
            <a:off x="2133600" y="3048000"/>
            <a:ext cx="4572000" cy="246063"/>
          </a:xfrm>
          <a:prstGeom prst="rect">
            <a:avLst/>
          </a:prstGeom>
          <a:noFill/>
          <a:ln w="9525">
            <a:noFill/>
            <a:miter lim="800000"/>
            <a:headEnd/>
            <a:tailEnd/>
          </a:ln>
        </p:spPr>
        <p:txBody>
          <a:bodyPr>
            <a:spAutoFit/>
          </a:bodyPr>
          <a:lstStyle/>
          <a:p>
            <a:r>
              <a:rPr lang="en-US" sz="1000" i="1">
                <a:latin typeface="Lucida Sans Unicode" pitchFamily="34" charset="0"/>
              </a:rPr>
              <a:t>CDFs of completion times for a 350 node planet lab experiment</a:t>
            </a:r>
          </a:p>
        </p:txBody>
      </p:sp>
      <p:sp>
        <p:nvSpPr>
          <p:cNvPr id="80900" name="Rectangle 5"/>
          <p:cNvSpPr>
            <a:spLocks noChangeArrowheads="1"/>
          </p:cNvSpPr>
          <p:nvPr/>
        </p:nvSpPr>
        <p:spPr bwMode="auto">
          <a:xfrm>
            <a:off x="304800" y="3429000"/>
            <a:ext cx="8610600" cy="1857375"/>
          </a:xfrm>
          <a:prstGeom prst="rect">
            <a:avLst/>
          </a:prstGeom>
          <a:noFill/>
          <a:ln w="9525">
            <a:noFill/>
            <a:miter lim="800000"/>
            <a:headEnd/>
            <a:tailEnd/>
          </a:ln>
        </p:spPr>
        <p:txBody>
          <a:bodyPr>
            <a:spAutoFit/>
          </a:bodyPr>
          <a:lstStyle/>
          <a:p>
            <a:pPr marL="365125" indent="-255588">
              <a:spcBef>
                <a:spcPts val="400"/>
              </a:spcBef>
              <a:buClr>
                <a:schemeClr val="accent1"/>
              </a:buClr>
              <a:buSzPct val="68000"/>
              <a:buFont typeface="Wingdings 3" pitchFamily="18" charset="2"/>
              <a:buChar char=""/>
            </a:pPr>
            <a:r>
              <a:rPr lang="en-US">
                <a:latin typeface="Lucida Sans Unicode" pitchFamily="34" charset="0"/>
              </a:rPr>
              <a:t>BitTyrant and the original unmodified client assume all users contribute all of their capacity</a:t>
            </a:r>
          </a:p>
          <a:p>
            <a:pPr marL="365125" indent="-255588">
              <a:spcBef>
                <a:spcPts val="400"/>
              </a:spcBef>
              <a:buClr>
                <a:schemeClr val="accent1"/>
              </a:buClr>
              <a:buSzPct val="68000"/>
              <a:buFont typeface="Wingdings 3" pitchFamily="18" charset="2"/>
              <a:buChar char=""/>
            </a:pPr>
            <a:r>
              <a:rPr lang="en-US">
                <a:latin typeface="Lucida Sans Unicode" pitchFamily="34" charset="0"/>
              </a:rPr>
              <a:t>Capped BitTyrant shows performance when high capacity selfish peers limit their contribution</a:t>
            </a:r>
          </a:p>
          <a:p>
            <a:pPr marL="365125" indent="-255588">
              <a:spcBef>
                <a:spcPts val="400"/>
              </a:spcBef>
              <a:buClr>
                <a:schemeClr val="accent1"/>
              </a:buClr>
              <a:buSzPct val="68000"/>
              <a:buFont typeface="Wingdings 3" pitchFamily="18" charset="2"/>
              <a:buChar char=""/>
            </a:pPr>
            <a:r>
              <a:rPr lang="en-US">
                <a:latin typeface="Lucida Sans Unicode" pitchFamily="34" charset="0"/>
              </a:rPr>
              <a:t>If peers reallocate – aggregate capacity and average performance are reduced for low capacity peers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t>Evaluation – Many BitTyrant peers</a:t>
            </a:r>
            <a:endParaRPr lang="en-US" dirty="0"/>
          </a:p>
        </p:txBody>
      </p:sp>
      <p:pic>
        <p:nvPicPr>
          <p:cNvPr id="82946" name="Picture 2"/>
          <p:cNvPicPr>
            <a:picLocks noGrp="1" noChangeAspect="1" noChangeArrowheads="1"/>
          </p:cNvPicPr>
          <p:nvPr>
            <p:ph idx="1"/>
          </p:nvPr>
        </p:nvPicPr>
        <p:blipFill>
          <a:blip r:embed="rId2"/>
          <a:srcRect/>
          <a:stretch>
            <a:fillRect/>
          </a:stretch>
        </p:blipFill>
        <p:spPr>
          <a:xfrm>
            <a:off x="2514600" y="1219200"/>
            <a:ext cx="4038600" cy="1752600"/>
          </a:xfrm>
        </p:spPr>
      </p:pic>
      <p:sp>
        <p:nvSpPr>
          <p:cNvPr id="82947" name="Rectangle 4"/>
          <p:cNvSpPr>
            <a:spLocks noChangeArrowheads="1"/>
          </p:cNvSpPr>
          <p:nvPr/>
        </p:nvSpPr>
        <p:spPr bwMode="auto">
          <a:xfrm>
            <a:off x="3048000" y="2971800"/>
            <a:ext cx="4572000" cy="246063"/>
          </a:xfrm>
          <a:prstGeom prst="rect">
            <a:avLst/>
          </a:prstGeom>
          <a:noFill/>
          <a:ln w="9525">
            <a:noFill/>
            <a:miter lim="800000"/>
            <a:headEnd/>
            <a:tailEnd/>
          </a:ln>
        </p:spPr>
        <p:txBody>
          <a:bodyPr>
            <a:spAutoFit/>
          </a:bodyPr>
          <a:lstStyle/>
          <a:p>
            <a:r>
              <a:rPr lang="en-US" sz="1000" i="1">
                <a:latin typeface="Lucida Sans Unicode" pitchFamily="34" charset="0"/>
              </a:rPr>
              <a:t>Impact of selfish BitTyrant caps on performance</a:t>
            </a:r>
          </a:p>
        </p:txBody>
      </p:sp>
      <p:sp>
        <p:nvSpPr>
          <p:cNvPr id="82948" name="Rectangle 5"/>
          <p:cNvSpPr>
            <a:spLocks noChangeArrowheads="1"/>
          </p:cNvSpPr>
          <p:nvPr/>
        </p:nvSpPr>
        <p:spPr bwMode="auto">
          <a:xfrm>
            <a:off x="685800" y="3505200"/>
            <a:ext cx="7467600" cy="1250950"/>
          </a:xfrm>
          <a:prstGeom prst="rect">
            <a:avLst/>
          </a:prstGeom>
          <a:noFill/>
          <a:ln w="9525">
            <a:noFill/>
            <a:miter lim="800000"/>
            <a:headEnd/>
            <a:tailEnd/>
          </a:ln>
        </p:spPr>
        <p:txBody>
          <a:bodyPr>
            <a:spAutoFit/>
          </a:bodyPr>
          <a:lstStyle/>
          <a:p>
            <a:pPr marL="365125" indent="-255588">
              <a:spcBef>
                <a:spcPts val="400"/>
              </a:spcBef>
              <a:buClr>
                <a:schemeClr val="accent1"/>
              </a:buClr>
              <a:buSzPct val="68000"/>
              <a:buFont typeface="Wingdings 3" pitchFamily="18" charset="2"/>
              <a:buChar char=""/>
            </a:pPr>
            <a:r>
              <a:rPr lang="en-US">
                <a:latin typeface="Lucida Sans Unicode" pitchFamily="34" charset="0"/>
              </a:rPr>
              <a:t>Download times at all bandwidth levels increase</a:t>
            </a:r>
          </a:p>
          <a:p>
            <a:pPr marL="365125" indent="-255588">
              <a:spcBef>
                <a:spcPts val="400"/>
              </a:spcBef>
              <a:buClr>
                <a:schemeClr val="accent1"/>
              </a:buClr>
              <a:buSzPct val="68000"/>
              <a:buFont typeface="Wingdings 3" pitchFamily="18" charset="2"/>
              <a:buChar char=""/>
            </a:pPr>
            <a:r>
              <a:rPr lang="en-US">
                <a:latin typeface="Lucida Sans Unicode" pitchFamily="34" charset="0"/>
              </a:rPr>
              <a:t>Beyond a certain point peers that contribute significantly more data (high capacity peers)do not see faster download rates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fontScale="85000" lnSpcReduction="2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 Work done in this paper differs from existing work in two ways</a:t>
            </a:r>
          </a:p>
          <a:p>
            <a:pPr marL="621792" lvl="1" fontAlgn="auto">
              <a:spcBef>
                <a:spcPts val="324"/>
              </a:spcBef>
              <a:spcAft>
                <a:spcPts val="0"/>
              </a:spcAft>
              <a:buFont typeface="Verdana"/>
              <a:buChar char="◦"/>
              <a:defRPr/>
            </a:pPr>
            <a:r>
              <a:rPr lang="en-US" dirty="0" smtClean="0"/>
              <a:t> Refute – BitTorrent’s incentive mechanism makes it robust</a:t>
            </a:r>
          </a:p>
          <a:p>
            <a:pPr marL="621792" lvl="1" fontAlgn="auto">
              <a:spcBef>
                <a:spcPts val="324"/>
              </a:spcBef>
              <a:spcAft>
                <a:spcPts val="0"/>
              </a:spcAft>
              <a:buFont typeface="Verdana"/>
              <a:buChar char="◦"/>
              <a:defRPr/>
            </a:pPr>
            <a:r>
              <a:rPr lang="en-US" dirty="0" smtClean="0"/>
              <a:t> Methodology – Explore BitTorrent with implementation of a strategic client, perform experiments in realistic network conditions</a:t>
            </a:r>
          </a:p>
          <a:p>
            <a:pPr marL="621792" lvl="1" fontAlgn="auto">
              <a:spcBef>
                <a:spcPts val="324"/>
              </a:spcBef>
              <a:spcAft>
                <a:spcPts val="0"/>
              </a:spcAft>
              <a:buFont typeface="Verdana"/>
              <a:buNone/>
              <a:defRPr/>
            </a:pPr>
            <a:endParaRPr lang="en-US" dirty="0" smtClean="0"/>
          </a:p>
          <a:p>
            <a:pPr marL="365760" indent="-256032" fontAlgn="auto">
              <a:spcAft>
                <a:spcPts val="0"/>
              </a:spcAft>
              <a:buFont typeface="Wingdings 3"/>
              <a:buChar char=""/>
              <a:defRPr/>
            </a:pPr>
            <a:r>
              <a:rPr lang="en-US" dirty="0" smtClean="0"/>
              <a:t>Alternate peer selection algorithms based on the below have been suggested</a:t>
            </a:r>
          </a:p>
          <a:p>
            <a:pPr marL="621792" lvl="1" fontAlgn="auto">
              <a:spcBef>
                <a:spcPts val="324"/>
              </a:spcBef>
              <a:spcAft>
                <a:spcPts val="0"/>
              </a:spcAft>
              <a:buFont typeface="Verdana"/>
              <a:buChar char="◦"/>
              <a:defRPr/>
            </a:pPr>
            <a:r>
              <a:rPr lang="en-US" dirty="0" smtClean="0"/>
              <a:t> Matching peers with similar bandwidth</a:t>
            </a:r>
          </a:p>
          <a:p>
            <a:pPr marL="621792" lvl="1" fontAlgn="auto">
              <a:spcBef>
                <a:spcPts val="324"/>
              </a:spcBef>
              <a:spcAft>
                <a:spcPts val="0"/>
              </a:spcAft>
              <a:buFont typeface="Verdana"/>
              <a:buChar char="◦"/>
              <a:defRPr/>
            </a:pPr>
            <a:r>
              <a:rPr lang="en-US" dirty="0" smtClean="0"/>
              <a:t> Enforcing TFT at the block level</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Strategies for assigning rates to connections – leads to fairness and minimal altruism</a:t>
            </a:r>
          </a:p>
          <a:p>
            <a:pPr marL="365760" indent="-256032" fontAlgn="auto">
              <a:spcAft>
                <a:spcPts val="0"/>
              </a:spcAft>
              <a:buFont typeface="Wingdings 3"/>
              <a:buChar char=""/>
              <a:defRPr/>
            </a:pPr>
            <a:endParaRPr lang="en-US" dirty="0" smtClean="0"/>
          </a:p>
          <a:p>
            <a:pPr marL="621792" lvl="1" fontAlgn="auto">
              <a:spcBef>
                <a:spcPts val="324"/>
              </a:spcBef>
              <a:spcAft>
                <a:spcPts val="0"/>
              </a:spcAft>
              <a:buFont typeface="Verdana"/>
              <a:buChar char="◦"/>
              <a:defRPr/>
            </a:pPr>
            <a:endParaRPr lang="en-US" dirty="0" smtClean="0"/>
          </a:p>
          <a:p>
            <a:pPr marL="621792" lvl="1" fontAlgn="auto">
              <a:spcBef>
                <a:spcPts val="324"/>
              </a:spcBef>
              <a:spcAft>
                <a:spcPts val="0"/>
              </a:spcAft>
              <a:buFont typeface="Verdana"/>
              <a:buChar char="◦"/>
              <a:defRPr/>
            </a:pPr>
            <a:endParaRPr lang="en-US" dirty="0" smtClean="0"/>
          </a:p>
        </p:txBody>
      </p:sp>
      <p:sp>
        <p:nvSpPr>
          <p:cNvPr id="3" name="Title 2"/>
          <p:cNvSpPr>
            <a:spLocks noGrp="1"/>
          </p:cNvSpPr>
          <p:nvPr>
            <p:ph type="title"/>
          </p:nvPr>
        </p:nvSpPr>
        <p:spPr/>
        <p:txBody>
          <a:bodyPr/>
          <a:lstStyle/>
          <a:p>
            <a:pPr fontAlgn="auto">
              <a:spcAft>
                <a:spcPts val="0"/>
              </a:spcAft>
              <a:defRPr/>
            </a:pPr>
            <a:r>
              <a:rPr lang="en-US" dirty="0" smtClean="0"/>
              <a:t>Related Work</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5638800" cy="4525962"/>
          </a:xfrm>
        </p:spPr>
        <p:txBody>
          <a:bodyPr>
            <a:normAutofit lnSpcReduction="10000"/>
          </a:bodyPr>
          <a:lstStyle/>
          <a:p>
            <a:pPr marL="365760" indent="-256032" fontAlgn="auto">
              <a:spcAft>
                <a:spcPts val="0"/>
              </a:spcAft>
              <a:buFont typeface="Wingdings 3"/>
              <a:buChar char=""/>
              <a:defRPr/>
            </a:pPr>
            <a:r>
              <a:rPr lang="en-US" sz="2000" dirty="0" smtClean="0"/>
              <a:t>Although TFT discourages free-riding, bulk of BitTorrent’s performance has little to do with TFT</a:t>
            </a:r>
          </a:p>
          <a:p>
            <a:pPr marL="365760" indent="-256032" fontAlgn="auto">
              <a:spcAft>
                <a:spcPts val="0"/>
              </a:spcAft>
              <a:buFont typeface="Wingdings 3"/>
              <a:buChar char=""/>
              <a:defRPr/>
            </a:pPr>
            <a:r>
              <a:rPr lang="en-US" sz="2000" dirty="0" smtClean="0"/>
              <a:t>Dominant performance effect – altruistic contribution of high capacity peers</a:t>
            </a:r>
          </a:p>
          <a:p>
            <a:pPr marL="365760" indent="-256032" fontAlgn="auto">
              <a:spcAft>
                <a:spcPts val="0"/>
              </a:spcAft>
              <a:buFont typeface="Wingdings 3"/>
              <a:buChar char=""/>
              <a:defRPr/>
            </a:pPr>
            <a:r>
              <a:rPr lang="en-US" sz="2000" dirty="0" smtClean="0"/>
              <a:t>BitTorrent works well today as most people use client software as-is without trying to cheat</a:t>
            </a:r>
          </a:p>
          <a:p>
            <a:pPr marL="365760" indent="-256032" fontAlgn="auto">
              <a:spcAft>
                <a:spcPts val="0"/>
              </a:spcAft>
              <a:buFont typeface="Wingdings 3"/>
              <a:buChar char=""/>
              <a:defRPr/>
            </a:pPr>
            <a:r>
              <a:rPr lang="en-US" sz="2000" dirty="0" smtClean="0"/>
              <a:t>Strategic behavior may induce low BW peers to invest in higher BW leading to better performance</a:t>
            </a:r>
          </a:p>
          <a:p>
            <a:pPr marL="365760" indent="-256032" fontAlgn="auto">
              <a:spcAft>
                <a:spcPts val="0"/>
              </a:spcAft>
              <a:buFont typeface="Wingdings 3"/>
              <a:buChar char=""/>
              <a:defRPr/>
            </a:pPr>
            <a:r>
              <a:rPr lang="en-US" sz="2000" dirty="0" smtClean="0"/>
              <a:t>Uncertainties leave us with an open question – do incentives build robustness in BitTorrent??</a:t>
            </a:r>
            <a:endParaRPr lang="en-US" sz="2000" dirty="0"/>
          </a:p>
        </p:txBody>
      </p:sp>
      <p:sp>
        <p:nvSpPr>
          <p:cNvPr id="3" name="Title 2"/>
          <p:cNvSpPr>
            <a:spLocks noGrp="1"/>
          </p:cNvSpPr>
          <p:nvPr>
            <p:ph type="title"/>
          </p:nvPr>
        </p:nvSpPr>
        <p:spPr/>
        <p:txBody>
          <a:bodyPr/>
          <a:lstStyle/>
          <a:p>
            <a:pPr fontAlgn="auto">
              <a:spcAft>
                <a:spcPts val="0"/>
              </a:spcAft>
              <a:defRPr/>
            </a:pPr>
            <a:r>
              <a:rPr lang="en-US" dirty="0" smtClean="0"/>
              <a:t>Conclusion</a:t>
            </a:r>
            <a:endParaRPr lang="en-US" dirty="0"/>
          </a:p>
        </p:txBody>
      </p:sp>
      <p:pic>
        <p:nvPicPr>
          <p:cNvPr id="4" name="Picture 3" descr="conclusion.jpg"/>
          <p:cNvPicPr>
            <a:picLocks noChangeAspect="1"/>
          </p:cNvPicPr>
          <p:nvPr/>
        </p:nvPicPr>
        <p:blipFill>
          <a:blip r:embed="rId2" cstate="print"/>
          <a:stretch>
            <a:fillRect/>
          </a:stretch>
        </p:blipFill>
        <p:spPr>
          <a:xfrm>
            <a:off x="6105525" y="1143000"/>
            <a:ext cx="3038475" cy="3810000"/>
          </a:xfrm>
          <a:prstGeom prst="rect">
            <a:avLst/>
          </a:prstGeom>
          <a:scene3d>
            <a:camera prst="perspectiveLeft"/>
            <a:lightRig rig="threePt" dir="t"/>
          </a:scene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1"/>
          <p:cNvSpPr>
            <a:spLocks noGrp="1"/>
          </p:cNvSpPr>
          <p:nvPr>
            <p:ph idx="4294967295"/>
          </p:nvPr>
        </p:nvSpPr>
        <p:spPr>
          <a:xfrm>
            <a:off x="0" y="2590800"/>
            <a:ext cx="8229600" cy="3416300"/>
          </a:xfrm>
        </p:spPr>
        <p:txBody>
          <a:bodyPr/>
          <a:lstStyle/>
          <a:p>
            <a:pPr algn="ctr">
              <a:buFont typeface="Wingdings 3" pitchFamily="18" charset="2"/>
              <a:buNone/>
            </a:pPr>
            <a:r>
              <a:rPr lang="en-US" sz="3600" smtClean="0"/>
              <a:t>THANKYOU</a:t>
            </a:r>
          </a:p>
        </p:txBody>
      </p:sp>
      <p:pic>
        <p:nvPicPr>
          <p:cNvPr id="87042" name="Picture 4" descr="thankyou.jpg"/>
          <p:cNvPicPr>
            <a:picLocks noChangeAspect="1"/>
          </p:cNvPicPr>
          <p:nvPr/>
        </p:nvPicPr>
        <p:blipFill>
          <a:blip r:embed="rId3"/>
          <a:srcRect/>
          <a:stretch>
            <a:fillRect/>
          </a:stretch>
        </p:blipFill>
        <p:spPr bwMode="auto">
          <a:xfrm>
            <a:off x="990600" y="738188"/>
            <a:ext cx="7629525" cy="451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65760" indent="-256032" fontAlgn="auto">
              <a:spcAft>
                <a:spcPts val="0"/>
              </a:spcAft>
              <a:buFont typeface="Wingdings 3"/>
              <a:buChar char=""/>
              <a:defRPr/>
            </a:pPr>
            <a:r>
              <a:rPr lang="en-US" dirty="0" smtClean="0"/>
              <a:t>How file transfer happens</a:t>
            </a:r>
          </a:p>
          <a:p>
            <a:pPr marL="621792" lvl="1" fontAlgn="auto">
              <a:spcBef>
                <a:spcPts val="324"/>
              </a:spcBef>
              <a:spcAft>
                <a:spcPts val="0"/>
              </a:spcAft>
              <a:buFont typeface="Verdana"/>
              <a:buChar char="◦"/>
              <a:defRPr/>
            </a:pPr>
            <a:r>
              <a:rPr lang="en-US" dirty="0" smtClean="0"/>
              <a:t>Peers download a metadata file called torrent</a:t>
            </a:r>
          </a:p>
          <a:p>
            <a:pPr marL="621792" lvl="1" fontAlgn="auto">
              <a:spcBef>
                <a:spcPts val="324"/>
              </a:spcBef>
              <a:spcAft>
                <a:spcPts val="0"/>
              </a:spcAft>
              <a:buFont typeface="Verdana"/>
              <a:buChar char="◦"/>
              <a:defRPr/>
            </a:pPr>
            <a:r>
              <a:rPr lang="en-US" dirty="0" smtClean="0"/>
              <a:t>Metadata file specifies the name, size of the file, address of the tracker server</a:t>
            </a:r>
          </a:p>
          <a:p>
            <a:pPr marL="621792" lvl="1" fontAlgn="auto">
              <a:spcBef>
                <a:spcPts val="324"/>
              </a:spcBef>
              <a:spcAft>
                <a:spcPts val="0"/>
              </a:spcAft>
              <a:buFont typeface="Verdana"/>
              <a:buChar char="◦"/>
              <a:defRPr/>
            </a:pPr>
            <a:r>
              <a:rPr lang="en-US" dirty="0" smtClean="0"/>
              <a:t>Tracker Server – coordinates interactions amongst peers</a:t>
            </a:r>
          </a:p>
          <a:p>
            <a:pPr marL="621792" lvl="1" fontAlgn="auto">
              <a:spcBef>
                <a:spcPts val="324"/>
              </a:spcBef>
              <a:spcAft>
                <a:spcPts val="0"/>
              </a:spcAft>
              <a:buFont typeface="Verdana"/>
              <a:buChar char="◦"/>
              <a:defRPr/>
            </a:pPr>
            <a:r>
              <a:rPr lang="en-US" dirty="0" smtClean="0"/>
              <a:t>Peers contact the tracker upon startup, departure and when download is in progress</a:t>
            </a:r>
          </a:p>
          <a:p>
            <a:pPr marL="365760" indent="-256032" fontAlgn="auto">
              <a:spcAft>
                <a:spcPts val="0"/>
              </a:spcAft>
              <a:buFont typeface="Wingdings 3"/>
              <a:buChar char=""/>
              <a:defRPr/>
            </a:pPr>
            <a:r>
              <a:rPr lang="en-US" dirty="0" smtClean="0"/>
              <a:t>Seeds – Users in possession of the complete file</a:t>
            </a:r>
          </a:p>
          <a:p>
            <a:pPr marL="365760" indent="-256032" fontAlgn="auto">
              <a:spcAft>
                <a:spcPts val="0"/>
              </a:spcAft>
              <a:buFont typeface="Wingdings 3"/>
              <a:buChar char=""/>
              <a:defRPr/>
            </a:pPr>
            <a:r>
              <a:rPr lang="en-US" dirty="0" smtClean="0"/>
              <a:t>Local Neighborhood</a:t>
            </a:r>
          </a:p>
          <a:p>
            <a:pPr marL="621792" lvl="1" fontAlgn="auto">
              <a:spcBef>
                <a:spcPts val="324"/>
              </a:spcBef>
              <a:spcAft>
                <a:spcPts val="0"/>
              </a:spcAft>
              <a:buFont typeface="Verdana"/>
              <a:buChar char="◦"/>
              <a:defRPr/>
            </a:pPr>
            <a:r>
              <a:rPr lang="en-US" dirty="0" smtClean="0"/>
              <a:t>Set of directly connected peers</a:t>
            </a:r>
          </a:p>
          <a:p>
            <a:pPr marL="621792" lvl="1" fontAlgn="auto">
              <a:spcBef>
                <a:spcPts val="324"/>
              </a:spcBef>
              <a:spcAft>
                <a:spcPts val="0"/>
              </a:spcAft>
              <a:buFont typeface="Verdana"/>
              <a:buChar char="◦"/>
              <a:defRPr/>
            </a:pPr>
            <a:r>
              <a:rPr lang="en-US" dirty="0" smtClean="0"/>
              <a:t>Each peer transmits messages indicating the blocks they currently possess and signal their interest in the blocks of other peers</a:t>
            </a:r>
          </a:p>
          <a:p>
            <a:pPr marL="621792" lvl="1" fontAlgn="auto">
              <a:spcBef>
                <a:spcPts val="324"/>
              </a:spcBef>
              <a:spcAft>
                <a:spcPts val="0"/>
              </a:spcAft>
              <a:buFont typeface="Verdana"/>
              <a:buChar char="◦"/>
              <a:defRPr/>
            </a:pPr>
            <a:endParaRPr lang="en-US" dirty="0"/>
          </a:p>
        </p:txBody>
      </p:sp>
      <p:sp>
        <p:nvSpPr>
          <p:cNvPr id="2" name="Title 1"/>
          <p:cNvSpPr>
            <a:spLocks noGrp="1"/>
          </p:cNvSpPr>
          <p:nvPr>
            <p:ph type="title"/>
          </p:nvPr>
        </p:nvSpPr>
        <p:spPr/>
        <p:txBody>
          <a:bodyPr/>
          <a:lstStyle/>
          <a:p>
            <a:pPr fontAlgn="auto">
              <a:spcAft>
                <a:spcPts val="0"/>
              </a:spcAft>
              <a:defRPr/>
            </a:pPr>
            <a:r>
              <a:rPr lang="en-US" dirty="0" smtClean="0"/>
              <a:t>Bit Torrent Overview - Protocol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1481138"/>
            <a:ext cx="5029200" cy="4525962"/>
          </a:xfrm>
        </p:spPr>
        <p:txBody>
          <a:bodyPr/>
          <a:lstStyle/>
          <a:p>
            <a:r>
              <a:rPr lang="en-US" smtClean="0"/>
              <a:t>Active Set</a:t>
            </a:r>
          </a:p>
          <a:p>
            <a:pPr lvl="1"/>
            <a:r>
              <a:rPr lang="en-US" smtClean="0"/>
              <a:t>Set of peers to which a BitTorrent client is currently sending data </a:t>
            </a:r>
          </a:p>
          <a:p>
            <a:r>
              <a:rPr lang="en-US" smtClean="0"/>
              <a:t>Unchoked Peers</a:t>
            </a:r>
          </a:p>
          <a:p>
            <a:pPr lvl="1"/>
            <a:r>
              <a:rPr lang="en-US" smtClean="0"/>
              <a:t>Peers from which one peer has received data rapidly in the recent past</a:t>
            </a:r>
          </a:p>
          <a:p>
            <a:r>
              <a:rPr lang="en-US" smtClean="0"/>
              <a:t>Optimistically Unchoked Peers</a:t>
            </a:r>
          </a:p>
          <a:p>
            <a:pPr lvl="1"/>
            <a:r>
              <a:rPr lang="en-US" smtClean="0"/>
              <a:t>Randomly chosen peers</a:t>
            </a:r>
          </a:p>
          <a:p>
            <a:pPr lvl="1"/>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Protocol </a:t>
            </a:r>
            <a:r>
              <a:rPr lang="en-US" dirty="0" err="1" smtClean="0"/>
              <a:t>contd</a:t>
            </a:r>
            <a:r>
              <a:rPr lang="en-US" dirty="0" smtClean="0"/>
              <a:t>…</a:t>
            </a:r>
            <a:endParaRPr lang="en-US" dirty="0"/>
          </a:p>
        </p:txBody>
      </p:sp>
      <p:pic>
        <p:nvPicPr>
          <p:cNvPr id="4" name="Picture 3" descr="protocol_cartoon.jpg"/>
          <p:cNvPicPr>
            <a:picLocks noChangeAspect="1"/>
          </p:cNvPicPr>
          <p:nvPr/>
        </p:nvPicPr>
        <p:blipFill>
          <a:blip r:embed="rId3"/>
          <a:srcRect/>
          <a:stretch>
            <a:fillRect/>
          </a:stretch>
        </p:blipFill>
        <p:spPr bwMode="auto">
          <a:xfrm>
            <a:off x="5410200" y="1905000"/>
            <a:ext cx="35306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p:txBody>
          <a:bodyPr/>
          <a:lstStyle/>
          <a:p>
            <a:r>
              <a:rPr lang="en-US" smtClean="0"/>
              <a:t>Choked Peers</a:t>
            </a:r>
          </a:p>
          <a:p>
            <a:pPr lvl="1"/>
            <a:r>
              <a:rPr lang="en-US" smtClean="0"/>
              <a:t>Peers that do not send data quick enough and removed from the active set</a:t>
            </a:r>
          </a:p>
          <a:p>
            <a:r>
              <a:rPr lang="en-US" smtClean="0"/>
              <a:t>Equal Split Rate</a:t>
            </a:r>
          </a:p>
          <a:p>
            <a:pPr lvl="1"/>
            <a:r>
              <a:rPr lang="en-US" smtClean="0"/>
              <a:t>Each peer provides an equal share of its upload capacity to peers in its active set</a:t>
            </a:r>
          </a:p>
          <a:p>
            <a:r>
              <a:rPr lang="en-US" smtClean="0"/>
              <a:t>Active set size  α  √upload capacity</a:t>
            </a:r>
          </a:p>
          <a:p>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Protocol </a:t>
            </a:r>
            <a:r>
              <a:rPr lang="en-US" dirty="0" err="1" smtClean="0"/>
              <a:t>contd</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p:txBody>
          <a:bodyPr/>
          <a:lstStyle/>
          <a:p>
            <a:r>
              <a:rPr lang="en-US" smtClean="0"/>
              <a:t>How much altruism is present?</a:t>
            </a:r>
          </a:p>
          <a:p>
            <a:r>
              <a:rPr lang="en-US" smtClean="0"/>
              <a:t>What are the sources of altruism?</a:t>
            </a:r>
          </a:p>
          <a:p>
            <a:r>
              <a:rPr lang="en-US" smtClean="0"/>
              <a:t>Assumptions to model altruism</a:t>
            </a:r>
          </a:p>
          <a:p>
            <a:pPr lvl="1"/>
            <a:r>
              <a:rPr lang="en-US" smtClean="0"/>
              <a:t>Representative distribution</a:t>
            </a:r>
          </a:p>
          <a:p>
            <a:pPr lvl="1"/>
            <a:r>
              <a:rPr lang="en-US" smtClean="0"/>
              <a:t>Uniform sizing</a:t>
            </a:r>
          </a:p>
          <a:p>
            <a:pPr lvl="1"/>
            <a:r>
              <a:rPr lang="en-US" smtClean="0"/>
              <a:t>No steady state</a:t>
            </a:r>
          </a:p>
          <a:p>
            <a:pPr lvl="1"/>
            <a:r>
              <a:rPr lang="en-US" smtClean="0"/>
              <a:t>High block availability</a:t>
            </a:r>
          </a:p>
        </p:txBody>
      </p:sp>
      <p:sp>
        <p:nvSpPr>
          <p:cNvPr id="2" name="Title 1"/>
          <p:cNvSpPr>
            <a:spLocks noGrp="1"/>
          </p:cNvSpPr>
          <p:nvPr>
            <p:ph type="title"/>
          </p:nvPr>
        </p:nvSpPr>
        <p:spPr/>
        <p:txBody>
          <a:bodyPr/>
          <a:lstStyle/>
          <a:p>
            <a:pPr fontAlgn="auto">
              <a:spcAft>
                <a:spcPts val="0"/>
              </a:spcAft>
              <a:defRPr/>
            </a:pPr>
            <a:r>
              <a:rPr lang="en-US" dirty="0" smtClean="0"/>
              <a:t>Modeling altruism in BitTorrent</a:t>
            </a:r>
            <a:endParaRPr lang="en-US" dirty="0"/>
          </a:p>
        </p:txBody>
      </p:sp>
      <p:pic>
        <p:nvPicPr>
          <p:cNvPr id="4" name="Picture 3" descr="Altruism.jpg"/>
          <p:cNvPicPr>
            <a:picLocks noChangeAspect="1"/>
          </p:cNvPicPr>
          <p:nvPr/>
        </p:nvPicPr>
        <p:blipFill>
          <a:blip r:embed="rId3"/>
          <a:srcRect b="11121"/>
          <a:stretch>
            <a:fillRect/>
          </a:stretch>
        </p:blipFill>
        <p:spPr bwMode="auto">
          <a:xfrm>
            <a:off x="5562600" y="2895600"/>
            <a:ext cx="32004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p:txBody>
          <a:bodyPr/>
          <a:lstStyle/>
          <a:p>
            <a:r>
              <a:rPr lang="en-US" smtClean="0"/>
              <a:t>Representative distribution</a:t>
            </a:r>
          </a:p>
          <a:p>
            <a:pPr lvl="1"/>
            <a:r>
              <a:rPr lang="en-US" smtClean="0"/>
              <a:t>The distribution of the bandwidth capacity of IP addresses in a swarm is not identical over many swarms.</a:t>
            </a:r>
          </a:p>
          <a:p>
            <a:pPr lvl="1"/>
            <a:r>
              <a:rPr lang="en-US" smtClean="0"/>
              <a:t>High capacity peers</a:t>
            </a:r>
          </a:p>
          <a:p>
            <a:pPr lvl="1"/>
            <a:r>
              <a:rPr lang="en-US" smtClean="0"/>
              <a:t>Finish quickly and join more swarms</a:t>
            </a:r>
          </a:p>
          <a:p>
            <a:pPr lvl="1"/>
            <a:r>
              <a:rPr lang="en-US" smtClean="0"/>
              <a:t>Results in increase of low capacity peers.</a:t>
            </a:r>
          </a:p>
          <a:p>
            <a:pPr lvl="1"/>
            <a:endParaRPr lang="en-US" smtClean="0"/>
          </a:p>
        </p:txBody>
      </p:sp>
      <p:sp>
        <p:nvSpPr>
          <p:cNvPr id="2" name="Title 1"/>
          <p:cNvSpPr>
            <a:spLocks noGrp="1"/>
          </p:cNvSpPr>
          <p:nvPr>
            <p:ph type="title"/>
          </p:nvPr>
        </p:nvSpPr>
        <p:spPr/>
        <p:txBody>
          <a:bodyPr/>
          <a:lstStyle/>
          <a:p>
            <a:pPr fontAlgn="auto">
              <a:spcAft>
                <a:spcPts val="0"/>
              </a:spcAft>
              <a:defRPr/>
            </a:pPr>
            <a:r>
              <a:rPr lang="en-US" dirty="0" smtClean="0"/>
              <a:t>Assumptions to model altruism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2044</TotalTime>
  <Words>2663</Words>
  <Application>Microsoft Office PowerPoint</Application>
  <PresentationFormat>On-screen Show (4:3)</PresentationFormat>
  <Paragraphs>288</Paragraphs>
  <Slides>46</Slides>
  <Notes>27</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46</vt:i4>
      </vt:variant>
    </vt:vector>
  </HeadingPairs>
  <TitlesOfParts>
    <vt:vector size="54" baseType="lpstr">
      <vt:lpstr>Lucida Sans Unicode</vt:lpstr>
      <vt:lpstr>Arial</vt:lpstr>
      <vt:lpstr>Wingdings 3</vt:lpstr>
      <vt:lpstr>Verdana</vt:lpstr>
      <vt:lpstr>Wingdings 2</vt:lpstr>
      <vt:lpstr>Calibri</vt:lpstr>
      <vt:lpstr>SimSun</vt: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Manasee</dc:creator>
  <cp:lastModifiedBy>Jehan-François Pâris</cp:lastModifiedBy>
  <cp:revision>87</cp:revision>
  <dcterms:created xsi:type="dcterms:W3CDTF">2011-04-04T01:22:18Z</dcterms:created>
  <dcterms:modified xsi:type="dcterms:W3CDTF">2011-04-28T16:58:10Z</dcterms:modified>
</cp:coreProperties>
</file>