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80" r:id="rId4"/>
    <p:sldId id="258" r:id="rId5"/>
    <p:sldId id="281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1" r:id="rId14"/>
    <p:sldId id="271" r:id="rId15"/>
    <p:sldId id="272" r:id="rId16"/>
    <p:sldId id="268" r:id="rId17"/>
    <p:sldId id="269" r:id="rId18"/>
    <p:sldId id="270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6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2433494-993A-4E55-BBFB-BD17C3BF096C}" type="datetimeFigureOut">
              <a:rPr lang="en-US"/>
              <a:pPr>
                <a:defRPr/>
              </a:pPr>
              <a:t>4/25/2011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B04F73-1428-43CF-ABA1-D8DF5E51B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93DE7D-3FD2-433E-9253-7E54C0564D2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1BCDFE-9B1E-4D1D-9077-7324814D934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FD8DF2-8F13-486E-B3C6-B0AD255B2BA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66609A-36F3-4D16-B3B3-9107B7DF693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8BF883-2993-49AF-BED9-96C67F335A9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CEB084-1343-46A7-AB69-69796036E1F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8E5708-1B3E-46EF-89E3-4D462CBA09D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A1B354-2641-4855-B55A-C87F848FA71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D3709A-B512-4DE8-A242-C44CC945206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B8A043-03F2-47BF-AEEA-FFB387AE705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E6F7AA-3772-46A2-B277-A23DF5E837B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253780-2634-41B7-9FDF-EEC5A02604F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163C32-E40A-4A3B-8891-0DA81367281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9741C6-4BDF-4FB9-9C7C-07250060E90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E9D394-A3BD-4CCD-923B-D0B3361777A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C7B57F-42D0-42AA-8747-39A691E5CD3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2264AD-0489-4414-AC2A-6AE16DA7E43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FA84A7-4178-4DEE-B4EC-591B1482105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209D74-B05A-44B5-82E2-988359C53E0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6BE219-7925-4A7E-BDBA-0BC9525B742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5DEFD1-844D-4539-BDF3-AAE5C5C4811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EE8FF5-A837-4331-8348-BAA43069320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63C118-C779-4A16-8036-29A6703342D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5BA54A-86CF-45CF-B22C-187D22EB8FA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6E13D4-516D-4A23-8758-3E66F669546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474E58-4795-41C5-8EC2-8D96A8BBADD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/>
        </p:nvSpPr>
        <p:spPr bwMode="auto">
          <a:xfrm>
            <a:off x="457200" y="0"/>
            <a:ext cx="8229600" cy="160020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ts val="5800"/>
              </a:lnSpc>
            </a:pPr>
            <a:endParaRPr lang="en-US" sz="5400">
              <a:solidFill>
                <a:schemeClr val="tx2"/>
              </a:solidFill>
              <a:latin typeface="Palatino Linotype" pitchFamily="18" charset="0"/>
            </a:endParaRPr>
          </a:p>
        </p:txBody>
      </p:sp>
      <p:sp>
        <p:nvSpPr>
          <p:cNvPr id="68611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400">
              <a:solidFill>
                <a:srgbClr val="7F7F7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5E323-29D4-413C-80D3-2A85BE4A27AD}" type="datetimeFigureOut">
              <a:rPr lang="en-US"/>
              <a:pPr>
                <a:defRPr/>
              </a:pPr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8D4CB-49B5-46C3-83D0-F41874CCF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71860-C748-4367-98EE-A5A3E8A82B4B}" type="datetimeFigureOut">
              <a:rPr lang="en-US"/>
              <a:pPr>
                <a:defRPr/>
              </a:pPr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57E99-5D8B-4802-B885-3AE983DA6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8C64-3170-4F5F-9A92-C431B3BD9317}" type="datetimeFigureOut">
              <a:rPr lang="en-US"/>
              <a:pPr>
                <a:defRPr/>
              </a:pPr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23B6E-8533-47A4-99BB-5939748E9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041D7-311C-4A73-B9A4-FCE5319FA413}" type="datetimeFigureOut">
              <a:rPr lang="en-US"/>
              <a:pPr>
                <a:defRPr/>
              </a:pPr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BDDCD-7DE1-49D1-9451-05AA9549D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9A3F1-C1BD-4DA4-8B82-0AABFEA5B495}" type="datetimeFigureOut">
              <a:rPr lang="en-US"/>
              <a:pPr>
                <a:defRPr/>
              </a:pPr>
              <a:t>4/25/2011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0F281-F527-4BD0-A287-9DEDC557A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6A839-6E8B-4EBC-935D-911554BC36BB}" type="datetimeFigureOut">
              <a:rPr lang="en-US"/>
              <a:pPr>
                <a:defRPr/>
              </a:pPr>
              <a:t>4/25/2011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6C11-9569-4A3F-AABE-679A98B35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BC3D1-C072-42AC-A00A-7D29599150E4}" type="datetimeFigureOut">
              <a:rPr lang="en-US"/>
              <a:pPr>
                <a:defRPr/>
              </a:pPr>
              <a:t>4/25/2011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E6273-5EBB-4BC1-9F17-C58724A80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B0C41-F950-42DF-BD6F-DCF5F7875DF9}" type="datetimeFigureOut">
              <a:rPr lang="en-US"/>
              <a:pPr>
                <a:defRPr/>
              </a:pPr>
              <a:t>4/25/2011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6C3A0-DD27-4671-9388-A435A5CE8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A27A9-E695-4C24-9A05-2E2E8092029C}" type="datetimeFigureOut">
              <a:rPr lang="en-US"/>
              <a:pPr>
                <a:defRPr/>
              </a:pPr>
              <a:t>4/25/2011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F920A-5C2C-4D37-969E-D32FB1FE0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54C12-066D-4E92-98B4-1F9E9352862C}" type="datetimeFigureOut">
              <a:rPr lang="en-US"/>
              <a:pPr>
                <a:defRPr/>
              </a:pPr>
              <a:t>4/25/2011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DB8B3-9BD7-4BF8-8301-AA1BFACE4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8B520BD3-FB99-445C-8AE2-E53C7D217BFD}" type="datetimeFigureOut">
              <a:rPr lang="en-US"/>
              <a:pPr>
                <a:defRPr/>
              </a:pPr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D9785371-8BDE-4DB9-B458-7C4351644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COSC 7360</a:t>
            </a:r>
            <a:endParaRPr lang="en-US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8513" y="14478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Extended Chaining Algorithm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90678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50" y="0"/>
            <a:ext cx="9070975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813"/>
            <a:ext cx="9267825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Performance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76200"/>
            <a:ext cx="92217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Performance </a:t>
            </a:r>
            <a:br>
              <a:rPr lang="en-US" dirty="0" smtClean="0"/>
            </a:br>
            <a:r>
              <a:rPr lang="en-US" dirty="0" smtClean="0"/>
              <a:t>under </a:t>
            </a:r>
            <a:br>
              <a:rPr lang="en-US" dirty="0" smtClean="0"/>
            </a:br>
            <a:r>
              <a:rPr lang="en-US" dirty="0" smtClean="0"/>
              <a:t>Different </a:t>
            </a:r>
            <a:br>
              <a:rPr lang="en-US" dirty="0" smtClean="0"/>
            </a:br>
            <a:r>
              <a:rPr lang="en-US" dirty="0" smtClean="0"/>
              <a:t>Communication Bandwidths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7625"/>
            <a:ext cx="8610600" cy="682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-26988"/>
            <a:ext cx="8686800" cy="691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-128588"/>
            <a:ext cx="8686800" cy="699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Performance under </a:t>
            </a:r>
            <a:br>
              <a:rPr lang="en-US" dirty="0" smtClean="0"/>
            </a:br>
            <a:r>
              <a:rPr lang="en-US" dirty="0" smtClean="0"/>
              <a:t>various Request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  <a:p>
            <a:r>
              <a:rPr lang="en-US" smtClean="0"/>
              <a:t>Introduction</a:t>
            </a:r>
          </a:p>
          <a:p>
            <a:r>
              <a:rPr lang="en-US" smtClean="0"/>
              <a:t>Multicasting</a:t>
            </a:r>
          </a:p>
          <a:p>
            <a:r>
              <a:rPr lang="en-US" smtClean="0"/>
              <a:t>Chaining</a:t>
            </a:r>
          </a:p>
          <a:p>
            <a:r>
              <a:rPr lang="en-US" smtClean="0"/>
              <a:t>Performance Study</a:t>
            </a:r>
          </a:p>
          <a:p>
            <a:r>
              <a:rPr lang="en-US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-1588"/>
            <a:ext cx="8839200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-23813"/>
            <a:ext cx="8686800" cy="69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0"/>
            <a:ext cx="8686800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775" y="12700"/>
            <a:ext cx="9039225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-61913"/>
            <a:ext cx="8991600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-68263"/>
            <a:ext cx="9153525" cy="700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Multicast is useful feature but expensive</a:t>
            </a:r>
          </a:p>
          <a:p>
            <a:r>
              <a:rPr lang="en-US" smtClean="0"/>
              <a:t>Chaining is a generalized multicast system</a:t>
            </a:r>
          </a:p>
          <a:p>
            <a:r>
              <a:rPr lang="en-US" smtClean="0"/>
              <a:t>It is similar to conventional multicast except that the multicast tree if a conventional multicast is statically determined</a:t>
            </a:r>
          </a:p>
          <a:p>
            <a:r>
              <a:rPr lang="en-US" smtClean="0"/>
              <a:t>Chaining trees grows dynamically</a:t>
            </a:r>
          </a:p>
          <a:p>
            <a:r>
              <a:rPr lang="en-US" smtClean="0"/>
              <a:t>Achieved by caching data in the local storage of clients located in the network</a:t>
            </a:r>
          </a:p>
          <a:p>
            <a:r>
              <a:rPr lang="en-US" smtClean="0"/>
              <a:t>Maximizing chaining by strategically deferring service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Paper written in 1997 by Sheu et al.</a:t>
            </a:r>
          </a:p>
          <a:p>
            <a:r>
              <a:rPr lang="en-US" smtClean="0"/>
              <a:t>Network I/O cause of media delivery bottleneck</a:t>
            </a:r>
          </a:p>
          <a:p>
            <a:r>
              <a:rPr lang="en-US" smtClean="0"/>
              <a:t>Batch requests for same video but unfair to early</a:t>
            </a:r>
          </a:p>
          <a:p>
            <a:r>
              <a:rPr lang="en-US" smtClean="0"/>
              <a:t>Let’s chain (virtual batch) using single data stream</a:t>
            </a:r>
          </a:p>
          <a:p>
            <a:r>
              <a:rPr lang="en-US" smtClean="0"/>
              <a:t>Pipeline data stream through chain of stations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Thanks to advances in data communication, VoD</a:t>
            </a:r>
          </a:p>
          <a:p>
            <a:r>
              <a:rPr lang="en-US" smtClean="0"/>
              <a:t>Dedicated channel for VoD but expensive</a:t>
            </a:r>
          </a:p>
          <a:p>
            <a:r>
              <a:rPr lang="en-US" smtClean="0"/>
              <a:t>Limits the # of users accessing VoD server</a:t>
            </a:r>
          </a:p>
          <a:p>
            <a:r>
              <a:rPr lang="en-US" smtClean="0"/>
              <a:t>Bottleneck (limit 120 MPEG-1 video streams)</a:t>
            </a:r>
          </a:p>
          <a:p>
            <a:r>
              <a:rPr lang="en-US" smtClean="0"/>
              <a:t>8 servers needed for 4K homes (Time Warner, Tiger)</a:t>
            </a:r>
          </a:p>
          <a:p>
            <a:r>
              <a:rPr lang="en-US" smtClean="0"/>
              <a:t>Let’s batch!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Batching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Resource sharing: batch requests same stream</a:t>
            </a:r>
          </a:p>
          <a:p>
            <a:r>
              <a:rPr lang="en-US" smtClean="0"/>
              <a:t>Batch</a:t>
            </a:r>
          </a:p>
          <a:p>
            <a:pPr lvl="1"/>
            <a:r>
              <a:rPr lang="en-US" smtClean="0"/>
              <a:t>launched-&gt;video is retrieved to group-&gt;store-and-forward mechanism</a:t>
            </a:r>
          </a:p>
          <a:p>
            <a:r>
              <a:rPr lang="en-US" smtClean="0"/>
              <a:t>Limitation: </a:t>
            </a:r>
          </a:p>
          <a:p>
            <a:pPr lvl="1"/>
            <a:r>
              <a:rPr lang="en-US" smtClean="0"/>
              <a:t># of batches still constrained by Net I/O</a:t>
            </a:r>
          </a:p>
          <a:p>
            <a:pPr lvl="1"/>
            <a:r>
              <a:rPr lang="en-US" smtClean="0"/>
              <a:t>Unfair distribution, delays</a:t>
            </a:r>
          </a:p>
          <a:p>
            <a:pPr lvl="1"/>
            <a:r>
              <a:rPr lang="en-US" smtClean="0"/>
              <a:t>Annoyed viewers will cancel requests</a:t>
            </a:r>
          </a:p>
          <a:p>
            <a:r>
              <a:rPr lang="en-US" smtClean="0"/>
              <a:t>Chaining: </a:t>
            </a:r>
          </a:p>
          <a:p>
            <a:pPr lvl="1"/>
            <a:r>
              <a:rPr lang="en-US" smtClean="0"/>
              <a:t>Generalized batching</a:t>
            </a:r>
          </a:p>
          <a:p>
            <a:pPr lvl="1"/>
            <a:r>
              <a:rPr lang="en-US" smtClean="0"/>
              <a:t>Caches data locally </a:t>
            </a:r>
          </a:p>
          <a:p>
            <a:pPr lvl="1"/>
            <a:r>
              <a:rPr lang="en-US" smtClean="0"/>
              <a:t>First request served first, second from first, and so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Multicasting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3"/>
            <a:stretch>
              <a:fillRect l="-963" t="-1078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Chaining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38" y="4114800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1371600" y="2133600"/>
            <a:ext cx="6172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alatino Linotype" pitchFamily="18" charset="0"/>
              </a:rPr>
              <a:t>MPEG-1</a:t>
            </a:r>
          </a:p>
          <a:p>
            <a:r>
              <a:rPr lang="en-US">
                <a:latin typeface="Palatino Linotype" pitchFamily="18" charset="0"/>
              </a:rPr>
              <a:t>Group Of Frames (GOF): Set of I-, P-, or B-frames</a:t>
            </a:r>
          </a:p>
          <a:p>
            <a:r>
              <a:rPr lang="en-US">
                <a:latin typeface="Palatino Linotype" pitchFamily="18" charset="0"/>
              </a:rPr>
              <a:t>Data Unit: Retrieval Block (R-Block)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Standard Chaining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Chaining can reduce the demand on the net I/O</a:t>
            </a:r>
          </a:p>
          <a:p>
            <a:r>
              <a:rPr lang="en-US" smtClean="0"/>
              <a:t>Offer to service requests in single chain</a:t>
            </a:r>
          </a:p>
          <a:p>
            <a:r>
              <a:rPr lang="en-US" smtClean="0"/>
              <a:t>Cost is small disk space used at client station</a:t>
            </a:r>
          </a:p>
          <a:p>
            <a:r>
              <a:rPr lang="en-US" smtClean="0"/>
              <a:t>56MB cache for 5 min of MPEG-1 video ($10)</a:t>
            </a:r>
          </a:p>
          <a:p>
            <a:r>
              <a:rPr lang="en-US" smtClean="0"/>
              <a:t>Increased # of users make up for nominal cost</a:t>
            </a:r>
          </a:p>
          <a:p>
            <a:r>
              <a:rPr lang="en-US" smtClean="0"/>
              <a:t>Small disk space is already required VCR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Extended Chaining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Temporal distances between the arrival time become large, bigger than t(bd), the playback duration of bd R-blocks</a:t>
            </a:r>
          </a:p>
          <a:p>
            <a:r>
              <a:rPr lang="en-US" smtClean="0"/>
              <a:t>A more comprehensive design is necessary</a:t>
            </a:r>
          </a:p>
          <a:p>
            <a:r>
              <a:rPr lang="en-US" smtClean="0"/>
              <a:t>This scheme makes use of minimal time each requester is willing to wait, Wmin</a:t>
            </a:r>
          </a:p>
          <a:p>
            <a:r>
              <a:rPr lang="en-US" smtClean="0"/>
              <a:t>Whenever a set C of candidate requests are considered for joining an existing chain as a batch, the algorithm HEC (Heuristic Extended Chaining) is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668</TotalTime>
  <Words>368</Words>
  <Application>Microsoft Office PowerPoint</Application>
  <PresentationFormat>On-screen Show (4:3)</PresentationFormat>
  <Paragraphs>88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Palatino Linotype</vt:lpstr>
      <vt:lpstr>Arial</vt:lpstr>
      <vt:lpstr>Century Gothic</vt:lpstr>
      <vt:lpstr>Courier New</vt:lpstr>
      <vt:lpstr>Calibri</vt:lpstr>
      <vt:lpstr>Executive</vt:lpstr>
      <vt:lpstr>CHAINING</vt:lpstr>
      <vt:lpstr>Content</vt:lpstr>
      <vt:lpstr>Motivation</vt:lpstr>
      <vt:lpstr>Introduction</vt:lpstr>
      <vt:lpstr>Batching</vt:lpstr>
      <vt:lpstr>Multicasting</vt:lpstr>
      <vt:lpstr>Chaining</vt:lpstr>
      <vt:lpstr>Standard Chaining</vt:lpstr>
      <vt:lpstr>Extended Chaining</vt:lpstr>
      <vt:lpstr>Extended Chaining Algorithm</vt:lpstr>
      <vt:lpstr>Slide 11</vt:lpstr>
      <vt:lpstr>Slide 12</vt:lpstr>
      <vt:lpstr>Performance Study</vt:lpstr>
      <vt:lpstr>Slide 14</vt:lpstr>
      <vt:lpstr>Performance  under  Different  Communication Bandwidths</vt:lpstr>
      <vt:lpstr>Slide 16</vt:lpstr>
      <vt:lpstr>Slide 17</vt:lpstr>
      <vt:lpstr>Slide 18</vt:lpstr>
      <vt:lpstr>Performance under  various Request Rates</vt:lpstr>
      <vt:lpstr>Slide 20</vt:lpstr>
      <vt:lpstr>Slide 21</vt:lpstr>
      <vt:lpstr>Slide 22</vt:lpstr>
      <vt:lpstr>Slide 23</vt:lpstr>
      <vt:lpstr>Slide 24</vt:lpstr>
      <vt:lpstr>Slide 25</vt:lpstr>
      <vt:lpstr>Conclusions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CHAINING</dc:title>
  <dc:creator>Sergio</dc:creator>
  <cp:lastModifiedBy>Jehan-François Pâris</cp:lastModifiedBy>
  <cp:revision>38</cp:revision>
  <dcterms:created xsi:type="dcterms:W3CDTF">2011-03-14T14:04:35Z</dcterms:created>
  <dcterms:modified xsi:type="dcterms:W3CDTF">2011-04-26T03:47:58Z</dcterms:modified>
</cp:coreProperties>
</file>