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</p:spPr>
        <p:txBody>
          <a:bodyPr anchor="b"/>
          <a:lstStyle/>
          <a:p>
            <a:endParaRPr lang="en-US" sz="320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49155" name="Rectangle 3"/>
          <p:cNvSpPr>
            <a:spLocks noGrp="1"/>
          </p:cNvSpPr>
          <p:nvPr/>
        </p:nvSpPr>
        <p:spPr bwMode="auto">
          <a:xfrm>
            <a:off x="457200" y="1219200"/>
            <a:ext cx="8229600" cy="491013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en-US" sz="260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4DE71-9FE0-4CAD-95D3-3F9837263ACE}" type="datetimeFigureOut">
              <a:rPr lang="en-US"/>
              <a:pPr>
                <a:defRPr/>
              </a:pPr>
              <a:t>5/6/2011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ACC54-E472-47CD-A5EB-0F2FA2E54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67816-AE5C-478E-A430-6EE1F7E9604E}" type="datetimeFigureOut">
              <a:rPr lang="en-US"/>
              <a:pPr>
                <a:defRPr/>
              </a:pPr>
              <a:t>5/6/2011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2C98F-DD35-4C7A-A9EC-EB864CA2B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</p:spPr>
        <p:txBody>
          <a:bodyPr anchor="b"/>
          <a:lstStyle/>
          <a:p>
            <a:endParaRPr lang="en-US" sz="320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53251" name="Rectangle 3"/>
          <p:cNvSpPr>
            <a:spLocks noGrp="1"/>
          </p:cNvSpPr>
          <p:nvPr/>
        </p:nvSpPr>
        <p:spPr bwMode="auto">
          <a:xfrm>
            <a:off x="457200" y="1219200"/>
            <a:ext cx="8229600" cy="491013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en-US" sz="260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</p:spPr>
        <p:txBody>
          <a:bodyPr anchor="b"/>
          <a:lstStyle/>
          <a:p>
            <a:endParaRPr lang="en-US" sz="320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54275" name="Rectangle 3"/>
          <p:cNvSpPr>
            <a:spLocks noGrp="1"/>
          </p:cNvSpPr>
          <p:nvPr/>
        </p:nvSpPr>
        <p:spPr bwMode="auto">
          <a:xfrm>
            <a:off x="457200" y="1219200"/>
            <a:ext cx="8229600" cy="491013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en-US" sz="260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</p:spPr>
        <p:txBody>
          <a:bodyPr anchor="b"/>
          <a:lstStyle/>
          <a:p>
            <a:endParaRPr lang="en-US" sz="320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51203" name="Rectangle 3"/>
          <p:cNvSpPr>
            <a:spLocks noGrp="1"/>
          </p:cNvSpPr>
          <p:nvPr/>
        </p:nvSpPr>
        <p:spPr bwMode="auto">
          <a:xfrm>
            <a:off x="457200" y="1219200"/>
            <a:ext cx="8229600" cy="491013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en-US" sz="260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</p:spPr>
        <p:txBody>
          <a:bodyPr anchor="b"/>
          <a:lstStyle/>
          <a:p>
            <a:endParaRPr lang="en-US" sz="320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50179" name="Rectangle 3"/>
          <p:cNvSpPr>
            <a:spLocks noGrp="1"/>
          </p:cNvSpPr>
          <p:nvPr/>
        </p:nvSpPr>
        <p:spPr bwMode="auto">
          <a:xfrm>
            <a:off x="457200" y="1219200"/>
            <a:ext cx="8229600" cy="491013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en-US" sz="260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</p:spPr>
        <p:txBody>
          <a:bodyPr anchor="b"/>
          <a:lstStyle/>
          <a:p>
            <a:endParaRPr lang="en-US" sz="320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52227" name="Rectangle 3"/>
          <p:cNvSpPr>
            <a:spLocks noGrp="1"/>
          </p:cNvSpPr>
          <p:nvPr/>
        </p:nvSpPr>
        <p:spPr bwMode="auto">
          <a:xfrm>
            <a:off x="457200" y="1219200"/>
            <a:ext cx="8229600" cy="491013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en-US" sz="260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</p:spPr>
        <p:txBody>
          <a:bodyPr anchor="b"/>
          <a:lstStyle/>
          <a:p>
            <a:endParaRPr lang="en-US" sz="320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48131" name="Rectangle 3"/>
          <p:cNvSpPr>
            <a:spLocks noGrp="1"/>
          </p:cNvSpPr>
          <p:nvPr/>
        </p:nvSpPr>
        <p:spPr bwMode="auto">
          <a:xfrm>
            <a:off x="457200" y="1219200"/>
            <a:ext cx="8229600" cy="491013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en-US" sz="260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D85C8-F35F-4834-A7B5-992FC4996EC0}" type="datetimeFigureOut">
              <a:rPr lang="en-US"/>
              <a:pPr>
                <a:defRPr/>
              </a:pPr>
              <a:t>5/6/2011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136B7-5A57-4B40-B216-D430130DF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217F4-D99C-4E4A-98A9-4C6D64A3BBB7}" type="datetimeFigureOut">
              <a:rPr lang="en-US"/>
              <a:pPr>
                <a:defRPr/>
              </a:pPr>
              <a:t>5/6/2011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F1372-07EA-4FF4-8182-03906DE67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F741C0-E1FE-478C-A22A-D05A358B74A2}" type="datetimeFigureOut">
              <a:rPr lang="en-US"/>
              <a:pPr>
                <a:defRPr/>
              </a:pPr>
              <a:t>5/6/2011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459CE4-9E5B-4B94-8DFA-5906C897B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8" r:id="rId2"/>
    <p:sldLayoutId id="2147483739" r:id="rId3"/>
    <p:sldLayoutId id="2147483736" r:id="rId4"/>
    <p:sldLayoutId id="2147483735" r:id="rId5"/>
    <p:sldLayoutId id="2147483737" r:id="rId6"/>
    <p:sldLayoutId id="2147483733" r:id="rId7"/>
    <p:sldLayoutId id="2147483743" r:id="rId8"/>
    <p:sldLayoutId id="2147483742" r:id="rId9"/>
    <p:sldLayoutId id="2147483741" r:id="rId10"/>
    <p:sldLayoutId id="214748374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219200" y="3886200"/>
            <a:ext cx="6858000" cy="9906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A Lightweight Currency-based P2P </a:t>
            </a:r>
            <a:r>
              <a:rPr lang="en-US" dirty="0" err="1" smtClean="0">
                <a:solidFill>
                  <a:schemeClr val="tx1"/>
                </a:solidFill>
              </a:rPr>
              <a:t>VoD</a:t>
            </a:r>
            <a:r>
              <a:rPr lang="en-US" dirty="0" smtClean="0">
                <a:solidFill>
                  <a:schemeClr val="tx1"/>
                </a:solidFill>
              </a:rPr>
              <a:t> Incentive Mechanism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14400" y="5867400"/>
            <a:ext cx="6858000" cy="533400"/>
          </a:xfrm>
        </p:spPr>
        <p:txBody>
          <a:bodyPr>
            <a:normAutofit/>
          </a:bodyPr>
          <a:lstStyle/>
          <a:p>
            <a:pPr marL="0" indent="0" algn="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Presented by Svetlana </a:t>
            </a:r>
            <a:r>
              <a:rPr lang="en-US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Geldfeld</a:t>
            </a:r>
            <a:endParaRPr lang="en-US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5276850"/>
            <a:ext cx="6858000" cy="5334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r>
              <a:rPr lang="en-US" sz="2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by Chi Wang, Hongbo Wang, Yu Lin, and Shanzhi Chen</a:t>
            </a:r>
            <a:endParaRPr lang="en-US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Features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Incentive is applied to the entire system (not a single file).</a:t>
            </a:r>
          </a:p>
          <a:p>
            <a:endParaRPr lang="en-US" smtClean="0"/>
          </a:p>
          <a:p>
            <a:r>
              <a:rPr lang="en-US" smtClean="0"/>
              <a:t>Only upload and audience peers data exchange is considered.</a:t>
            </a:r>
          </a:p>
          <a:p>
            <a:endParaRPr lang="en-US" smtClean="0"/>
          </a:p>
          <a:p>
            <a:r>
              <a:rPr lang="en-US" smtClean="0"/>
              <a:t>Encourages users to share the file that is completely downloaded.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Further Discussion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Currency-based incentive mechanism system details</a:t>
            </a:r>
          </a:p>
          <a:p>
            <a:endParaRPr lang="en-US" smtClean="0"/>
          </a:p>
          <a:p>
            <a:r>
              <a:rPr lang="en-US" smtClean="0"/>
              <a:t>Game theory analysis of the system</a:t>
            </a:r>
          </a:p>
          <a:p>
            <a:endParaRPr lang="en-US" smtClean="0"/>
          </a:p>
          <a:p>
            <a:r>
              <a:rPr lang="en-US" smtClean="0"/>
              <a:t>Conclusions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Two main modules are considered: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1. Servers</a:t>
            </a:r>
          </a:p>
          <a:p>
            <a:pPr marL="274320" lvl="1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Provide centralized management of the system including video content and peers’ account </a:t>
            </a:r>
            <a:r>
              <a:rPr lang="en-US" dirty="0" err="1" smtClean="0"/>
              <a:t>maintanance</a:t>
            </a:r>
            <a:r>
              <a:rPr lang="en-US" dirty="0" smtClean="0"/>
              <a:t>.</a:t>
            </a:r>
          </a:p>
          <a:p>
            <a:pPr marL="274320" lvl="1" indent="0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2. Peers</a:t>
            </a:r>
          </a:p>
          <a:p>
            <a:pPr marL="274320" lvl="1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Can start watching a movie at any point in time with small startup times and sustainable playback rates.</a:t>
            </a:r>
          </a:p>
          <a:p>
            <a:pPr marL="274320" lvl="1" indent="0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System Architecture –Cont.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endParaRPr lang="en-US" smtClean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43000"/>
            <a:ext cx="7721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Pricing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Two main questions when constructing: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1. What to price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2. How to set the price</a:t>
            </a:r>
          </a:p>
          <a:p>
            <a:pPr marL="274320" lvl="1" indent="0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Main requirements: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Peer actions that result in reducing server load should be rewarded and the opposite should be charged accordingly.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Playback quality should not be affected.</a:t>
            </a:r>
            <a:endParaRPr lang="en-US" dirty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Pricing Scheme Considerations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smtClean="0"/>
              <a:t>Uploading peers are main contributors to saving server bandwidth.</a:t>
            </a:r>
          </a:p>
          <a:p>
            <a:r>
              <a:rPr lang="en-US" smtClean="0"/>
              <a:t>No uploading peers = server does all the work.</a:t>
            </a:r>
          </a:p>
          <a:p>
            <a:endParaRPr lang="en-US" smtClean="0"/>
          </a:p>
          <a:p>
            <a:r>
              <a:rPr lang="en-US" smtClean="0"/>
              <a:t>Upload peer’s contribution is much more significant due to the fact that he has the whole file downloaded = higher probability of having complete file received from that source by the audience peer.</a:t>
            </a:r>
          </a:p>
          <a:p>
            <a:endParaRPr lang="en-US" smtClean="0"/>
          </a:p>
          <a:p>
            <a:r>
              <a:rPr lang="en-US" smtClean="0"/>
              <a:t>Upload peer contribution considered higher on average.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Pricing Scheme Considerations – cont.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Data sharing between audience peers is also important, but not accounted for in the pricing.</a:t>
            </a:r>
          </a:p>
          <a:p>
            <a:endParaRPr lang="en-US" smtClean="0"/>
          </a:p>
          <a:p>
            <a:r>
              <a:rPr lang="en-US" smtClean="0"/>
              <a:t>The accounting that would be required to keep these records would surpass the effectiveness gained by the system.</a:t>
            </a:r>
          </a:p>
          <a:p>
            <a:endParaRPr lang="en-US" smtClean="0"/>
          </a:p>
          <a:p>
            <a:r>
              <a:rPr lang="en-US" smtClean="0"/>
              <a:t>Therefore, only upload and audience peers data exchanges are considered for accounting by the server.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Pricing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Reward can be calculated as: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where </a:t>
            </a:r>
            <a:r>
              <a:rPr lang="en-US" i="1" dirty="0"/>
              <a:t>R</a:t>
            </a:r>
            <a:r>
              <a:rPr lang="en-US" dirty="0"/>
              <a:t> is reward that peer </a:t>
            </a:r>
            <a:r>
              <a:rPr lang="en-US" i="1" dirty="0"/>
              <a:t>k</a:t>
            </a:r>
            <a:r>
              <a:rPr lang="en-US" dirty="0"/>
              <a:t> gets from uploading file </a:t>
            </a:r>
            <a:r>
              <a:rPr lang="en-US" i="1" dirty="0" smtClean="0"/>
              <a:t>j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dirty="0" smtClean="0"/>
              <a:t> is the unit price per upload bandwidth, and </a:t>
            </a:r>
            <a:r>
              <a:rPr lang="en-US" i="1" dirty="0" smtClean="0"/>
              <a:t>y</a:t>
            </a:r>
            <a:r>
              <a:rPr lang="en-US" dirty="0" smtClean="0"/>
              <a:t> is the rate of peer </a:t>
            </a:r>
            <a:r>
              <a:rPr lang="en-US" dirty="0" err="1" smtClean="0"/>
              <a:t>kuploading</a:t>
            </a:r>
            <a:r>
              <a:rPr lang="en-US" dirty="0" smtClean="0"/>
              <a:t> file j.</a:t>
            </a: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So total reward of the set of upload peers can be calculated as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From the above we can derive               , where </a:t>
            </a:r>
            <a:r>
              <a:rPr lang="en-US" i="1" dirty="0" err="1" smtClean="0"/>
              <a:t>Bj</a:t>
            </a:r>
            <a:r>
              <a:rPr lang="en-US" dirty="0" smtClean="0"/>
              <a:t> is the bill a peer group pays for downloading file j.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676400"/>
            <a:ext cx="17049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2113" y="4038600"/>
            <a:ext cx="46005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07000" y="4953000"/>
            <a:ext cx="1019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Resulting System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Main idea: Price of upload bandwidth is global and uniform.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Therefore: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Reward is directly dependent on the shared bandwidth.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Reward does not depend on the actual video file shared.</a:t>
            </a: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payment decreases with number of peers in the audience group.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Collusion will not work in such system: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Case when there are only collusion peers in the system: the total balance will be 0 =&gt; no incentive.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Case the peers disguising as an audience: balance will not come right (upload rates are not sustainable)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When a new peer joins: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Bank server opens a new account and offers a subsidy to help with first file download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amount of subsidy is the major consideration for system effectiveness: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US" dirty="0" smtClean="0"/>
              <a:t>Subsidy too small – new peer will not download a complete file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US" dirty="0" smtClean="0"/>
              <a:t>Subsidy too large – peers can avoid to contribute to the system (periodically leave and rejoin the system getting new subsidy each time)</a:t>
            </a:r>
          </a:p>
          <a:p>
            <a:pPr marL="594360" lvl="2" indent="0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None/>
              <a:defRPr/>
            </a:pPr>
            <a:r>
              <a:rPr lang="en-US" dirty="0" smtClean="0"/>
              <a:t>Currently the subsidy is set to the median price of all the video files in the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Paper Overview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smtClean="0"/>
              <a:t>P2P VoD system has to allow its users to watch video at any point in time and to provide such features as fast forward, rewind and pause.</a:t>
            </a:r>
          </a:p>
          <a:p>
            <a:r>
              <a:rPr lang="en-US" smtClean="0"/>
              <a:t>The proposed system provides a lightweight incentive mechanism based on virtual currency to improve its performance.</a:t>
            </a:r>
          </a:p>
          <a:p>
            <a:r>
              <a:rPr lang="en-US" smtClean="0"/>
              <a:t>Game theoretic analysis is provided to prove that the proposed incentive mechanism can relieve server’s heavy load and increase users’ contributions.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/>
              <a:t>A request for a video chunk process: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1. A peer i chooses a video interest group G to join as an audience peer.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2. Peer i sends request for a video chunk to the server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3. Server replies i with a list of peers in the video group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4. i chooses from the list the audience peers with data available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5. If no such peer is available, i searches the upload peer list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6. If no upload peers are available, i requests the server to transfer data.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Mechanisms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i="1" smtClean="0"/>
              <a:t>End of video chunk transmission:</a:t>
            </a:r>
          </a:p>
          <a:p>
            <a:r>
              <a:rPr lang="en-US" smtClean="0"/>
              <a:t>1. After a video chunk is transmitted from upload peer to audience peer, the server records the interest group, the upload peer and his upload bandwidth.</a:t>
            </a:r>
          </a:p>
          <a:p>
            <a:r>
              <a:rPr lang="en-US" smtClean="0"/>
              <a:t>2. The Bank server records every trade and deposits the rewards in the account of the seller.</a:t>
            </a:r>
          </a:p>
          <a:p>
            <a:r>
              <a:rPr lang="en-US" smtClean="0"/>
              <a:t>3. The Bank server draws points from the balance of the buyer.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Game Theoretic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Game consists of  three main components: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1. Set of players (peers)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2. Set of strategies for each player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3. Utility function that gives each player’s utility to each list of the players’ strategies.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Players are assumed to be selfish and rational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Each player’s belief about other players’ strategies is believed to be correct.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Peer decisions reflect several </a:t>
            </a:r>
            <a:r>
              <a:rPr lang="en-US" dirty="0" err="1" smtClean="0"/>
              <a:t>VoD</a:t>
            </a:r>
            <a:r>
              <a:rPr lang="en-US" dirty="0" smtClean="0"/>
              <a:t> system parameters: video group to join, download and upload rate, usage of disk space (bandwidth and jitter are omitted for simplicity).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No Incentive Mechanism System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utility function of such system can be represented as follows: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U(</a:t>
            </a:r>
            <a:r>
              <a:rPr lang="en-US" dirty="0" err="1"/>
              <a:t>x,y,d</a:t>
            </a:r>
            <a:r>
              <a:rPr lang="en-US" dirty="0"/>
              <a:t>), where</a:t>
            </a:r>
          </a:p>
          <a:p>
            <a:pPr lvl="8">
              <a:defRPr/>
            </a:pPr>
            <a:r>
              <a:rPr dirty="0"/>
              <a:t>X = download rate</a:t>
            </a:r>
          </a:p>
          <a:p>
            <a:pPr lvl="8">
              <a:defRPr/>
            </a:pPr>
            <a:r>
              <a:rPr dirty="0"/>
              <a:t>Y = upload rate</a:t>
            </a:r>
          </a:p>
          <a:p>
            <a:pPr lvl="8">
              <a:defRPr/>
            </a:pPr>
            <a:r>
              <a:rPr dirty="0"/>
              <a:t>D = occupied disk </a:t>
            </a:r>
            <a:r>
              <a:rPr dirty="0"/>
              <a:t>space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authors prove that such system is the most effective when user maximizes its download rate and minimizes upload rate and disk space utilization.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Lightweight Currency-based Incentive System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The utility function of such system can be represented as follows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U(</a:t>
            </a:r>
            <a:r>
              <a:rPr lang="en-US" dirty="0" err="1"/>
              <a:t>x,y,z,d</a:t>
            </a:r>
            <a:r>
              <a:rPr lang="en-US" dirty="0"/>
              <a:t>), where</a:t>
            </a:r>
          </a:p>
          <a:p>
            <a:pPr lvl="8">
              <a:defRPr/>
            </a:pPr>
            <a:r>
              <a:rPr dirty="0"/>
              <a:t>X = download rate</a:t>
            </a:r>
          </a:p>
          <a:p>
            <a:pPr lvl="8">
              <a:defRPr/>
            </a:pPr>
            <a:r>
              <a:rPr dirty="0"/>
              <a:t>Y = upload rate</a:t>
            </a:r>
          </a:p>
          <a:p>
            <a:pPr lvl="8">
              <a:defRPr/>
            </a:pPr>
            <a:r>
              <a:rPr dirty="0"/>
              <a:t>Z = upload rate of a completed file (already </a:t>
            </a:r>
            <a:r>
              <a:rPr dirty="0" err="1"/>
              <a:t>vewed</a:t>
            </a:r>
            <a:r>
              <a:rPr dirty="0"/>
              <a:t>)</a:t>
            </a:r>
          </a:p>
          <a:p>
            <a:pPr lvl="8">
              <a:defRPr/>
            </a:pPr>
            <a:r>
              <a:rPr dirty="0"/>
              <a:t>D = occupied disk space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authors mathematically prove that such system provides incentive for a peer to upload as much as possible in order to maximize his utility.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They further show that the more users download the better utility they can get, thus achieving maximum download rates.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1. Features of P2P </a:t>
            </a:r>
            <a:r>
              <a:rPr lang="en-US" dirty="0" err="1" smtClean="0"/>
              <a:t>VoD</a:t>
            </a:r>
            <a:r>
              <a:rPr lang="en-US" dirty="0" smtClean="0"/>
              <a:t> system were analyzed.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2. It was shown that the fundamental problem of the </a:t>
            </a:r>
            <a:r>
              <a:rPr lang="en-US" dirty="0" err="1" smtClean="0"/>
              <a:t>VoD</a:t>
            </a:r>
            <a:r>
              <a:rPr lang="en-US" dirty="0" smtClean="0"/>
              <a:t> system lies in the heavy server load and random action of the peers in the system.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3.  A new lightweight incentive mechanism based on currency was proposed.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4. Its pricing scheme was analyzed and it was shown that the system stimulates peers to share the completely downloaded video files.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5. It was demonstrated through game theoretical analysis that the system can lighten the server load and increase cooperation between peers.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1. Differentiated service scheme would be a nice addition to the system.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i="1" dirty="0" smtClean="0"/>
              <a:t>Example</a:t>
            </a:r>
            <a:r>
              <a:rPr lang="en-US" dirty="0" smtClean="0"/>
              <a:t>: higher resolution videos in exchange for higher points.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Study of reduction of cross-ISP traffic would be advantageous for the system. Alternatively, ISPs could become a part of the system and get “paid” for better network utilization.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</a:p>
        </p:txBody>
      </p:sp>
      <p:pic>
        <p:nvPicPr>
          <p:cNvPr id="39938" name="Picture 2" descr="C:\Users\Svetlana\AppData\Local\Microsoft\Windows\Temporary Internet Files\Content.IE5\XJS62ON7\MC900434859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8100" y="1371600"/>
            <a:ext cx="4062413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P2P Systems Overview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smtClean="0"/>
              <a:t>P2P is very popular due to its powerful sharing and distributing ability.</a:t>
            </a:r>
          </a:p>
          <a:p>
            <a:r>
              <a:rPr lang="en-US" smtClean="0"/>
              <a:t>This ability is heavily reduced without a suitable incentive mechanism.</a:t>
            </a:r>
          </a:p>
          <a:p>
            <a:r>
              <a:rPr lang="en-US" smtClean="0"/>
              <a:t>Users have strong motivations to be free riding the system.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r>
              <a:rPr lang="en-US" smtClean="0"/>
              <a:t>For example, Gnutella study shows that 85% users share no files.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Barter-Exchange Incentive Mechanism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Peer offers data needed by another peer and gets data he needs as reward.</a:t>
            </a:r>
          </a:p>
          <a:p>
            <a:r>
              <a:rPr lang="en-US" smtClean="0"/>
              <a:t>Easy to implement.</a:t>
            </a:r>
          </a:p>
          <a:p>
            <a:r>
              <a:rPr lang="en-US" smtClean="0"/>
              <a:t>Prone to delays while seeking for suitable peer</a:t>
            </a:r>
          </a:p>
          <a:p>
            <a:r>
              <a:rPr lang="en-US" smtClean="0"/>
              <a:t>Peer has no incentive to keep sharing file after download completes.</a:t>
            </a:r>
          </a:p>
          <a:p>
            <a:endParaRPr lang="en-US" smtClean="0"/>
          </a:p>
          <a:p>
            <a:r>
              <a:rPr lang="en-US" smtClean="0"/>
              <a:t>Example: Bit-Torrent tit-for-tat mechanism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Currency Incentive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smtClean="0"/>
              <a:t>System first establishes an account for every user.</a:t>
            </a:r>
          </a:p>
          <a:p>
            <a:r>
              <a:rPr lang="en-US" smtClean="0"/>
              <a:t>It charges users for every download and rewards for every upload.</a:t>
            </a:r>
          </a:p>
          <a:p>
            <a:r>
              <a:rPr lang="en-US" smtClean="0"/>
              <a:t>System removes time delay while seeking for peers.</a:t>
            </a:r>
          </a:p>
          <a:p>
            <a:r>
              <a:rPr lang="en-US" smtClean="0"/>
              <a:t>Adds extra load into the system by tracking every transaction.</a:t>
            </a:r>
          </a:p>
          <a:p>
            <a:endParaRPr lang="en-US" smtClean="0"/>
          </a:p>
          <a:p>
            <a:r>
              <a:rPr lang="en-US" smtClean="0"/>
              <a:t>Examples:</a:t>
            </a:r>
          </a:p>
          <a:p>
            <a:r>
              <a:rPr lang="en-US" smtClean="0"/>
              <a:t>Micro-payment, Dandelion, Scrip, Pace, 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P2P and Media Streaming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smtClean="0"/>
              <a:t>Media streaming system has its own particular characteristics:</a:t>
            </a:r>
          </a:p>
          <a:p>
            <a:r>
              <a:rPr lang="en-US" smtClean="0"/>
              <a:t>1. Peer with advanced point in playback can provide data for the behind peer, but the latter has nothing to give in exchange (barter-exchange will not work).</a:t>
            </a:r>
          </a:p>
          <a:p>
            <a:r>
              <a:rPr lang="en-US" smtClean="0"/>
              <a:t>2. Real-time streaming requires quick location of a peer and data exchange. It also requires that the incentive mechanism to be as light as possible.</a:t>
            </a:r>
          </a:p>
          <a:p>
            <a:r>
              <a:rPr lang="en-US" smtClean="0"/>
              <a:t>3. Users are scattered among thousands of video files so it is difficult for them to cooperate.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Media Streaming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Can be subdivided into two groups: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1. Live streaming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Content transmitted in real time to all users</a:t>
            </a:r>
          </a:p>
          <a:p>
            <a:pPr marL="274320" lvl="1" indent="0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2. Video on Demand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Asynchronous content distribution =&gt; heavier burden on the server.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Video Cache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Main characteristic: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larger buffer for storage of additional data (not just the playback buffer)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Users allocate additional memory for previous movies, which they have viewed before and upload that data while they are watching a different movie.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Greatly improves cooperation and reduces server load.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Virtual Currency-based Incentive Mechanism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smtClean="0"/>
              <a:t>Server keeps all account information for each user.</a:t>
            </a:r>
          </a:p>
          <a:p>
            <a:endParaRPr lang="en-US" smtClean="0"/>
          </a:p>
          <a:p>
            <a:r>
              <a:rPr lang="en-US" smtClean="0"/>
              <a:t>Peer gains “money” when uploads the completely downloaded file.</a:t>
            </a:r>
          </a:p>
          <a:p>
            <a:endParaRPr lang="en-US" smtClean="0"/>
          </a:p>
          <a:p>
            <a:r>
              <a:rPr lang="en-US" smtClean="0"/>
              <a:t>Other peers “pay” to that peer for the download.</a:t>
            </a:r>
          </a:p>
          <a:p>
            <a:endParaRPr lang="en-US" smtClean="0"/>
          </a:p>
          <a:p>
            <a:r>
              <a:rPr lang="en-US" smtClean="0"/>
              <a:t>Audience peers (watching the same video file) are not considered by the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316</TotalTime>
  <Words>1293</Words>
  <Application>Microsoft Office PowerPoint</Application>
  <PresentationFormat>On-screen Show (4:3)</PresentationFormat>
  <Paragraphs>161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Gill Sans MT</vt:lpstr>
      <vt:lpstr>Arial</vt:lpstr>
      <vt:lpstr>Bookman Old Style</vt:lpstr>
      <vt:lpstr>Wingdings 3</vt:lpstr>
      <vt:lpstr>Wingdings</vt:lpstr>
      <vt:lpstr>Calibri</vt:lpstr>
      <vt:lpstr>Origin</vt:lpstr>
      <vt:lpstr>A Lightweight Currency-based P2P VoD Incentive Mechanism</vt:lpstr>
      <vt:lpstr>Paper Overview</vt:lpstr>
      <vt:lpstr>P2P Systems Overview</vt:lpstr>
      <vt:lpstr>Barter-Exchange Incentive Mechanism</vt:lpstr>
      <vt:lpstr>Virtual Currency Incentive</vt:lpstr>
      <vt:lpstr>P2P and Media Streaming</vt:lpstr>
      <vt:lpstr>Media Streaming Classification</vt:lpstr>
      <vt:lpstr>Multiple Video Cache</vt:lpstr>
      <vt:lpstr>Virtual Currency-based Incentive Mechanism</vt:lpstr>
      <vt:lpstr>Features</vt:lpstr>
      <vt:lpstr>Further Discussion</vt:lpstr>
      <vt:lpstr>System Structure</vt:lpstr>
      <vt:lpstr>System Architecture –Cont.</vt:lpstr>
      <vt:lpstr>Pricing Scheme</vt:lpstr>
      <vt:lpstr>Pricing Scheme Considerations</vt:lpstr>
      <vt:lpstr>Pricing Scheme Considerations – cont.</vt:lpstr>
      <vt:lpstr>Main Pricing Factors</vt:lpstr>
      <vt:lpstr>Resulting System Overview</vt:lpstr>
      <vt:lpstr>System Mechanisms</vt:lpstr>
      <vt:lpstr>System Mechanisms</vt:lpstr>
      <vt:lpstr>System Mechanisms</vt:lpstr>
      <vt:lpstr>Game Theoretic Evaluation</vt:lpstr>
      <vt:lpstr>No Incentive Mechanism System Analysis</vt:lpstr>
      <vt:lpstr>Lightweight Currency-based Incentive System Analysis</vt:lpstr>
      <vt:lpstr>Conclusions</vt:lpstr>
      <vt:lpstr>Future Work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Lightweight Currency-based P2P VoD Incentive Mechanism</dc:title>
  <dc:creator>sv</dc:creator>
  <cp:lastModifiedBy>Jehan-François Pâris</cp:lastModifiedBy>
  <cp:revision>46</cp:revision>
  <dcterms:created xsi:type="dcterms:W3CDTF">2011-03-28T12:20:15Z</dcterms:created>
  <dcterms:modified xsi:type="dcterms:W3CDTF">2011-05-06T17:55:18Z</dcterms:modified>
</cp:coreProperties>
</file>