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50"/>
  </p:notesMasterIdLst>
  <p:sldIdLst>
    <p:sldId id="256" r:id="rId2"/>
    <p:sldId id="309" r:id="rId3"/>
    <p:sldId id="257" r:id="rId4"/>
    <p:sldId id="258" r:id="rId5"/>
    <p:sldId id="259" r:id="rId6"/>
    <p:sldId id="260" r:id="rId7"/>
    <p:sldId id="262" r:id="rId8"/>
    <p:sldId id="311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90" r:id="rId18"/>
    <p:sldId id="273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312" r:id="rId27"/>
    <p:sldId id="313" r:id="rId28"/>
    <p:sldId id="281" r:id="rId29"/>
    <p:sldId id="298" r:id="rId30"/>
    <p:sldId id="314" r:id="rId31"/>
    <p:sldId id="282" r:id="rId32"/>
    <p:sldId id="283" r:id="rId33"/>
    <p:sldId id="307" r:id="rId34"/>
    <p:sldId id="308" r:id="rId35"/>
    <p:sldId id="284" r:id="rId36"/>
    <p:sldId id="285" r:id="rId37"/>
    <p:sldId id="286" r:id="rId38"/>
    <p:sldId id="287" r:id="rId39"/>
    <p:sldId id="299" r:id="rId40"/>
    <p:sldId id="301" r:id="rId41"/>
    <p:sldId id="300" r:id="rId42"/>
    <p:sldId id="288" r:id="rId43"/>
    <p:sldId id="303" r:id="rId44"/>
    <p:sldId id="305" r:id="rId45"/>
    <p:sldId id="302" r:id="rId46"/>
    <p:sldId id="306" r:id="rId47"/>
    <p:sldId id="289" r:id="rId48"/>
    <p:sldId id="310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74576" autoAdjust="0"/>
  </p:normalViewPr>
  <p:slideViewPr>
    <p:cSldViewPr>
      <p:cViewPr varScale="1">
        <p:scale>
          <a:sx n="51" d="100"/>
          <a:sy n="51" d="100"/>
        </p:scale>
        <p:origin x="-8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DAFADC-5E7A-437A-8AE4-4BFC55B21CD8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A36D4F-27AE-4B15-B6C4-347E351B8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endParaRPr lang="en-US" smtClean="0"/>
          </a:p>
          <a:p>
            <a:pPr marL="0" lvl="1"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E0B5AB-D571-430D-A3DE-5A69C45E20A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5AE2F1-9EE3-4A30-8A1E-955F3E5E633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EE10B0-7F93-4AA6-84FF-B8DEB170EB3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E9BF1D-9E63-46EE-AA0C-8C45F81DC57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544F6D-3188-4C1C-A3DC-91D1D37814A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054C7-FCC2-4E08-821B-09E4466E0B0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8C2057-2A9A-4A68-AF73-F7D513AB13F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46F4DD-A901-4679-A23C-C109B19A2BA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506A6A-9D6D-4E9D-8CEA-D1724A2A02D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48E43F-A383-4EDC-84EF-5E28EC3BD86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4F524E-1230-40E8-8A6F-010A86C3BAC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600405-E8C2-436D-A12A-0AF1EDF2EB4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BE4E33-6437-4893-84E5-B3002C1C741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7A109A-E691-4F01-A05F-8085D9A5F63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F7BDF3-6782-449C-8D30-94EEEDD0C5F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1FB17D-9A8A-42BD-91F5-53B72375E55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C64E84-AC7E-4FC3-8F29-7513AF4B14A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i="1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07432F-1ADD-432E-9938-BB0BBDAB0D4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624B00-C41F-449D-8342-BE835EC6618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Client B sends request to server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82696A-22E1-497A-9DB9-EE89482478A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D9510C-6507-4074-AB23-AE4FA093BA7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946EE4-AA35-4FEA-8744-4EA7C4812D6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</p:spPr>
        <p:txBody>
          <a:bodyPr lIns="0" rIns="0" bIns="0" anchor="b"/>
          <a:lstStyle/>
          <a:p>
            <a:pPr eaLnBrk="0" hangingPunct="0"/>
            <a:endParaRPr lang="en-US" sz="5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1139" name="Rectangle 3"/>
          <p:cNvSpPr>
            <a:spLocks noGrp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600"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0D8C5-AC45-4BBB-87C4-F9589ABA0ABB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8C9F3-124F-465D-8F96-A421263F9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0E371-2C32-4689-8969-612FFF505D63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51E5B-77DB-4045-922B-01B13D28E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</p:spPr>
        <p:txBody>
          <a:bodyPr lIns="0" rIns="0" bIns="0" anchor="b"/>
          <a:lstStyle/>
          <a:p>
            <a:pPr eaLnBrk="0" hangingPunct="0"/>
            <a:endParaRPr lang="en-US" sz="5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0115" name="Rectangle 3"/>
          <p:cNvSpPr>
            <a:spLocks noGrp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600"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</p:spPr>
        <p:txBody>
          <a:bodyPr lIns="0" rIns="0" bIns="0" anchor="b"/>
          <a:lstStyle/>
          <a:p>
            <a:pPr eaLnBrk="0" hangingPunct="0"/>
            <a:endParaRPr lang="en-US" sz="5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9091" name="Rectangle 3"/>
          <p:cNvSpPr>
            <a:spLocks noGrp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600"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52FF7-67A8-4BAB-B27A-68BA06997616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C6E11-299F-4393-92C9-BD0CF0AA7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9D6D2-AAF0-416F-9E0A-658E5E015176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4C39-616B-4DB7-B0FA-A11B86558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DDC1-72D9-4242-94E9-599E2FBA0266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A400B-73AE-490E-9708-E9E90F837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2BDC-CAD3-4F8A-BA2B-C6B2051B8423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659DA-7DB7-4D9F-B23F-8B48F46EC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940FC-C6E8-4F38-8A59-FE1953896610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E519B-3A4F-4D10-A80F-5830A4A34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BB27D-EB57-4A47-BB36-F6FB05EF7BC6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38B4-3B8B-4AD8-950A-BB7580E67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B2BE9E-94AD-4A11-A9A5-7F951046E16A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6D7425-E973-4E6B-B6F4-E2E96C625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1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533400" y="1371600"/>
            <a:ext cx="7851648" cy="1828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Dandelion: Cooperative Content Distribution with Robust Incentives</a:t>
            </a:r>
            <a:endParaRPr lang="en-US" sz="5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533400" y="3228975"/>
            <a:ext cx="7854950" cy="1752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0" rIns="18288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mtClean="0"/>
              <a:t>Michael Sirivianos     Xiaowei Yang     Stanislaw Jarecki</a:t>
            </a:r>
          </a:p>
          <a:p>
            <a:pPr marL="0" indent="0" algn="ctr" eaLnBrk="1" hangingPunct="1">
              <a:buFont typeface="Wingdings 2" pitchFamily="18" charset="2"/>
              <a:buNone/>
            </a:pPr>
            <a:endParaRPr lang="en-US" smtClean="0"/>
          </a:p>
          <a:p>
            <a:pPr marL="0" indent="0" algn="r" eaLnBrk="1" hangingPunct="1">
              <a:buFont typeface="Wingdings 2" pitchFamily="18" charset="2"/>
              <a:buNone/>
            </a:pPr>
            <a:r>
              <a:rPr lang="en-US" sz="2000" smtClean="0"/>
              <a:t>Presented by</a:t>
            </a:r>
          </a:p>
          <a:p>
            <a:pPr marL="0" indent="0" algn="r" eaLnBrk="1" hangingPunct="1">
              <a:buFont typeface="Wingdings 2" pitchFamily="18" charset="2"/>
              <a:buNone/>
            </a:pPr>
            <a:r>
              <a:rPr lang="en-US" sz="2000" smtClean="0"/>
              <a:t>Vidya Nalan Chakravarthy</a:t>
            </a:r>
          </a:p>
          <a:p>
            <a:pPr marL="0" indent="0" algn="ctr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533400" y="1371600"/>
            <a:ext cx="7851648" cy="1828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Overview</a:t>
            </a:r>
            <a:endParaRPr lang="en-US" sz="5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5602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533400" y="3228975"/>
            <a:ext cx="7854950" cy="1752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0" rIns="18288"/>
          <a:lstStyle/>
          <a:p>
            <a:pPr marL="0" indent="0" algn="r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Dandelion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Distributes small and large static files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Responds to client requests with content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Enters </a:t>
            </a:r>
            <a:r>
              <a:rPr lang="en-US" i="1" dirty="0" smtClean="0"/>
              <a:t>peer-serving </a:t>
            </a:r>
            <a:r>
              <a:rPr lang="en-US" dirty="0" smtClean="0"/>
              <a:t>mode when overloaded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Redirects requests to other clients with the content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Maintains virtual economy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Robust incentives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Credits used for future downloads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Distribution (I)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 splits data into chunks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Chunks are disseminated independently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Allows clients to upload on receipt of a chunk</a:t>
            </a:r>
          </a:p>
          <a:p>
            <a:pPr lvl="1" eaLnBrk="1" hangingPunct="1"/>
            <a:r>
              <a:rPr lang="en-US" smtClean="0"/>
              <a:t>Increases efficiency of distribution pipeline</a:t>
            </a:r>
          </a:p>
          <a:p>
            <a:pPr lvl="1" eaLnBrk="1" hangingPunct="1"/>
            <a:r>
              <a:rPr lang="en-US" smtClean="0"/>
              <a:t>Incentivizes clients to upload chunks to earn credits for downloading other missing chunks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9800" y="2438400"/>
            <a:ext cx="44196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390900" y="2705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838700" y="2705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8" name="TextBox 9"/>
          <p:cNvSpPr txBox="1">
            <a:spLocks noChangeArrowheads="1"/>
          </p:cNvSpPr>
          <p:nvPr/>
        </p:nvSpPr>
        <p:spPr bwMode="auto">
          <a:xfrm>
            <a:off x="2362200" y="2514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Chunk1</a:t>
            </a:r>
          </a:p>
        </p:txBody>
      </p:sp>
      <p:sp>
        <p:nvSpPr>
          <p:cNvPr id="28679" name="TextBox 10"/>
          <p:cNvSpPr txBox="1">
            <a:spLocks noChangeArrowheads="1"/>
          </p:cNvSpPr>
          <p:nvPr/>
        </p:nvSpPr>
        <p:spPr bwMode="auto">
          <a:xfrm>
            <a:off x="3810000" y="2514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Chunk 2</a:t>
            </a:r>
          </a:p>
        </p:txBody>
      </p:sp>
      <p:sp>
        <p:nvSpPr>
          <p:cNvPr id="28680" name="TextBox 11"/>
          <p:cNvSpPr txBox="1">
            <a:spLocks noChangeArrowheads="1"/>
          </p:cNvSpPr>
          <p:nvPr/>
        </p:nvSpPr>
        <p:spPr bwMode="auto">
          <a:xfrm>
            <a:off x="5257800" y="2514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Chunk3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Distribution (II)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2011363"/>
            <a:ext cx="8229600" cy="4389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29699" name="Picture 2" descr="C:\folders\Spring2011\AdvancedOS\Dandelion\serv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333625"/>
            <a:ext cx="7620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2" descr="C:\folders\Spring2011\AdvancedOS\Dandelion\cli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629025"/>
            <a:ext cx="819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3" descr="C:\folders\Spring2011\AdvancedOS\Dandelion\cli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781425"/>
            <a:ext cx="819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4" descr="C:\folders\Spring2011\AdvancedOS\Dandelion\cli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5381625"/>
            <a:ext cx="819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5" descr="C:\folders\Spring2011\AdvancedOS\Dandelion\cli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781425"/>
            <a:ext cx="819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rot="10800000" flipV="1">
            <a:off x="2514600" y="2867025"/>
            <a:ext cx="1524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476500" y="3743325"/>
            <a:ext cx="2362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6" idx="0"/>
          </p:cNvCxnSpPr>
          <p:nvPr/>
        </p:nvCxnSpPr>
        <p:spPr>
          <a:xfrm rot="16200000" flipH="1">
            <a:off x="4200525" y="3228975"/>
            <a:ext cx="695325" cy="409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2790825"/>
            <a:ext cx="20574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</p:cNvCxnSpPr>
          <p:nvPr/>
        </p:nvCxnSpPr>
        <p:spPr>
          <a:xfrm rot="16200000" flipH="1">
            <a:off x="1895475" y="4686300"/>
            <a:ext cx="1190625" cy="657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3505200" y="4467225"/>
            <a:ext cx="30480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0" name="TextBox 20"/>
          <p:cNvSpPr txBox="1">
            <a:spLocks noChangeArrowheads="1"/>
          </p:cNvSpPr>
          <p:nvPr/>
        </p:nvSpPr>
        <p:spPr bwMode="auto">
          <a:xfrm>
            <a:off x="4724400" y="2181225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Dandelion Server</a:t>
            </a:r>
          </a:p>
        </p:txBody>
      </p:sp>
      <p:sp>
        <p:nvSpPr>
          <p:cNvPr id="29711" name="TextBox 22"/>
          <p:cNvSpPr txBox="1">
            <a:spLocks noChangeArrowheads="1"/>
          </p:cNvSpPr>
          <p:nvPr/>
        </p:nvSpPr>
        <p:spPr bwMode="auto">
          <a:xfrm>
            <a:off x="2514600" y="2790825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onstantia" pitchFamily="18" charset="0"/>
              </a:rPr>
              <a:t>Chunk 1</a:t>
            </a:r>
          </a:p>
        </p:txBody>
      </p:sp>
      <p:sp>
        <p:nvSpPr>
          <p:cNvPr id="29712" name="TextBox 24"/>
          <p:cNvSpPr txBox="1">
            <a:spLocks noChangeArrowheads="1"/>
          </p:cNvSpPr>
          <p:nvPr/>
        </p:nvSpPr>
        <p:spPr bwMode="auto">
          <a:xfrm>
            <a:off x="2971800" y="3933825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onstantia" pitchFamily="18" charset="0"/>
              </a:rPr>
              <a:t>Chunk 2</a:t>
            </a:r>
          </a:p>
        </p:txBody>
      </p:sp>
      <p:sp>
        <p:nvSpPr>
          <p:cNvPr id="29713" name="TextBox 25"/>
          <p:cNvSpPr txBox="1">
            <a:spLocks noChangeArrowheads="1"/>
          </p:cNvSpPr>
          <p:nvPr/>
        </p:nvSpPr>
        <p:spPr bwMode="auto">
          <a:xfrm>
            <a:off x="1676400" y="5000625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onstantia" pitchFamily="18" charset="0"/>
              </a:rPr>
              <a:t>Chunk 1</a:t>
            </a:r>
          </a:p>
        </p:txBody>
      </p:sp>
      <p:sp>
        <p:nvSpPr>
          <p:cNvPr id="29714" name="TextBox 26"/>
          <p:cNvSpPr txBox="1">
            <a:spLocks noChangeArrowheads="1"/>
          </p:cNvSpPr>
          <p:nvPr/>
        </p:nvSpPr>
        <p:spPr bwMode="auto">
          <a:xfrm>
            <a:off x="4495800" y="3248025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onstantia" pitchFamily="18" charset="0"/>
              </a:rPr>
              <a:t>Chunk 2</a:t>
            </a:r>
          </a:p>
        </p:txBody>
      </p:sp>
      <p:sp>
        <p:nvSpPr>
          <p:cNvPr id="29715" name="TextBox 28"/>
          <p:cNvSpPr txBox="1">
            <a:spLocks noChangeArrowheads="1"/>
          </p:cNvSpPr>
          <p:nvPr/>
        </p:nvSpPr>
        <p:spPr bwMode="auto">
          <a:xfrm>
            <a:off x="5715000" y="3095625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onstantia" pitchFamily="18" charset="0"/>
              </a:rPr>
              <a:t>Chunk 3</a:t>
            </a:r>
          </a:p>
        </p:txBody>
      </p:sp>
      <p:sp>
        <p:nvSpPr>
          <p:cNvPr id="29716" name="TextBox 29"/>
          <p:cNvSpPr txBox="1">
            <a:spLocks noChangeArrowheads="1"/>
          </p:cNvSpPr>
          <p:nvPr/>
        </p:nvSpPr>
        <p:spPr bwMode="auto">
          <a:xfrm>
            <a:off x="4648200" y="545465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onstantia" pitchFamily="18" charset="0"/>
              </a:rPr>
              <a:t>Chunk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533400" y="1371600"/>
            <a:ext cx="7851648" cy="1828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Robust Incentives</a:t>
            </a:r>
            <a:endParaRPr lang="en-US" sz="5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0722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533400" y="3228975"/>
            <a:ext cx="7854950" cy="1752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0" rIns="18288"/>
          <a:lstStyle/>
          <a:p>
            <a:pPr marL="0" indent="0" algn="r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challenges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Prevent  client cheating 	</a:t>
            </a:r>
          </a:p>
          <a:p>
            <a:pPr lvl="1" eaLnBrk="1" hangingPunct="1"/>
            <a:r>
              <a:rPr lang="en-US" smtClean="0"/>
              <a:t>Client does not upload any data</a:t>
            </a:r>
          </a:p>
          <a:p>
            <a:pPr lvl="1" eaLnBrk="1" hangingPunct="1"/>
            <a:r>
              <a:rPr lang="en-US" smtClean="0"/>
              <a:t>Client uploads garbage and claims credit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Maintain low processing and bandwidth costs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Cryptographic fair exchange mechanism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Dandelion server mediates exchanges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Non – repudiable complaint mechanism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 serving protocol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Clients </a:t>
            </a:r>
          </a:p>
          <a:p>
            <a:pPr lvl="1" eaLnBrk="1" hangingPunct="1"/>
            <a:r>
              <a:rPr lang="en-US" smtClean="0"/>
              <a:t>have password protected accounts with server</a:t>
            </a:r>
          </a:p>
          <a:p>
            <a:pPr lvl="1" eaLnBrk="1" hangingPunct="1"/>
            <a:r>
              <a:rPr lang="en-US" smtClean="0"/>
              <a:t>establish a secure channel to obtain shared session keys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Message exchange during a flash crowd event is as shown: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Peer serving protocol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Step 1:</a:t>
            </a:r>
          </a:p>
        </p:txBody>
      </p:sp>
      <p:pic>
        <p:nvPicPr>
          <p:cNvPr id="37891" name="Picture 3" descr="C:\folders\Spring2011\AdvancedOS\Dandelion\DandelionServ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1425" y="4343400"/>
            <a:ext cx="1685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 descr="C:\folders\Spring2011\AdvancedOS\Dandelion\client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625" y="2590800"/>
            <a:ext cx="7715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 descr="C:\folders\Spring2011\AdvancedOS\Dandelion\clientB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57825" y="2590800"/>
            <a:ext cx="8667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Straight Arrow Connector 36"/>
          <p:cNvCxnSpPr/>
          <p:nvPr/>
        </p:nvCxnSpPr>
        <p:spPr>
          <a:xfrm rot="5400000">
            <a:off x="5229225" y="3886200"/>
            <a:ext cx="8382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5" name="TextBox 37"/>
          <p:cNvSpPr txBox="1">
            <a:spLocks noChangeArrowheads="1"/>
          </p:cNvSpPr>
          <p:nvPr/>
        </p:nvSpPr>
        <p:spPr bwMode="auto">
          <a:xfrm>
            <a:off x="5686425" y="4267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1</a:t>
            </a:r>
          </a:p>
        </p:txBody>
      </p:sp>
      <p:pic>
        <p:nvPicPr>
          <p:cNvPr id="3789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95600" y="5791200"/>
            <a:ext cx="33829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 serving protocol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Step2: </a:t>
            </a:r>
          </a:p>
        </p:txBody>
      </p:sp>
      <p:pic>
        <p:nvPicPr>
          <p:cNvPr id="39939" name="Picture 3" descr="C:\folders\Spring2011\AdvancedOS\Dandelion\DandelionServ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1425" y="4191000"/>
            <a:ext cx="1685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 descr="C:\folders\Spring2011\AdvancedOS\Dandelion\client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625" y="2438400"/>
            <a:ext cx="7715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 descr="C:\folders\Spring2011\AdvancedOS\Dandelion\clientB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57825" y="2438400"/>
            <a:ext cx="8667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5400000">
            <a:off x="5229225" y="37338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3" name="TextBox 7"/>
          <p:cNvSpPr txBox="1">
            <a:spLocks noChangeArrowheads="1"/>
          </p:cNvSpPr>
          <p:nvPr/>
        </p:nvSpPr>
        <p:spPr bwMode="auto">
          <a:xfrm>
            <a:off x="5686425" y="41148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4838700" y="3448050"/>
            <a:ext cx="6096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5" name="TextBox 10"/>
          <p:cNvSpPr txBox="1">
            <a:spLocks noChangeArrowheads="1"/>
          </p:cNvSpPr>
          <p:nvPr/>
        </p:nvSpPr>
        <p:spPr bwMode="auto">
          <a:xfrm>
            <a:off x="4800600" y="3421063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2</a:t>
            </a:r>
          </a:p>
        </p:txBody>
      </p:sp>
      <p:pic>
        <p:nvPicPr>
          <p:cNvPr id="39946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00200" y="6019800"/>
            <a:ext cx="625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Introduction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Design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Overview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Robust incentives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Credit management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Unauthorized content distribution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Preliminary evaluation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Implementation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Experimental results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Conclusions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 serving protocol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Step 3:</a:t>
            </a:r>
          </a:p>
        </p:txBody>
      </p:sp>
      <p:pic>
        <p:nvPicPr>
          <p:cNvPr id="41987" name="Picture 3" descr="C:\folders\Spring2011\AdvancedOS\Dandelion\DandelionServ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1425" y="4351338"/>
            <a:ext cx="1685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 descr="C:\folders\Spring2011\AdvancedOS\Dandelion\client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625" y="2598738"/>
            <a:ext cx="7715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 descr="C:\folders\Spring2011\AdvancedOS\Dandelion\clientB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57825" y="2598738"/>
            <a:ext cx="8667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5400000">
            <a:off x="5229225" y="3894138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1" name="TextBox 7"/>
          <p:cNvSpPr txBox="1">
            <a:spLocks noChangeArrowheads="1"/>
          </p:cNvSpPr>
          <p:nvPr/>
        </p:nvSpPr>
        <p:spPr bwMode="auto">
          <a:xfrm>
            <a:off x="5686425" y="4275138"/>
            <a:ext cx="381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838700" y="3608388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3" name="TextBox 9"/>
          <p:cNvSpPr txBox="1">
            <a:spLocks noChangeArrowheads="1"/>
          </p:cNvSpPr>
          <p:nvPr/>
        </p:nvSpPr>
        <p:spPr bwMode="auto">
          <a:xfrm>
            <a:off x="4800600" y="35814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4038600" y="2732088"/>
            <a:ext cx="144780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5" name="TextBox 12"/>
          <p:cNvSpPr txBox="1">
            <a:spLocks noChangeArrowheads="1"/>
          </p:cNvSpPr>
          <p:nvPr/>
        </p:nvSpPr>
        <p:spPr bwMode="auto">
          <a:xfrm>
            <a:off x="4648200" y="2286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3</a:t>
            </a:r>
          </a:p>
        </p:txBody>
      </p:sp>
      <p:pic>
        <p:nvPicPr>
          <p:cNvPr id="4199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0" y="6019800"/>
            <a:ext cx="49387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 serving protocol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Step 4:</a:t>
            </a:r>
          </a:p>
        </p:txBody>
      </p:sp>
      <p:pic>
        <p:nvPicPr>
          <p:cNvPr id="44035" name="Picture 3" descr="C:\folders\Spring2011\AdvancedOS\Dandelion\DandelionServ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1425" y="4351338"/>
            <a:ext cx="1685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 descr="C:\folders\Spring2011\AdvancedOS\Dandelion\client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625" y="2598738"/>
            <a:ext cx="7715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 descr="C:\folders\Spring2011\AdvancedOS\Dandelion\clientB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57825" y="2598738"/>
            <a:ext cx="8667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5400000">
            <a:off x="5229225" y="3894138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39" name="TextBox 7"/>
          <p:cNvSpPr txBox="1">
            <a:spLocks noChangeArrowheads="1"/>
          </p:cNvSpPr>
          <p:nvPr/>
        </p:nvSpPr>
        <p:spPr bwMode="auto">
          <a:xfrm>
            <a:off x="5686425" y="4275138"/>
            <a:ext cx="381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838700" y="3608388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1" name="TextBox 9"/>
          <p:cNvSpPr txBox="1">
            <a:spLocks noChangeArrowheads="1"/>
          </p:cNvSpPr>
          <p:nvPr/>
        </p:nvSpPr>
        <p:spPr bwMode="auto">
          <a:xfrm>
            <a:off x="4800600" y="35814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2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4038600" y="2732088"/>
            <a:ext cx="14478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3" name="TextBox 11"/>
          <p:cNvSpPr txBox="1">
            <a:spLocks noChangeArrowheads="1"/>
          </p:cNvSpPr>
          <p:nvPr/>
        </p:nvSpPr>
        <p:spPr bwMode="auto">
          <a:xfrm>
            <a:off x="4648200" y="2286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3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114800" y="3113088"/>
            <a:ext cx="129540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5" name="TextBox 14"/>
          <p:cNvSpPr txBox="1">
            <a:spLocks noChangeArrowheads="1"/>
          </p:cNvSpPr>
          <p:nvPr/>
        </p:nvSpPr>
        <p:spPr bwMode="auto">
          <a:xfrm>
            <a:off x="4648200" y="3113088"/>
            <a:ext cx="381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4</a:t>
            </a:r>
          </a:p>
        </p:txBody>
      </p:sp>
      <p:pic>
        <p:nvPicPr>
          <p:cNvPr id="4404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79638" y="5715000"/>
            <a:ext cx="490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 serving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Step 5:</a:t>
            </a:r>
            <a:endParaRPr lang="en-US" dirty="0"/>
          </a:p>
        </p:txBody>
      </p:sp>
      <p:pic>
        <p:nvPicPr>
          <p:cNvPr id="46083" name="Picture 3" descr="C:\folders\Spring2011\AdvancedOS\Dandelion\DandelionServ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1425" y="4438650"/>
            <a:ext cx="1685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4" descr="C:\folders\Spring2011\AdvancedOS\Dandelion\client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625" y="2686050"/>
            <a:ext cx="7715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 descr="C:\folders\Spring2011\AdvancedOS\Dandelion\clientB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57825" y="2686050"/>
            <a:ext cx="8667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5400000">
            <a:off x="5229225" y="398145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7" name="TextBox 7"/>
          <p:cNvSpPr txBox="1">
            <a:spLocks noChangeArrowheads="1"/>
          </p:cNvSpPr>
          <p:nvPr/>
        </p:nvSpPr>
        <p:spPr bwMode="auto">
          <a:xfrm>
            <a:off x="5686425" y="436245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838700" y="36957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9" name="TextBox 9"/>
          <p:cNvSpPr txBox="1">
            <a:spLocks noChangeArrowheads="1"/>
          </p:cNvSpPr>
          <p:nvPr/>
        </p:nvSpPr>
        <p:spPr bwMode="auto">
          <a:xfrm>
            <a:off x="4800600" y="3668713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2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4038600" y="2819400"/>
            <a:ext cx="1447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91" name="TextBox 11"/>
          <p:cNvSpPr txBox="1">
            <a:spLocks noChangeArrowheads="1"/>
          </p:cNvSpPr>
          <p:nvPr/>
        </p:nvSpPr>
        <p:spPr bwMode="auto">
          <a:xfrm>
            <a:off x="4648200" y="2373313"/>
            <a:ext cx="60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3,5</a:t>
            </a:r>
          </a:p>
        </p:txBody>
      </p:sp>
      <p:sp>
        <p:nvSpPr>
          <p:cNvPr id="46092" name="TextBox 13"/>
          <p:cNvSpPr txBox="1">
            <a:spLocks noChangeArrowheads="1"/>
          </p:cNvSpPr>
          <p:nvPr/>
        </p:nvSpPr>
        <p:spPr bwMode="auto">
          <a:xfrm>
            <a:off x="4648200" y="32004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4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114800" y="32004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09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5700713"/>
            <a:ext cx="51816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 serving protocol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Step 6:</a:t>
            </a:r>
          </a:p>
        </p:txBody>
      </p:sp>
      <p:pic>
        <p:nvPicPr>
          <p:cNvPr id="48131" name="Picture 3" descr="C:\folders\Spring2011\AdvancedOS\Dandelion\DandelionServ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1425" y="4427538"/>
            <a:ext cx="1685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 descr="C:\folders\Spring2011\AdvancedOS\Dandelion\client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625" y="2674938"/>
            <a:ext cx="7715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 descr="C:\folders\Spring2011\AdvancedOS\Dandelion\clientB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57825" y="2674938"/>
            <a:ext cx="8667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5400000">
            <a:off x="5229225" y="3970338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5" name="TextBox 7"/>
          <p:cNvSpPr txBox="1">
            <a:spLocks noChangeArrowheads="1"/>
          </p:cNvSpPr>
          <p:nvPr/>
        </p:nvSpPr>
        <p:spPr bwMode="auto">
          <a:xfrm>
            <a:off x="5686425" y="4351338"/>
            <a:ext cx="381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838700" y="3684588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7" name="TextBox 9"/>
          <p:cNvSpPr txBox="1">
            <a:spLocks noChangeArrowheads="1"/>
          </p:cNvSpPr>
          <p:nvPr/>
        </p:nvSpPr>
        <p:spPr bwMode="auto">
          <a:xfrm>
            <a:off x="4800600" y="36576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2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4038600" y="2808288"/>
            <a:ext cx="14478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9" name="TextBox 11"/>
          <p:cNvSpPr txBox="1">
            <a:spLocks noChangeArrowheads="1"/>
          </p:cNvSpPr>
          <p:nvPr/>
        </p:nvSpPr>
        <p:spPr bwMode="auto">
          <a:xfrm>
            <a:off x="4648200" y="23622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3,5</a:t>
            </a:r>
          </a:p>
        </p:txBody>
      </p:sp>
      <p:sp>
        <p:nvSpPr>
          <p:cNvPr id="48140" name="TextBox 12"/>
          <p:cNvSpPr txBox="1">
            <a:spLocks noChangeArrowheads="1"/>
          </p:cNvSpPr>
          <p:nvPr/>
        </p:nvSpPr>
        <p:spPr bwMode="auto">
          <a:xfrm>
            <a:off x="4648200" y="3189288"/>
            <a:ext cx="533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4,6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114800" y="3189288"/>
            <a:ext cx="121920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142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62138" y="5848350"/>
            <a:ext cx="60626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3" name="Picture 4" descr="C:\folders\Spring2011\AdvancedOS\Dandelion\lock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86200" y="3103563"/>
            <a:ext cx="5715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 serving protocol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Step 7:</a:t>
            </a:r>
          </a:p>
        </p:txBody>
      </p:sp>
      <p:pic>
        <p:nvPicPr>
          <p:cNvPr id="50179" name="Picture 3" descr="C:\folders\Spring2011\AdvancedOS\Dandelion\DandelionServ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1425" y="4427538"/>
            <a:ext cx="1685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" descr="C:\folders\Spring2011\AdvancedOS\Dandelion\client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625" y="2674938"/>
            <a:ext cx="7715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5" descr="C:\folders\Spring2011\AdvancedOS\Dandelion\clientB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57825" y="2674938"/>
            <a:ext cx="8667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5400000">
            <a:off x="5229225" y="3970338"/>
            <a:ext cx="8382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3" name="TextBox 7"/>
          <p:cNvSpPr txBox="1">
            <a:spLocks noChangeArrowheads="1"/>
          </p:cNvSpPr>
          <p:nvPr/>
        </p:nvSpPr>
        <p:spPr bwMode="auto">
          <a:xfrm>
            <a:off x="5686425" y="4351338"/>
            <a:ext cx="638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1,7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838700" y="3684588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5" name="TextBox 9"/>
          <p:cNvSpPr txBox="1">
            <a:spLocks noChangeArrowheads="1"/>
          </p:cNvSpPr>
          <p:nvPr/>
        </p:nvSpPr>
        <p:spPr bwMode="auto">
          <a:xfrm>
            <a:off x="4800600" y="36576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2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4038600" y="2808288"/>
            <a:ext cx="14478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7" name="TextBox 11"/>
          <p:cNvSpPr txBox="1">
            <a:spLocks noChangeArrowheads="1"/>
          </p:cNvSpPr>
          <p:nvPr/>
        </p:nvSpPr>
        <p:spPr bwMode="auto">
          <a:xfrm>
            <a:off x="4648200" y="23622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3,5</a:t>
            </a:r>
          </a:p>
        </p:txBody>
      </p:sp>
      <p:sp>
        <p:nvSpPr>
          <p:cNvPr id="50188" name="TextBox 12"/>
          <p:cNvSpPr txBox="1">
            <a:spLocks noChangeArrowheads="1"/>
          </p:cNvSpPr>
          <p:nvPr/>
        </p:nvSpPr>
        <p:spPr bwMode="auto">
          <a:xfrm>
            <a:off x="4648200" y="3189288"/>
            <a:ext cx="533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4,6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114800" y="3189288"/>
            <a:ext cx="12192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19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6051550"/>
            <a:ext cx="665956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91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86600" y="6127750"/>
            <a:ext cx="1447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92" name="Picture 4" descr="C:\folders\Spring2011\AdvancedOS\Dandelion\lock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48100" y="3179763"/>
            <a:ext cx="5715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 serving protocol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Step 8:</a:t>
            </a:r>
          </a:p>
        </p:txBody>
      </p:sp>
      <p:pic>
        <p:nvPicPr>
          <p:cNvPr id="52227" name="Picture 3" descr="C:\folders\Spring2011\AdvancedOS\Dandelion\DandelionServ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76675" y="4579938"/>
            <a:ext cx="1685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 descr="C:\folders\Spring2011\AdvancedOS\Dandelion\client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625" y="2674938"/>
            <a:ext cx="7715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5" descr="C:\folders\Spring2011\AdvancedOS\Dandelion\clientB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57825" y="2674938"/>
            <a:ext cx="8667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5400000">
            <a:off x="5229225" y="3970338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31" name="TextBox 7"/>
          <p:cNvSpPr txBox="1">
            <a:spLocks noChangeArrowheads="1"/>
          </p:cNvSpPr>
          <p:nvPr/>
        </p:nvSpPr>
        <p:spPr bwMode="auto">
          <a:xfrm>
            <a:off x="5686425" y="4351338"/>
            <a:ext cx="638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1,7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838700" y="3684588"/>
            <a:ext cx="6096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33" name="TextBox 9"/>
          <p:cNvSpPr txBox="1">
            <a:spLocks noChangeArrowheads="1"/>
          </p:cNvSpPr>
          <p:nvPr/>
        </p:nvSpPr>
        <p:spPr bwMode="auto">
          <a:xfrm>
            <a:off x="4572000" y="36576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2,8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4038600" y="2808288"/>
            <a:ext cx="14478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35" name="TextBox 11"/>
          <p:cNvSpPr txBox="1">
            <a:spLocks noChangeArrowheads="1"/>
          </p:cNvSpPr>
          <p:nvPr/>
        </p:nvSpPr>
        <p:spPr bwMode="auto">
          <a:xfrm>
            <a:off x="4648200" y="23622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3,5</a:t>
            </a:r>
          </a:p>
        </p:txBody>
      </p:sp>
      <p:sp>
        <p:nvSpPr>
          <p:cNvPr id="52236" name="TextBox 12"/>
          <p:cNvSpPr txBox="1">
            <a:spLocks noChangeArrowheads="1"/>
          </p:cNvSpPr>
          <p:nvPr/>
        </p:nvSpPr>
        <p:spPr bwMode="auto">
          <a:xfrm>
            <a:off x="4648200" y="3189288"/>
            <a:ext cx="533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4,6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114800" y="3189288"/>
            <a:ext cx="12192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6096000"/>
            <a:ext cx="65151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9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08800" y="617220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40" name="Picture 4" descr="C:\folders\Spring2011\AdvancedOS\Dandelion\lock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0000" y="3189288"/>
            <a:ext cx="5715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41" name="Picture 5" descr="C:\folders\Spring2011\AdvancedOS\Dandelion\key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83088" y="4179888"/>
            <a:ext cx="3413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 serving protocol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A’s commitment does not verify due to</a:t>
            </a:r>
          </a:p>
          <a:p>
            <a:pPr lvl="1" eaLnBrk="1" hangingPunct="1"/>
            <a:r>
              <a:rPr lang="en-US" smtClean="0"/>
              <a:t>Transmission error or</a:t>
            </a:r>
          </a:p>
          <a:p>
            <a:pPr lvl="1" eaLnBrk="1" hangingPunct="1"/>
            <a:r>
              <a:rPr lang="en-US" smtClean="0"/>
              <a:t>A misbehaving or</a:t>
            </a:r>
          </a:p>
          <a:p>
            <a:pPr lvl="1" eaLnBrk="1" hangingPunct="1"/>
            <a:r>
              <a:rPr lang="en-US" smtClean="0"/>
              <a:t>B misbehaving</a:t>
            </a:r>
          </a:p>
          <a:p>
            <a:pPr eaLnBrk="1" hangingPunct="1"/>
            <a:r>
              <a:rPr lang="en-US" smtClean="0"/>
              <a:t>Server warns B and does not return encryption key k</a:t>
            </a:r>
          </a:p>
          <a:p>
            <a:pPr eaLnBrk="1" hangingPunct="1"/>
            <a:r>
              <a:rPr lang="en-US" smtClean="0"/>
              <a:t>It does not update A’s or B’s credit</a:t>
            </a:r>
          </a:p>
          <a:p>
            <a:pPr eaLnBrk="1" hangingPunct="1"/>
            <a:r>
              <a:rPr lang="en-US" smtClean="0"/>
              <a:t>B re-requests the chunk from A or another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 serving protocol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B receives repeated invalid commitments from A, it should disconnect from A and blacklist it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server receives repeated decryption requests from B with invalid commitments from A, B is blacklisted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 serving protocol</a:t>
            </a:r>
          </a:p>
        </p:txBody>
      </p:sp>
      <p:pic>
        <p:nvPicPr>
          <p:cNvPr id="56322" name="Content Placeholder 4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98600" y="2490788"/>
            <a:ext cx="6146800" cy="3278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Complaint Mechanism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decrypted file is invalid, B complains to the server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Complaint message contains</a:t>
            </a:r>
          </a:p>
          <a:p>
            <a:pPr lvl="1" eaLnBrk="1" hangingPunct="1"/>
            <a:r>
              <a:rPr lang="en-US" smtClean="0"/>
              <a:t>A’s commitment</a:t>
            </a:r>
          </a:p>
          <a:p>
            <a:pPr lvl="1" eaLnBrk="1" hangingPunct="1"/>
            <a:r>
              <a:rPr lang="en-US" smtClean="0"/>
              <a:t>Digest of the encrypted chunk</a:t>
            </a:r>
          </a:p>
          <a:p>
            <a:pPr lvl="1" eaLnBrk="1" hangingPunct="1"/>
            <a:r>
              <a:rPr lang="en-US" smtClean="0"/>
              <a:t>Encryption of key k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A cannot repudiate it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Cost efficient solution to handle demand peaks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Robust incentives for client co-operation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Discourage unauthorized content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Complaint Mechanism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commitment verifies</a:t>
            </a:r>
          </a:p>
          <a:p>
            <a:pPr lvl="1" eaLnBrk="1" hangingPunct="1"/>
            <a:r>
              <a:rPr lang="en-US" smtClean="0"/>
              <a:t>Server checks if commitment is computed over a valid chunk</a:t>
            </a:r>
          </a:p>
          <a:p>
            <a:pPr lvl="1" eaLnBrk="1" hangingPunct="1"/>
            <a:r>
              <a:rPr lang="en-US" smtClean="0"/>
              <a:t>If it does not verify, A is misbehaving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 commitment does not verify</a:t>
            </a:r>
          </a:p>
          <a:p>
            <a:pPr lvl="1" eaLnBrk="1" hangingPunct="1"/>
            <a:r>
              <a:rPr lang="en-US" smtClean="0"/>
              <a:t>B is misbehaving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533400" y="1371600"/>
            <a:ext cx="7851648" cy="1828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Credit Management</a:t>
            </a:r>
            <a:endParaRPr lang="en-US" sz="5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9394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533400" y="3228975"/>
            <a:ext cx="7854950" cy="1752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0" rIns="18288"/>
          <a:lstStyle/>
          <a:p>
            <a:pPr marL="0" indent="0" algn="r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Credit Management 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Clients spend</a:t>
            </a:r>
            <a:r>
              <a:rPr lang="el-GR" smtClean="0"/>
              <a:t> Δ</a:t>
            </a:r>
            <a:r>
              <a:rPr lang="en-US" baseline="-25000" smtClean="0"/>
              <a:t>c </a:t>
            </a:r>
            <a:r>
              <a:rPr lang="en-US" smtClean="0"/>
              <a:t>&gt; 0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Clients earn </a:t>
            </a:r>
            <a:r>
              <a:rPr lang="el-GR" smtClean="0"/>
              <a:t>Δ</a:t>
            </a:r>
            <a:r>
              <a:rPr lang="en-US" baseline="-25000" smtClean="0"/>
              <a:t>r </a:t>
            </a:r>
            <a:r>
              <a:rPr lang="en-US" smtClean="0"/>
              <a:t>&gt; 0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To prevent colluders from increasing sum of their credit, </a:t>
            </a:r>
            <a:r>
              <a:rPr lang="el-GR" smtClean="0"/>
              <a:t>Δ</a:t>
            </a:r>
            <a:r>
              <a:rPr lang="en-US" baseline="-25000" smtClean="0"/>
              <a:t>c </a:t>
            </a:r>
            <a:r>
              <a:rPr lang="en-US" smtClean="0"/>
              <a:t>= </a:t>
            </a:r>
            <a:r>
              <a:rPr lang="el-GR" smtClean="0"/>
              <a:t>Δ</a:t>
            </a:r>
            <a:r>
              <a:rPr lang="en-US" baseline="-25000" smtClean="0"/>
              <a:t>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Credit Management 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Users with paid accounts</a:t>
            </a:r>
          </a:p>
          <a:p>
            <a:pPr lvl="1" eaLnBrk="1" hangingPunct="1"/>
            <a:r>
              <a:rPr lang="en-US" smtClean="0"/>
              <a:t>User purchases initial credit</a:t>
            </a:r>
          </a:p>
          <a:p>
            <a:pPr lvl="1" eaLnBrk="1" hangingPunct="1"/>
            <a:r>
              <a:rPr lang="en-US" smtClean="0"/>
              <a:t>Content provider redeems credit for monetary rewards</a:t>
            </a:r>
          </a:p>
          <a:p>
            <a:pPr lvl="1" eaLnBrk="1" hangingPunct="1"/>
            <a:r>
              <a:rPr lang="en-US" smtClean="0"/>
              <a:t>Motivates client to upload to earn credit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Accounts without monetary transactions</a:t>
            </a:r>
          </a:p>
          <a:p>
            <a:pPr lvl="1" eaLnBrk="1" hangingPunct="1"/>
            <a:r>
              <a:rPr lang="en-US" smtClean="0"/>
              <a:t>New clients are given a portion of credit</a:t>
            </a:r>
          </a:p>
          <a:p>
            <a:pPr lvl="1" eaLnBrk="1" hangingPunct="1"/>
            <a:r>
              <a:rPr lang="en-US" smtClean="0"/>
              <a:t>Accumulates credits for uploading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registration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Boosting credit by registering multiple times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Not an issue with paid accounts</a:t>
            </a:r>
          </a:p>
          <a:p>
            <a:pPr lvl="2" eaLnBrk="1" hangingPunct="1"/>
            <a:r>
              <a:rPr lang="en-US" smtClean="0"/>
              <a:t>User purchases initial credit</a:t>
            </a:r>
          </a:p>
          <a:p>
            <a:pPr lvl="2" eaLnBrk="1" hangingPunct="1">
              <a:buFont typeface="Wingdings 2" pitchFamily="18" charset="2"/>
              <a:buNone/>
            </a:pPr>
            <a:endParaRPr lang="en-US" smtClean="0"/>
          </a:p>
          <a:p>
            <a:pPr lvl="1" eaLnBrk="1" hangingPunct="1"/>
            <a:r>
              <a:rPr lang="en-US" smtClean="0"/>
              <a:t>Issue in free content distribution</a:t>
            </a:r>
          </a:p>
          <a:p>
            <a:pPr lvl="2" eaLnBrk="1" hangingPunct="1"/>
            <a:r>
              <a:rPr lang="en-US" smtClean="0"/>
              <a:t>Sybil attacks similar to Farsite and Pastiche</a:t>
            </a:r>
          </a:p>
          <a:p>
            <a:pPr lvl="2" eaLnBrk="1" hangingPunct="1"/>
            <a:r>
              <a:rPr lang="en-US" smtClean="0"/>
              <a:t>Requires a registration process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533400" y="1371600"/>
            <a:ext cx="7851648" cy="1828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Discourage unauthorized content distribution</a:t>
            </a:r>
            <a:endParaRPr lang="en-US" sz="5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5538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533400" y="3228975"/>
            <a:ext cx="7854950" cy="1752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0" rIns="18288"/>
          <a:lstStyle/>
          <a:p>
            <a:pPr marL="0" indent="0" algn="r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Unauthorized content distribution</a:t>
            </a:r>
            <a:endParaRPr lang="en-US" dirty="0"/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Uploading to unauthorized users</a:t>
            </a:r>
          </a:p>
          <a:p>
            <a:pPr lvl="1" eaLnBrk="1" hangingPunct="1"/>
            <a:r>
              <a:rPr lang="en-US" smtClean="0"/>
              <a:t>No strong incentives</a:t>
            </a:r>
          </a:p>
          <a:p>
            <a:pPr lvl="1" eaLnBrk="1" hangingPunct="1"/>
            <a:r>
              <a:rPr lang="en-US" smtClean="0"/>
              <a:t>Server can refrain giving credit to unauthorized users</a:t>
            </a:r>
          </a:p>
          <a:p>
            <a:pPr lvl="1" eaLnBrk="1" hangingPunct="1"/>
            <a:r>
              <a:rPr lang="en-US" smtClean="0"/>
              <a:t>Verify legitimacy of requests</a:t>
            </a:r>
          </a:p>
          <a:p>
            <a:pPr lvl="1" eaLnBrk="1" hangingPunct="1"/>
            <a:r>
              <a:rPr lang="en-US" smtClean="0"/>
              <a:t>Avoid wasting bandwidth on unauthorized users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Clients are held responsible for uploading to unauthorized users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Preliminary Evaluation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Prototype Implementation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Experimental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Prototype Implementation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Cryptographic operations</a:t>
            </a:r>
          </a:p>
          <a:p>
            <a:pPr lvl="1" eaLnBrk="1" hangingPunct="1"/>
            <a:r>
              <a:rPr lang="en-US" i="1" smtClean="0"/>
              <a:t>Openssl</a:t>
            </a:r>
            <a:r>
              <a:rPr lang="en-US" smtClean="0"/>
              <a:t> C library</a:t>
            </a:r>
          </a:p>
          <a:p>
            <a:pPr lvl="2" eaLnBrk="1" hangingPunct="1"/>
            <a:endParaRPr lang="en-US" smtClean="0"/>
          </a:p>
          <a:p>
            <a:pPr eaLnBrk="1" hangingPunct="1"/>
            <a:r>
              <a:rPr lang="en-US" smtClean="0"/>
              <a:t>Credit management system </a:t>
            </a:r>
          </a:p>
          <a:p>
            <a:pPr lvl="1" eaLnBrk="1" hangingPunct="1"/>
            <a:r>
              <a:rPr lang="en-US" smtClean="0"/>
              <a:t>Database engine of </a:t>
            </a:r>
            <a:r>
              <a:rPr lang="en-US" i="1" smtClean="0"/>
              <a:t>Sqlite</a:t>
            </a:r>
            <a:r>
              <a:rPr lang="en-US" smtClean="0"/>
              <a:t> library</a:t>
            </a:r>
          </a:p>
          <a:p>
            <a:pPr lvl="2" eaLnBrk="1" hangingPunct="1"/>
            <a:endParaRPr lang="en-US" smtClean="0"/>
          </a:p>
          <a:p>
            <a:pPr eaLnBrk="1" hangingPunct="1"/>
            <a:r>
              <a:rPr lang="en-US" smtClean="0"/>
              <a:t>Architecture  - combination of</a:t>
            </a:r>
          </a:p>
          <a:p>
            <a:pPr lvl="1" eaLnBrk="1" hangingPunct="1"/>
            <a:r>
              <a:rPr lang="en-US" smtClean="0"/>
              <a:t>Asymmetric Multi Process Event Driven Architecture</a:t>
            </a:r>
          </a:p>
          <a:p>
            <a:pPr lvl="1" eaLnBrk="1" hangingPunct="1"/>
            <a:r>
              <a:rPr lang="en-US" smtClean="0"/>
              <a:t>Staged Event Driven 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Database Operations</a:t>
            </a: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 thread reads request from network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sends requests to </a:t>
            </a:r>
            <a:r>
              <a:rPr lang="en-US" i="1" smtClean="0"/>
              <a:t>disk access </a:t>
            </a:r>
            <a:r>
              <a:rPr lang="en-US" smtClean="0"/>
              <a:t>or </a:t>
            </a:r>
            <a:r>
              <a:rPr lang="en-US" i="1" smtClean="0"/>
              <a:t>database access </a:t>
            </a:r>
            <a:r>
              <a:rPr lang="en-US" smtClean="0"/>
              <a:t>helper threads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Helper thread finishes and sends requests to another thread pool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Use zero-copy </a:t>
            </a:r>
            <a:r>
              <a:rPr lang="en-US" i="1" smtClean="0"/>
              <a:t>sendfile()</a:t>
            </a:r>
            <a:r>
              <a:rPr lang="en-US" smtClean="0"/>
              <a:t> for chunk transmission</a:t>
            </a:r>
            <a:endParaRPr lang="en-US" i="1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Online Content Distribution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Issue</a:t>
            </a:r>
          </a:p>
          <a:p>
            <a:pPr lvl="1" eaLnBrk="1" hangingPunct="1"/>
            <a:r>
              <a:rPr lang="en-US" smtClean="0"/>
              <a:t>Cost effective solution to handle peak usage</a:t>
            </a:r>
          </a:p>
          <a:p>
            <a:pPr lvl="1" eaLnBrk="1" hangingPunct="1"/>
            <a:r>
              <a:rPr lang="en-US" smtClean="0"/>
              <a:t>Over-provisioning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Solutions</a:t>
            </a:r>
          </a:p>
          <a:p>
            <a:pPr lvl="1" eaLnBrk="1" hangingPunct="1"/>
            <a:r>
              <a:rPr lang="en-US" smtClean="0"/>
              <a:t>Content Distribution networks </a:t>
            </a:r>
          </a:p>
          <a:p>
            <a:pPr lvl="1" eaLnBrk="1" hangingPunct="1"/>
            <a:r>
              <a:rPr lang="en-US" smtClean="0"/>
              <a:t>Free CDNs</a:t>
            </a:r>
          </a:p>
          <a:p>
            <a:pPr lvl="1" eaLnBrk="1" hangingPunct="1"/>
            <a:r>
              <a:rPr lang="en-US" smtClean="0"/>
              <a:t>Dandelion 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Operations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use TCP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are asynchronous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are executed by thread processing the last stage of the request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features:</a:t>
            </a: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Exploits parallelism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Good performance with both small and large files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number of concurrent connections/pending requests are kept separate from number of threads that can be handled by the 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Experimental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Server tasks in a flash crowd event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1. Process key decryption requests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One HMAC operation and block cipher decryption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One query and two updates on credit database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Transmits decryption key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 Send short responses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Types of client requests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Request for decryption keys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Requests for file chunks directly from server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 Operations</a:t>
            </a:r>
          </a:p>
        </p:txBody>
      </p:sp>
      <p:sp>
        <p:nvSpPr>
          <p:cNvPr id="75778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Cryptographic operations are highly efficient</a:t>
            </a:r>
          </a:p>
          <a:p>
            <a:pPr eaLnBrk="1" hangingPunct="1"/>
            <a:r>
              <a:rPr lang="en-US" smtClean="0"/>
              <a:t>Symmetric encryption is cheap</a:t>
            </a:r>
          </a:p>
          <a:p>
            <a:pPr eaLnBrk="1" hangingPunct="1"/>
            <a:r>
              <a:rPr lang="en-US" smtClean="0"/>
              <a:t>Bottleneck – download link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981200"/>
            <a:ext cx="59245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 Operations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Client’s processing overhead does not affect its upload or download throughput</a:t>
            </a:r>
          </a:p>
        </p:txBody>
      </p:sp>
      <p:pic>
        <p:nvPicPr>
          <p:cNvPr id="7782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057400"/>
            <a:ext cx="719613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 serving mode</a:t>
            </a:r>
          </a:p>
        </p:txBody>
      </p:sp>
      <p:pic>
        <p:nvPicPr>
          <p:cNvPr id="798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1752600"/>
            <a:ext cx="6629400" cy="48625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</a:t>
            </a: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Smaller chunk size reduces performance gain</a:t>
            </a:r>
          </a:p>
          <a:p>
            <a:pPr lvl="1" eaLnBrk="1" hangingPunct="1"/>
            <a:r>
              <a:rPr lang="en-US" smtClean="0"/>
              <a:t>more load on the server due to decryption key requests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Cost of complaining is higher</a:t>
            </a:r>
          </a:p>
          <a:p>
            <a:pPr lvl="1" eaLnBrk="1" hangingPunct="1"/>
            <a:r>
              <a:rPr lang="en-US" smtClean="0"/>
              <a:t>Involves reading chunk, encrypting, hashing</a:t>
            </a:r>
          </a:p>
          <a:p>
            <a:pPr lvl="1" eaLnBrk="1" hangingPunct="1"/>
            <a:r>
              <a:rPr lang="en-US" smtClean="0"/>
              <a:t>Cost is not incurred repeatedly</a:t>
            </a:r>
          </a:p>
          <a:p>
            <a:pPr lvl="2" eaLnBrk="1" hangingPunct="1"/>
            <a:r>
              <a:rPr lang="en-US" smtClean="0"/>
              <a:t>Misbehavers are blacklisted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Contributions:	</a:t>
            </a:r>
          </a:p>
          <a:p>
            <a:pPr lvl="1" eaLnBrk="1" hangingPunct="1"/>
            <a:r>
              <a:rPr lang="en-US" smtClean="0"/>
              <a:t>Robust incentives</a:t>
            </a:r>
          </a:p>
          <a:p>
            <a:pPr lvl="1" eaLnBrk="1" hangingPunct="1"/>
            <a:r>
              <a:rPr lang="en-US" smtClean="0"/>
              <a:t>Discouraging unauthorized peers</a:t>
            </a:r>
          </a:p>
          <a:p>
            <a:pPr lvl="2" eaLnBrk="1" hangingPunct="1"/>
            <a:r>
              <a:rPr lang="en-US" smtClean="0"/>
              <a:t>Can be used for copyright-protected digital goods</a:t>
            </a:r>
          </a:p>
          <a:p>
            <a:pPr eaLnBrk="1" hangingPunct="1"/>
            <a:r>
              <a:rPr lang="en-US" smtClean="0"/>
              <a:t>Drawbacks of Dandelion</a:t>
            </a:r>
          </a:p>
          <a:p>
            <a:pPr lvl="1" eaLnBrk="1" hangingPunct="1"/>
            <a:r>
              <a:rPr lang="en-US" smtClean="0"/>
              <a:t>Less efficient than BitTorrent tracker </a:t>
            </a:r>
          </a:p>
          <a:p>
            <a:pPr lvl="1" eaLnBrk="1" hangingPunct="1"/>
            <a:r>
              <a:rPr lang="en-US" smtClean="0"/>
              <a:t>Less scalable than BitTorrent</a:t>
            </a:r>
          </a:p>
          <a:p>
            <a:pPr lvl="2" eaLnBrk="1" hangingPunct="1"/>
            <a:r>
              <a:rPr lang="en-US" smtClean="0"/>
              <a:t>Distribute dandelion server and credit banks over multiple trusted nodes to improve scalability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533400" y="1371600"/>
            <a:ext cx="7851648" cy="1828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Thank You!</a:t>
            </a:r>
            <a:endParaRPr lang="en-US" sz="5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4994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533400" y="3228975"/>
            <a:ext cx="7854950" cy="1752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0" rIns="18288"/>
          <a:lstStyle/>
          <a:p>
            <a:pPr marL="0" indent="0" algn="r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Online Content Distribution – Solutions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Content distribution networks </a:t>
            </a:r>
          </a:p>
          <a:p>
            <a:pPr lvl="1" eaLnBrk="1" hangingPunct="1"/>
            <a:r>
              <a:rPr lang="en-US" smtClean="0"/>
              <a:t> Example: Akamai</a:t>
            </a:r>
          </a:p>
          <a:p>
            <a:pPr lvl="1" eaLnBrk="1" hangingPunct="1"/>
            <a:r>
              <a:rPr lang="en-US" smtClean="0"/>
              <a:t>Services are costly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Free CDNs</a:t>
            </a:r>
          </a:p>
          <a:p>
            <a:pPr lvl="1" eaLnBrk="1" hangingPunct="1"/>
            <a:r>
              <a:rPr lang="en-US" smtClean="0"/>
              <a:t>Examples: Coral, CoDeen and Cob-Web</a:t>
            </a:r>
          </a:p>
          <a:p>
            <a:pPr lvl="1" eaLnBrk="1" hangingPunct="1"/>
            <a:r>
              <a:rPr lang="en-US" smtClean="0"/>
              <a:t>Lack viable model to scale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Online Content Distribution – Solutions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Dandelion</a:t>
            </a:r>
          </a:p>
          <a:p>
            <a:pPr lvl="1" eaLnBrk="1" hangingPunct="1"/>
            <a:r>
              <a:rPr lang="en-US" smtClean="0"/>
              <a:t>Cost effective solution to handle flash crowds</a:t>
            </a:r>
          </a:p>
          <a:p>
            <a:pPr lvl="1" eaLnBrk="1" hangingPunct="1"/>
            <a:r>
              <a:rPr lang="en-US" smtClean="0"/>
              <a:t>Utilizes clients’ bandwidth</a:t>
            </a:r>
          </a:p>
          <a:p>
            <a:pPr lvl="1" eaLnBrk="1" hangingPunct="1"/>
            <a:r>
              <a:rPr lang="en-US" smtClean="0"/>
              <a:t>Redirects requests to other clients with the 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Online Content Distribution – Solutions</a:t>
            </a:r>
            <a:endParaRPr lang="en-US" dirty="0"/>
          </a:p>
        </p:txBody>
      </p:sp>
      <p:pic>
        <p:nvPicPr>
          <p:cNvPr id="22530" name="Picture 2" descr="C:\folders\Spring2011\AdvancedOS\Dandelion\server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1905000"/>
            <a:ext cx="762000" cy="752475"/>
          </a:xfrm>
        </p:spPr>
      </p:pic>
      <p:pic>
        <p:nvPicPr>
          <p:cNvPr id="22531" name="Picture 2" descr="C:\folders\Spring2011\AdvancedOS\Dandelion\cli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505200"/>
            <a:ext cx="819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 descr="C:\folders\Spring2011\AdvancedOS\Dandelion\cli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724400"/>
            <a:ext cx="819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C:\folders\Spring2011\AdvancedOS\Dandelion\cli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2971800"/>
            <a:ext cx="819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5" descr="C:\folders\Spring2011\AdvancedOS\Dandelion\cli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4343400"/>
            <a:ext cx="819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2" descr="C:\folders\Spring2011\AdvancedOS\Dandelion\serv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828800"/>
            <a:ext cx="7620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2" descr="C:\folders\Spring2011\AdvancedOS\Dandelion\cli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352800"/>
            <a:ext cx="819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3" descr="C:\folders\Spring2011\AdvancedOS\Dandelion\cli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572000"/>
            <a:ext cx="819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4" descr="C:\folders\Spring2011\AdvancedOS\Dandelion\cli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2819400"/>
            <a:ext cx="819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5" descr="C:\folders\Spring2011\AdvancedOS\Dandelion\cli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4191000"/>
            <a:ext cx="819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Straight Arrow Connector 30"/>
          <p:cNvCxnSpPr>
            <a:endCxn id="2050" idx="0"/>
          </p:cNvCxnSpPr>
          <p:nvPr/>
        </p:nvCxnSpPr>
        <p:spPr>
          <a:xfrm rot="5400000">
            <a:off x="700088" y="2605087"/>
            <a:ext cx="990600" cy="809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-233363" y="3433763"/>
            <a:ext cx="2752725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590550" y="3448050"/>
            <a:ext cx="2066925" cy="352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2"/>
          </p:cNvCxnSpPr>
          <p:nvPr/>
        </p:nvCxnSpPr>
        <p:spPr>
          <a:xfrm rot="16200000" flipH="1">
            <a:off x="414337" y="4071938"/>
            <a:ext cx="3286125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1409700" y="31623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057400" y="24384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5715000" y="25908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6410325" y="2886075"/>
            <a:ext cx="1609725" cy="866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 flipH="1" flipV="1">
            <a:off x="7658100" y="36957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6200000" flipH="1">
            <a:off x="5715000" y="41148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0" name="TextBox 53"/>
          <p:cNvSpPr txBox="1">
            <a:spLocks noChangeArrowheads="1"/>
          </p:cNvSpPr>
          <p:nvPr/>
        </p:nvSpPr>
        <p:spPr bwMode="auto">
          <a:xfrm>
            <a:off x="685800" y="61722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Flash crowd scenario</a:t>
            </a:r>
          </a:p>
        </p:txBody>
      </p:sp>
      <p:sp>
        <p:nvSpPr>
          <p:cNvPr id="22551" name="TextBox 55"/>
          <p:cNvSpPr txBox="1">
            <a:spLocks noChangeArrowheads="1"/>
          </p:cNvSpPr>
          <p:nvPr/>
        </p:nvSpPr>
        <p:spPr bwMode="auto">
          <a:xfrm>
            <a:off x="5410200" y="1868488"/>
            <a:ext cx="1219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Dandelion Server</a:t>
            </a:r>
          </a:p>
        </p:txBody>
      </p:sp>
      <p:sp>
        <p:nvSpPr>
          <p:cNvPr id="22552" name="TextBox 56"/>
          <p:cNvSpPr txBox="1">
            <a:spLocks noChangeArrowheads="1"/>
          </p:cNvSpPr>
          <p:nvPr/>
        </p:nvSpPr>
        <p:spPr bwMode="auto">
          <a:xfrm>
            <a:off x="2286000" y="19050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Server</a:t>
            </a:r>
          </a:p>
        </p:txBody>
      </p:sp>
      <p:sp>
        <p:nvSpPr>
          <p:cNvPr id="22553" name="TextBox 57"/>
          <p:cNvSpPr txBox="1">
            <a:spLocks noChangeArrowheads="1"/>
          </p:cNvSpPr>
          <p:nvPr/>
        </p:nvSpPr>
        <p:spPr bwMode="auto">
          <a:xfrm>
            <a:off x="5867400" y="60960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Peer-serving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BitTorrent Vs Dandelion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`BitTorrent uses rate based tit for tat</a:t>
            </a:r>
          </a:p>
          <a:p>
            <a:pPr lvl="2" eaLnBrk="1" hangingPunct="1"/>
            <a:r>
              <a:rPr lang="en-US" smtClean="0"/>
              <a:t>Susceptible to manipulation</a:t>
            </a:r>
          </a:p>
          <a:p>
            <a:pPr lvl="2" eaLnBrk="1" hangingPunct="1"/>
            <a:r>
              <a:rPr lang="en-US" smtClean="0"/>
              <a:t>No motivation to upload after completion of download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No incentives  for uploading in BitTorrent</a:t>
            </a:r>
          </a:p>
          <a:p>
            <a:pPr lvl="2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Overview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Robust Incentives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Credit Management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Discouraging unauthorized content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1368</TotalTime>
  <Words>966</Words>
  <Application>Microsoft Office PowerPoint</Application>
  <PresentationFormat>On-screen Show (4:3)</PresentationFormat>
  <Paragraphs>347</Paragraphs>
  <Slides>48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Constantia</vt:lpstr>
      <vt:lpstr>Wingdings 2</vt:lpstr>
      <vt:lpstr>Flow</vt:lpstr>
      <vt:lpstr>Slide 1</vt:lpstr>
      <vt:lpstr>Contents</vt:lpstr>
      <vt:lpstr>Motivation</vt:lpstr>
      <vt:lpstr>Online Content Distribution</vt:lpstr>
      <vt:lpstr>Online Content Distribution – Solutions</vt:lpstr>
      <vt:lpstr>Online Content Distribution – Solutions</vt:lpstr>
      <vt:lpstr>Online Content Distribution – Solutions</vt:lpstr>
      <vt:lpstr>BitTorrent Vs Dandelion</vt:lpstr>
      <vt:lpstr>Design</vt:lpstr>
      <vt:lpstr>Slide 10</vt:lpstr>
      <vt:lpstr>Dandelion server</vt:lpstr>
      <vt:lpstr>Data Distribution (I)</vt:lpstr>
      <vt:lpstr>Data Distribution (II)</vt:lpstr>
      <vt:lpstr>Slide 14</vt:lpstr>
      <vt:lpstr>Key challenges</vt:lpstr>
      <vt:lpstr>Solution</vt:lpstr>
      <vt:lpstr>Peer serving protocol</vt:lpstr>
      <vt:lpstr> Peer serving protocol</vt:lpstr>
      <vt:lpstr>Peer serving protocol</vt:lpstr>
      <vt:lpstr>Peer serving protocol</vt:lpstr>
      <vt:lpstr>Peer serving protocol</vt:lpstr>
      <vt:lpstr>Peer serving protocol</vt:lpstr>
      <vt:lpstr>Peer serving protocol</vt:lpstr>
      <vt:lpstr>Peer serving protocol</vt:lpstr>
      <vt:lpstr>Peer serving protocol</vt:lpstr>
      <vt:lpstr>Peer serving protocol</vt:lpstr>
      <vt:lpstr>Peer serving protocol</vt:lpstr>
      <vt:lpstr>Peer serving protocol</vt:lpstr>
      <vt:lpstr>Complaint Mechanism</vt:lpstr>
      <vt:lpstr>Complaint Mechanism</vt:lpstr>
      <vt:lpstr>Slide 31</vt:lpstr>
      <vt:lpstr>Credit Management </vt:lpstr>
      <vt:lpstr>Credit Management </vt:lpstr>
      <vt:lpstr>Multiple registration</vt:lpstr>
      <vt:lpstr>Slide 35</vt:lpstr>
      <vt:lpstr>Unauthorized content distribution</vt:lpstr>
      <vt:lpstr>Preliminary Evaluation</vt:lpstr>
      <vt:lpstr>Prototype Implementation</vt:lpstr>
      <vt:lpstr>Database Operations</vt:lpstr>
      <vt:lpstr>Network Operations</vt:lpstr>
      <vt:lpstr>Design features:</vt:lpstr>
      <vt:lpstr>Experimental results</vt:lpstr>
      <vt:lpstr>Server Operations</vt:lpstr>
      <vt:lpstr>Client Operations</vt:lpstr>
      <vt:lpstr>Peer serving mode</vt:lpstr>
      <vt:lpstr>Results</vt:lpstr>
      <vt:lpstr>Conclusions</vt:lpstr>
      <vt:lpstr>Slide 48</vt:lpstr>
    </vt:vector>
  </TitlesOfParts>
  <Company>Oklahoma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Dandelion: Cooperative Content Distribution with Robust Incentives</dc:title>
  <dc:creator>vidya</dc:creator>
  <cp:lastModifiedBy>Jehan-François Pâris</cp:lastModifiedBy>
  <cp:revision>258</cp:revision>
  <dcterms:created xsi:type="dcterms:W3CDTF">2011-04-18T00:49:12Z</dcterms:created>
  <dcterms:modified xsi:type="dcterms:W3CDTF">2011-04-27T16:01:18Z</dcterms:modified>
</cp:coreProperties>
</file>