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2" r:id="rId18"/>
    <p:sldId id="273" r:id="rId19"/>
    <p:sldId id="287" r:id="rId20"/>
    <p:sldId id="274" r:id="rId21"/>
    <p:sldId id="288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61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D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79211" autoAdjust="0"/>
  </p:normalViewPr>
  <p:slideViewPr>
    <p:cSldViewPr>
      <p:cViewPr>
        <p:scale>
          <a:sx n="75" d="100"/>
          <a:sy n="75" d="100"/>
        </p:scale>
        <p:origin x="-13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AC9814-B28E-42D1-A3E2-278598718C91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A3F205-C7F2-4DA6-B495-1D6D32978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0162A-CE1E-4812-BFF1-FB5DE7DD88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Sprobe uses tricks inspired by Sting to actively measure upstream and downstream BWs.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A7FFC1-AF37-44F1-923A-BFB00657FD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75923-255E-4CFD-B1B3-EB45A4B4DBF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This discourages users from participating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Gnutella users might have faster internet connection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FC54E-36B9-4662-A5CD-6134A16F71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 significant percent of the Napster users (22%) report “Unknown”. These users are either unaware of their connection bandwidths, or they have no incentive to accurately report their true bandwidth. Indeed, knowing a peer’s connection speed is more valuable to others rather than to the peer itself; a peer that reports high bandwidth is more likely to receive download requests from other peers, consuming network resources. Thus, users have an incentive to misreport their Internet connection speeds. A well-designed system therefore must either directly measure the bandwidths rather than relying on a user’s input, or create the right incentives for the users to report accurate information to the system.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DC241-7EA2-4B1E-AB56-E0D086D8F3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Latencies to peers on the same part</a:t>
            </a:r>
          </a:p>
          <a:p>
            <a:pPr>
              <a:spcBef>
                <a:spcPct val="0"/>
              </a:spcBef>
            </a:pPr>
            <a:r>
              <a:rPr lang="en-US" smtClean="0"/>
              <a:t>Latencies to peers on opposite part of the continent</a:t>
            </a:r>
          </a:p>
          <a:p>
            <a:pPr>
              <a:spcBef>
                <a:spcPct val="0"/>
              </a:spcBef>
            </a:pPr>
            <a:r>
              <a:rPr lang="en-US" smtClean="0"/>
              <a:t>Latencies between trans-oceanic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F1F08-2ED9-474D-9470-AF22B8DDF3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Napster’s website has a MP3 player and other attractive features which makes users linger more than they have to. This helps in increasing the uptime.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EBAA8E-887C-4B50-AACF-A45CE209B3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Second graph the number of zero uploads is more for low speed internet like modem than low speed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B765F8-8123-4F4D-8E50-12BF3705E9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Obvious lines in the graph imply that there is a strong correlation between the numbers of files shared and the number of shared MB of data.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4267E-287B-4697-A9A5-EB2C9C89BD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remedy this situation by performing a detailed measurement study of the two</a:t>
            </a:r>
          </a:p>
          <a:p>
            <a:pPr>
              <a:spcBef>
                <a:spcPct val="0"/>
              </a:spcBef>
            </a:pPr>
            <a:r>
              <a:rPr lang="en-US" smtClean="0"/>
              <a:t>popular peer-to-peer file sharing systems, namely Napster and Gnutella.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FEE808-5218-47E1-9E11-39C69E39AF3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2F132E-BB45-462A-ACF0-4D215BD37C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For example if some peers have low BW high latency system must be careful in delegating popular portions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C29EA5-F406-4D96-8990-5D17CE1928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After the first point – </a:t>
            </a:r>
          </a:p>
          <a:p>
            <a:pPr>
              <a:spcBef>
                <a:spcPct val="0"/>
              </a:spcBef>
            </a:pPr>
            <a:r>
              <a:rPr lang="en-US" smtClean="0"/>
              <a:t>Information gathered in these snapshots include</a:t>
            </a:r>
          </a:p>
          <a:p>
            <a:pPr>
              <a:spcBef>
                <a:spcPct val="0"/>
              </a:spcBef>
            </a:pPr>
            <a:r>
              <a:rPr lang="en-US" smtClean="0"/>
              <a:t>IP Address</a:t>
            </a:r>
          </a:p>
          <a:p>
            <a:pPr>
              <a:spcBef>
                <a:spcPct val="0"/>
              </a:spcBef>
            </a:pPr>
            <a:r>
              <a:rPr lang="en-US" smtClean="0"/>
              <a:t>Port Number of the user’s client software as well as some information about the users as reported by their software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6F1B6-BB48-4F39-9C50-A82DC5FDE3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Peer sends a file location query</a:t>
            </a:r>
          </a:p>
          <a:p>
            <a:pPr>
              <a:spcBef>
                <a:spcPct val="0"/>
              </a:spcBef>
            </a:pPr>
            <a:r>
              <a:rPr lang="en-US" smtClean="0"/>
              <a:t>Server returns a list of matching files and locations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CE9A84-DB0B-4BC5-B864-7444B99565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Whether or not a match is found the peer continues to flood the query through the overlay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7F173-C041-4C29-B42C-3688A8437C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Parallel queries help in acquiring an instantaneous snap shot within 3-4 minutes.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CD6469-4BE4-4175-BAC2-3ED720AD7D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No. of peers are cyclic in nature everyday since the activity is more during specific times of the day.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Unlike our Napster measurements, in which we were more likely to capture hosts sharing popular songs,</a:t>
            </a:r>
          </a:p>
          <a:p>
            <a:pPr>
              <a:spcBef>
                <a:spcPct val="0"/>
              </a:spcBef>
            </a:pPr>
            <a:r>
              <a:rPr lang="en-US" smtClean="0"/>
              <a:t>we have no reason to suspect any bias in our measurements of the Gnutella user population.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DCA202-AA5C-46AD-BB51-A71223892C2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4995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52A1-A881-4CB5-9670-625403FD56D4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1C53-0448-4602-A5F1-EB34D4E9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EF1-D0CC-45BF-8775-A7B18C37F943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E638-5571-4D4C-96DD-42C9EE3C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9091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90115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7043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6019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8067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endParaRPr lang="en-US" sz="41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3971" name="Rectangle 3"/>
          <p:cNvSpPr>
            <a:spLocks noGrp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DB06-5582-4D15-9E96-D2572F31AE3A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3AFC-B2E3-4D3D-A3BE-21CBADE7E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FFD8-E1BD-4EAE-8F34-8CE47D1E5CEB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7839-2DE9-40B8-BD89-FFF82BD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0E106-7B0D-4CA0-BDEF-E90958C00696}" type="datetimeFigureOut">
              <a:rPr lang="en-US"/>
              <a:pPr>
                <a:defRPr/>
              </a:pPr>
              <a:t>4/28/2011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97500A5-A495-4B79-872E-9DD042FF6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  <p:sldLayoutId id="2147483676" r:id="rId4"/>
    <p:sldLayoutId id="2147483675" r:id="rId5"/>
    <p:sldLayoutId id="2147483677" r:id="rId6"/>
    <p:sldLayoutId id="2147483673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19201"/>
            <a:ext cx="7772400" cy="2363162"/>
          </a:xfrm>
          <a:prstGeom prst="rect">
            <a:avLst/>
          </a:prstGeom>
        </p:spPr>
        <p:txBody>
          <a:bodyPr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Measurement Study of Peer-Peer File Sharing Systems</a:t>
            </a:r>
            <a:br>
              <a:rPr lang="en-US" sz="4800" dirty="0" smtClean="0"/>
            </a:br>
            <a:r>
              <a:rPr lang="en-US" sz="3600" dirty="0" smtClean="0"/>
              <a:t>By </a:t>
            </a:r>
            <a:br>
              <a:rPr lang="en-US" sz="3600" dirty="0" smtClean="0"/>
            </a:br>
            <a:r>
              <a:rPr lang="en-US" sz="3200" dirty="0" smtClean="0"/>
              <a:t>Stefan </a:t>
            </a:r>
            <a:r>
              <a:rPr lang="en-US" sz="3200" dirty="0" err="1" smtClean="0"/>
              <a:t>Saroiu</a:t>
            </a:r>
            <a:r>
              <a:rPr lang="en-US" sz="3200" dirty="0" smtClean="0"/>
              <a:t>, P. Krishna </a:t>
            </a:r>
            <a:r>
              <a:rPr lang="en-US" sz="3200" dirty="0" err="1" smtClean="0"/>
              <a:t>Gummadi</a:t>
            </a:r>
            <a:r>
              <a:rPr lang="en-US" sz="3200" dirty="0" smtClean="0"/>
              <a:t>, Steven D. Gribble</a:t>
            </a:r>
            <a:endParaRPr lang="en-US" sz="36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685800" y="3611563"/>
            <a:ext cx="7772400" cy="120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Presentation by </a:t>
            </a:r>
          </a:p>
          <a:p>
            <a:pPr marL="0" indent="0" algn="r">
              <a:buFont typeface="Wingdings 3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Manasee Conjeepuram Krishnamoorthy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Napster server consists of ~ 160 servers</a:t>
            </a:r>
          </a:p>
          <a:p>
            <a:r>
              <a:rPr lang="en-US" smtClean="0"/>
              <a:t>Server reports files shared by “local users” first, and then files shared by “remote users”</a:t>
            </a:r>
          </a:p>
          <a:p>
            <a:r>
              <a:rPr lang="en-US" smtClean="0"/>
              <a:t>We establish large number of connections to a single server and issue many queries in parallel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Napster Crawler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Metadata gathered from the server</a:t>
            </a:r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Bandwidth of the peer’s connection as reported by the peer</a:t>
            </a:r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Number of files currently being shared by the peer</a:t>
            </a:r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Current number of uploads and downloads in progress</a:t>
            </a:r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Names and sizes of all files being shared by the peer</a:t>
            </a:r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IP address of the peer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Napster Crawler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crawl captured 40% to 60% of the local peers</a:t>
            </a:r>
          </a:p>
          <a:p>
            <a:r>
              <a:rPr lang="en-US" smtClean="0"/>
              <a:t>They contributed 80% - 90% of the total files</a:t>
            </a:r>
          </a:p>
          <a:p>
            <a:r>
              <a:rPr lang="en-US" smtClean="0"/>
              <a:t>Crawler did not capture peers that do not share any popular content.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Napster Crawler </a:t>
            </a:r>
            <a:r>
              <a:rPr lang="en-US" dirty="0" err="1" smtClean="0"/>
              <a:t>contd</a:t>
            </a:r>
            <a:r>
              <a:rPr lang="en-US" dirty="0" smtClean="0"/>
              <a:t>…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Crawler connects to several well-known popular peers</a:t>
            </a:r>
          </a:p>
          <a:p>
            <a:r>
              <a:rPr lang="en-US" smtClean="0"/>
              <a:t>Begins an iterative process of sending ping messages with large TTLs</a:t>
            </a:r>
          </a:p>
          <a:p>
            <a:r>
              <a:rPr lang="en-US" smtClean="0"/>
              <a:t>In addition to the IP address of a peer, each pong message contains metadata about the peer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Gnutella Crawler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Gnutella crawler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066800"/>
            <a:ext cx="4968875" cy="3194050"/>
          </a:xfrm>
        </p:spPr>
      </p:pic>
      <p:sp>
        <p:nvSpPr>
          <p:cNvPr id="6" name="Oval Callout 5"/>
          <p:cNvSpPr/>
          <p:nvPr/>
        </p:nvSpPr>
        <p:spPr>
          <a:xfrm>
            <a:off x="228600" y="3200400"/>
            <a:ext cx="2057400" cy="2057400"/>
          </a:xfrm>
          <a:prstGeom prst="wedgeEllipseCallout">
            <a:avLst>
              <a:gd name="adj1" fmla="val 79675"/>
              <a:gd name="adj2" fmla="val -59678"/>
            </a:avLst>
          </a:prstGeom>
          <a:solidFill>
            <a:srgbClr val="B83D6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After 2 minutes we have about 8000-10,000 unique peers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844" name="Content Placeholder 1"/>
          <p:cNvSpPr txBox="1">
            <a:spLocks/>
          </p:cNvSpPr>
          <p:nvPr/>
        </p:nvSpPr>
        <p:spPr bwMode="auto">
          <a:xfrm>
            <a:off x="2514600" y="4267200"/>
            <a:ext cx="617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700">
                <a:latin typeface="Lucida Sans Unicode" pitchFamily="34" charset="0"/>
              </a:rPr>
              <a:t>No bias in measurement – Gnutella crawler does not discriminate peers based on popular content.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en-US" smtClean="0"/>
              <a:t>Latency Measurements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en-US" smtClean="0"/>
              <a:t>Lifetime Measurements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en-US" smtClean="0"/>
              <a:t>Bottleneck bandwidth measurements</a:t>
            </a:r>
          </a:p>
          <a:p>
            <a:pPr marL="623888" indent="-514350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Directly measured peer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5181600" cy="4525963"/>
          </a:xfrm>
        </p:spPr>
        <p:txBody>
          <a:bodyPr/>
          <a:lstStyle/>
          <a:p>
            <a:r>
              <a:rPr lang="en-US" sz="2000" smtClean="0"/>
              <a:t>Measure round-trip latencies between peers and our measurement machines</a:t>
            </a:r>
          </a:p>
          <a:p>
            <a:r>
              <a:rPr lang="en-US" sz="2000" smtClean="0"/>
              <a:t>TCP congestion control discriminates against flows with large round trip times</a:t>
            </a:r>
          </a:p>
          <a:p>
            <a:r>
              <a:rPr lang="en-US" sz="2000" smtClean="0"/>
              <a:t>Also, the average size of files exchanged is in the order of 2-4 MB</a:t>
            </a:r>
          </a:p>
          <a:p>
            <a:r>
              <a:rPr lang="en-US" sz="2000" smtClean="0"/>
              <a:t>This makes latency an important consideration when selecting amongst multiple peers sharing the same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Latency Measurements</a:t>
            </a:r>
            <a:endParaRPr lang="en-US" dirty="0"/>
          </a:p>
        </p:txBody>
      </p:sp>
      <p:pic>
        <p:nvPicPr>
          <p:cNvPr id="38915" name="Picture 3" descr="latency_com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3297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 peer connects to the system using a unique IP Address/port number pair</a:t>
            </a:r>
          </a:p>
          <a:p>
            <a:r>
              <a:rPr lang="en-US" smtClean="0"/>
              <a:t>Three states </a:t>
            </a:r>
          </a:p>
          <a:p>
            <a:pPr lvl="1"/>
            <a:r>
              <a:rPr lang="en-US" smtClean="0"/>
              <a:t>Offline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Inactive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active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Lifetime measurements</a:t>
            </a:r>
            <a:endParaRPr lang="en-US" dirty="0"/>
          </a:p>
        </p:txBody>
      </p:sp>
      <p:pic>
        <p:nvPicPr>
          <p:cNvPr id="39939" name="Picture 3" descr="goneoffl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438400"/>
            <a:ext cx="101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inactiv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9667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smiley activ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953000"/>
            <a:ext cx="17494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6705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Offline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Peer is either not connected to the internet or not responding to TCP SYN packets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Inactive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The peer is connected to the internet and is responding to TCP SYN packets but disconnected from the peer-peer system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Hence responds with TCP RST’s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Active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Peer is actively participating and is accepting incoming TCP connections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Lifetime measurements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0963" name="Picture 3" descr="goneoffl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524000"/>
            <a:ext cx="11430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inactiv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181350"/>
            <a:ext cx="127158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smiley activ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4163" y="4724400"/>
            <a:ext cx="21256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340100"/>
          </a:xfrm>
        </p:spPr>
        <p:txBody>
          <a:bodyPr/>
          <a:lstStyle/>
          <a:p>
            <a:r>
              <a:rPr lang="en-US" smtClean="0"/>
              <a:t>When Host 1 is connected to Host 4, the slowest bandwidth in our example is 5 KB/s</a:t>
            </a:r>
          </a:p>
          <a:p>
            <a:r>
              <a:rPr lang="en-US" smtClean="0"/>
              <a:t>This is the bottleneck bandwidth for this individual link</a:t>
            </a:r>
          </a:p>
          <a:p>
            <a:r>
              <a:rPr lang="en-US" smtClean="0"/>
              <a:t>Bottleneck bandwidth remains constant for a given individual link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Bottleneck Bandwidth</a:t>
            </a:r>
            <a:endParaRPr lang="en-US" dirty="0"/>
          </a:p>
        </p:txBody>
      </p:sp>
      <p:grpSp>
        <p:nvGrpSpPr>
          <p:cNvPr id="41987" name="Group 17"/>
          <p:cNvGrpSpPr>
            <a:grpSpLocks/>
          </p:cNvGrpSpPr>
          <p:nvPr/>
        </p:nvGrpSpPr>
        <p:grpSpPr bwMode="auto">
          <a:xfrm>
            <a:off x="1219200" y="1600200"/>
            <a:ext cx="7010400" cy="827088"/>
            <a:chOff x="1219200" y="1600200"/>
            <a:chExt cx="7010400" cy="826532"/>
          </a:xfrm>
        </p:grpSpPr>
        <p:sp>
          <p:nvSpPr>
            <p:cNvPr id="7" name="Oval 6"/>
            <p:cNvSpPr/>
            <p:nvPr/>
          </p:nvSpPr>
          <p:spPr>
            <a:xfrm>
              <a:off x="7620000" y="1600200"/>
              <a:ext cx="609600" cy="5330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4</a:t>
              </a:r>
              <a:endParaRPr lang="en-US" dirty="0"/>
            </a:p>
          </p:txBody>
        </p:sp>
        <p:grpSp>
          <p:nvGrpSpPr>
            <p:cNvPr id="41989" name="Group 16"/>
            <p:cNvGrpSpPr>
              <a:grpSpLocks/>
            </p:cNvGrpSpPr>
            <p:nvPr/>
          </p:nvGrpSpPr>
          <p:grpSpPr bwMode="auto">
            <a:xfrm>
              <a:off x="1219200" y="1600200"/>
              <a:ext cx="6400800" cy="826532"/>
              <a:chOff x="1219200" y="2209800"/>
              <a:chExt cx="6400800" cy="82653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219200" y="2209800"/>
                <a:ext cx="609600" cy="5330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1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352800" y="2209800"/>
                <a:ext cx="609600" cy="5330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410200" y="2209800"/>
                <a:ext cx="609600" cy="5330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3</a:t>
                </a:r>
                <a:endParaRPr lang="en-US" dirty="0"/>
              </a:p>
            </p:txBody>
          </p:sp>
          <p:cxnSp>
            <p:nvCxnSpPr>
              <p:cNvPr id="9" name="Straight Arrow Connector 8"/>
              <p:cNvCxnSpPr>
                <a:endCxn id="5" idx="2"/>
              </p:cNvCxnSpPr>
              <p:nvPr/>
            </p:nvCxnSpPr>
            <p:spPr>
              <a:xfrm flipV="1">
                <a:off x="1828800" y="2476321"/>
                <a:ext cx="1524000" cy="380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5" idx="6"/>
                <a:endCxn id="6" idx="2"/>
              </p:cNvCxnSpPr>
              <p:nvPr/>
            </p:nvCxnSpPr>
            <p:spPr>
              <a:xfrm>
                <a:off x="3962400" y="2476321"/>
                <a:ext cx="14478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6" idx="6"/>
                <a:endCxn id="7" idx="2"/>
              </p:cNvCxnSpPr>
              <p:nvPr/>
            </p:nvCxnSpPr>
            <p:spPr>
              <a:xfrm>
                <a:off x="6019800" y="2476321"/>
                <a:ext cx="16002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96" name="TextBox 13"/>
              <p:cNvSpPr txBox="1">
                <a:spLocks noChangeArrowheads="1"/>
              </p:cNvSpPr>
              <p:nvPr/>
            </p:nvSpPr>
            <p:spPr bwMode="auto">
              <a:xfrm>
                <a:off x="2057400" y="2667000"/>
                <a:ext cx="114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Lucida Sans Unicode" pitchFamily="34" charset="0"/>
                  </a:rPr>
                  <a:t>10 KB/s</a:t>
                </a:r>
              </a:p>
            </p:txBody>
          </p:sp>
          <p:sp>
            <p:nvSpPr>
              <p:cNvPr id="41997" name="TextBox 14"/>
              <p:cNvSpPr txBox="1">
                <a:spLocks noChangeArrowheads="1"/>
              </p:cNvSpPr>
              <p:nvPr/>
            </p:nvSpPr>
            <p:spPr bwMode="auto">
              <a:xfrm>
                <a:off x="4114800" y="2667000"/>
                <a:ext cx="114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Lucida Sans Unicode" pitchFamily="34" charset="0"/>
                  </a:rPr>
                  <a:t>20 KB/s</a:t>
                </a:r>
              </a:p>
            </p:txBody>
          </p:sp>
          <p:sp>
            <p:nvSpPr>
              <p:cNvPr id="41998" name="TextBox 15"/>
              <p:cNvSpPr txBox="1">
                <a:spLocks noChangeArrowheads="1"/>
              </p:cNvSpPr>
              <p:nvPr/>
            </p:nvSpPr>
            <p:spPr bwMode="auto">
              <a:xfrm>
                <a:off x="6172200" y="2667000"/>
                <a:ext cx="114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Lucida Sans Unicode" pitchFamily="34" charset="0"/>
                  </a:rPr>
                  <a:t>5 KB/s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867400" cy="4525962"/>
          </a:xfrm>
        </p:spPr>
        <p:txBody>
          <a:bodyPr/>
          <a:lstStyle/>
          <a:p>
            <a:r>
              <a:rPr lang="en-US" smtClean="0"/>
              <a:t>Abundant research activity in peer-peer architectures</a:t>
            </a:r>
          </a:p>
          <a:p>
            <a:r>
              <a:rPr lang="en-US" smtClean="0"/>
              <a:t>Need to evaluate the peers in a system to understand the effectiveness of the system</a:t>
            </a:r>
          </a:p>
          <a:p>
            <a:r>
              <a:rPr lang="en-US" smtClean="0"/>
              <a:t>Dearth of such evaluations is the reason behind our study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16387" name="Picture 3" descr="stick puzz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19200"/>
            <a:ext cx="2882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Rate at which content can be downloaded depends on: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Bottleneck bandwidth between downloader and the peer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Available bandwidth along the path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Latency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Substantial percentage of the Napster peers choose not to report their bandwidths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Clear incentive to discourage other peers from downloading by reporting a false low bandwidth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Bandwidth measurement tool - </a:t>
            </a:r>
            <a:r>
              <a:rPr lang="en-US" dirty="0" err="1" smtClean="0"/>
              <a:t>SProbe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Bottleneck Bandwidth Measurements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 of measurements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47800" y="1828800"/>
          <a:ext cx="6702425" cy="3429000"/>
        </p:xfrm>
        <a:graphic>
          <a:graphicData uri="http://schemas.openxmlformats.org/presentationml/2006/ole">
            <p:oleObj spid="_x0000_s2050" name="Worksheet" r:id="rId3" imgW="3295708" imgH="16860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How many peers fit the high bandwidth, low-latency profile of a server?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How many peers fit the high-availability profile of a server?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How many peers fir the no-files-to-share, always-downloading profile of a client?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The nature of shared files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How much are peers willing to cooperate in a P2P file sharing system?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Resilience of the Gnutella overlay in the face of attacks.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Measurement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Need to understand the percentage of participating peers that exhibit server like characteristics</a:t>
            </a:r>
          </a:p>
          <a:p>
            <a:r>
              <a:rPr lang="en-US" smtClean="0"/>
              <a:t>Such peers should have</a:t>
            </a:r>
          </a:p>
          <a:p>
            <a:pPr lvl="1"/>
            <a:r>
              <a:rPr lang="en-US" smtClean="0"/>
              <a:t>High Bandwidth internet connections</a:t>
            </a:r>
          </a:p>
          <a:p>
            <a:pPr lvl="1"/>
            <a:r>
              <a:rPr lang="en-US" smtClean="0"/>
              <a:t>Remain highly available</a:t>
            </a:r>
          </a:p>
          <a:p>
            <a:pPr lvl="1"/>
            <a:r>
              <a:rPr lang="en-US" smtClean="0"/>
              <a:t>Low latency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Peers that fit the high bandwidth, low latency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Downstream and Upstream Measured Bottleneck Link Bandwidths</a:t>
            </a:r>
            <a:endParaRPr lang="en-US" sz="3200" dirty="0"/>
          </a:p>
        </p:txBody>
      </p:sp>
      <p:grpSp>
        <p:nvGrpSpPr>
          <p:cNvPr id="49154" name="Group 19"/>
          <p:cNvGrpSpPr>
            <a:grpSpLocks/>
          </p:cNvGrpSpPr>
          <p:nvPr/>
        </p:nvGrpSpPr>
        <p:grpSpPr bwMode="auto">
          <a:xfrm>
            <a:off x="304800" y="1371600"/>
            <a:ext cx="7772400" cy="3657600"/>
            <a:chOff x="304800" y="1600200"/>
            <a:chExt cx="7772400" cy="3657600"/>
          </a:xfrm>
        </p:grpSpPr>
        <p:grpSp>
          <p:nvGrpSpPr>
            <p:cNvPr id="49156" name="Group 14"/>
            <p:cNvGrpSpPr>
              <a:grpSpLocks/>
            </p:cNvGrpSpPr>
            <p:nvPr/>
          </p:nvGrpSpPr>
          <p:grpSpPr bwMode="auto">
            <a:xfrm>
              <a:off x="1676400" y="1600200"/>
              <a:ext cx="5056942" cy="3352800"/>
              <a:chOff x="1676400" y="1600200"/>
              <a:chExt cx="5056942" cy="3352800"/>
            </a:xfrm>
          </p:grpSpPr>
          <p:pic>
            <p:nvPicPr>
              <p:cNvPr id="4915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76400" y="1600200"/>
                <a:ext cx="5056942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3429000" y="4133850"/>
                <a:ext cx="457200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2286000" y="3886200"/>
                <a:ext cx="1371600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4029075" y="3429000"/>
                <a:ext cx="1981200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286000" y="2438400"/>
                <a:ext cx="2743200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9164" name="TextBox 12"/>
              <p:cNvSpPr txBox="1">
                <a:spLocks noChangeArrowheads="1"/>
              </p:cNvSpPr>
              <p:nvPr/>
            </p:nvSpPr>
            <p:spPr bwMode="auto">
              <a:xfrm>
                <a:off x="1895475" y="2352675"/>
                <a:ext cx="45720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b="1">
                    <a:latin typeface="Lucida Sans Unicode" pitchFamily="34" charset="0"/>
                  </a:rPr>
                  <a:t>92%</a:t>
                </a:r>
              </a:p>
            </p:txBody>
          </p:sp>
          <p:sp>
            <p:nvSpPr>
              <p:cNvPr id="49165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3733800"/>
                <a:ext cx="45720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b="1">
                    <a:latin typeface="Lucida Sans Unicode" pitchFamily="34" charset="0"/>
                  </a:rPr>
                  <a:t>22%</a:t>
                </a:r>
              </a:p>
            </p:txBody>
          </p:sp>
        </p:grpSp>
        <p:sp>
          <p:nvSpPr>
            <p:cNvPr id="16" name="Oval Callout 15"/>
            <p:cNvSpPr/>
            <p:nvPr/>
          </p:nvSpPr>
          <p:spPr>
            <a:xfrm>
              <a:off x="304800" y="3733800"/>
              <a:ext cx="1600200" cy="1524000"/>
            </a:xfrm>
            <a:prstGeom prst="wedgeEllipseCallout">
              <a:avLst>
                <a:gd name="adj1" fmla="val 155953"/>
                <a:gd name="adj2" fmla="val -3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22% of hosts have BW &lt; 100Kbps</a:t>
              </a:r>
              <a:endParaRPr lang="en-US" sz="1000" dirty="0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6477000" y="2819400"/>
              <a:ext cx="1600200" cy="1524000"/>
            </a:xfrm>
            <a:prstGeom prst="wedgeEllipseCallout">
              <a:avLst>
                <a:gd name="adj1" fmla="val -140476"/>
                <a:gd name="adj2" fmla="val -731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8% of hosts have BW &gt; 10Mbps, exhibiting server like characteristics</a:t>
              </a:r>
              <a:endParaRPr lang="en-US" sz="1000" dirty="0"/>
            </a:p>
          </p:txBody>
        </p:sp>
      </p:grp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017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An asymmetry exists between downstream and upstream bottleneck bandwidths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6731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Downstream and Upstream Measured Bottleneck Link Bandwidths</a:t>
            </a:r>
            <a:endParaRPr lang="en-US" sz="3200" dirty="0"/>
          </a:p>
        </p:txBody>
      </p:sp>
      <p:grpSp>
        <p:nvGrpSpPr>
          <p:cNvPr id="51203" name="Group 31"/>
          <p:cNvGrpSpPr>
            <a:grpSpLocks/>
          </p:cNvGrpSpPr>
          <p:nvPr/>
        </p:nvGrpSpPr>
        <p:grpSpPr bwMode="auto">
          <a:xfrm>
            <a:off x="0" y="1417638"/>
            <a:ext cx="8686800" cy="3763962"/>
            <a:chOff x="0" y="1417762"/>
            <a:chExt cx="8686800" cy="3763838"/>
          </a:xfrm>
        </p:grpSpPr>
        <p:pic>
          <p:nvPicPr>
            <p:cNvPr id="5120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1417762"/>
              <a:ext cx="5676900" cy="376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5400000" flipH="1" flipV="1">
              <a:off x="3505213" y="4191033"/>
              <a:ext cx="761975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2362200" y="3829095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362200" y="434819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1208" name="TextBox 26"/>
            <p:cNvSpPr txBox="1">
              <a:spLocks noChangeArrowheads="1"/>
            </p:cNvSpPr>
            <p:nvPr/>
          </p:nvSpPr>
          <p:spPr bwMode="auto">
            <a:xfrm>
              <a:off x="1905000" y="4191000"/>
              <a:ext cx="457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>
                  <a:latin typeface="Lucida Sans Unicode" pitchFamily="34" charset="0"/>
                </a:rPr>
                <a:t>8%</a:t>
              </a:r>
            </a:p>
          </p:txBody>
        </p:sp>
        <p:sp>
          <p:nvSpPr>
            <p:cNvPr id="51209" name="TextBox 27"/>
            <p:cNvSpPr txBox="1">
              <a:spLocks noChangeArrowheads="1"/>
            </p:cNvSpPr>
            <p:nvPr/>
          </p:nvSpPr>
          <p:spPr bwMode="auto">
            <a:xfrm>
              <a:off x="1905000" y="3733800"/>
              <a:ext cx="457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>
                  <a:latin typeface="Lucida Sans Unicode" pitchFamily="34" charset="0"/>
                </a:rPr>
                <a:t>25%</a:t>
              </a:r>
            </a:p>
          </p:txBody>
        </p:sp>
        <p:sp>
          <p:nvSpPr>
            <p:cNvPr id="30" name="Oval Callout 29"/>
            <p:cNvSpPr/>
            <p:nvPr/>
          </p:nvSpPr>
          <p:spPr>
            <a:xfrm>
              <a:off x="0" y="1905108"/>
              <a:ext cx="1600200" cy="1447752"/>
            </a:xfrm>
            <a:prstGeom prst="wedgeEllipseCallout">
              <a:avLst>
                <a:gd name="adj1" fmla="val 190079"/>
                <a:gd name="adj2" fmla="val 114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Only 8% of Gnutella users use modem to connect to the internet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(&lt; 64Kbps)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1" name="Oval Callout 30"/>
            <p:cNvSpPr/>
            <p:nvPr/>
          </p:nvSpPr>
          <p:spPr>
            <a:xfrm>
              <a:off x="7086600" y="2514688"/>
              <a:ext cx="1600200" cy="1523950"/>
            </a:xfrm>
            <a:prstGeom prst="wedgeEllipseCallout">
              <a:avLst>
                <a:gd name="adj1" fmla="val -247222"/>
                <a:gd name="adj2" fmla="val 38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About 25% of the Napster users use a modem to connect to internet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(&lt; 64Kbps)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20% of Napster users and 30% of Gnutella users have very high bandwidth connections</a:t>
            </a:r>
          </a:p>
          <a:p>
            <a:r>
              <a:rPr lang="en-US" smtClean="0"/>
              <a:t>Gnutella users tend to have high downstream bottleneck bandwidths</a:t>
            </a:r>
          </a:p>
          <a:p>
            <a:r>
              <a:rPr lang="en-US" smtClean="0"/>
              <a:t>This is due to 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smtClean="0"/>
              <a:t>Current flooding based Gnutella protocol is too high of a burden on low bandwidth connection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smtClean="0"/>
              <a:t>Gnutella is more popular to technically savvy users (widespread notion)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Downstream and Upstream Measured Bottleneck Link Bandwidths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Reported bandwidths for Napster peers</a:t>
            </a:r>
            <a:endParaRPr lang="en-US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60579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2065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 a peer to peer system where connections are unstructured and ad-hoc, a substantial fraction of connections suffer from high latencies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Measured latencies for Gnutella peers</a:t>
            </a:r>
            <a:endParaRPr lang="en-US" dirty="0"/>
          </a:p>
        </p:txBody>
      </p:sp>
      <p:grpSp>
        <p:nvGrpSpPr>
          <p:cNvPr id="56323" name="Group 12"/>
          <p:cNvGrpSpPr>
            <a:grpSpLocks/>
          </p:cNvGrpSpPr>
          <p:nvPr/>
        </p:nvGrpSpPr>
        <p:grpSpPr bwMode="auto">
          <a:xfrm>
            <a:off x="1981200" y="1066800"/>
            <a:ext cx="6019800" cy="3733800"/>
            <a:chOff x="1447800" y="1371600"/>
            <a:chExt cx="6324600" cy="4191000"/>
          </a:xfrm>
        </p:grpSpPr>
        <p:pic>
          <p:nvPicPr>
            <p:cNvPr id="563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371600"/>
              <a:ext cx="6321178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4420481" y="4571872"/>
              <a:ext cx="60940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114156" y="3733493"/>
              <a:ext cx="22861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27" name="TextBox 8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5334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>
                  <a:latin typeface="Lucida Sans Unicode" pitchFamily="34" charset="0"/>
                </a:rPr>
                <a:t>70ms</a:t>
              </a:r>
            </a:p>
          </p:txBody>
        </p:sp>
        <p:sp>
          <p:nvSpPr>
            <p:cNvPr id="56328" name="TextBox 9"/>
            <p:cNvSpPr txBox="1">
              <a:spLocks noChangeArrowheads="1"/>
            </p:cNvSpPr>
            <p:nvPr/>
          </p:nvSpPr>
          <p:spPr bwMode="auto">
            <a:xfrm>
              <a:off x="5334000" y="3352800"/>
              <a:ext cx="762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>
                  <a:latin typeface="Lucida Sans Unicode" pitchFamily="34" charset="0"/>
                </a:rPr>
                <a:t>280ms</a:t>
              </a: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2361798" y="2134248"/>
              <a:ext cx="1601165" cy="1523515"/>
            </a:xfrm>
            <a:prstGeom prst="wedgeEllipseCallout">
              <a:avLst>
                <a:gd name="adj1" fmla="val 95635"/>
                <a:gd name="adj2" fmla="val 866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20% of hosts have latencies of at most 70 milliseconds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6172904" y="2209087"/>
              <a:ext cx="1599496" cy="1525296"/>
            </a:xfrm>
            <a:prstGeom prst="wedgeEllipseCallout">
              <a:avLst>
                <a:gd name="adj1" fmla="val -101984"/>
                <a:gd name="adj2" fmla="val -22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20% of hosts have latencies at least 280 milliseconds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3589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Interesting fact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Two horizontal bands – North American East Coast and Europe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3 Large classes of latencies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Measured latencies for Gnutella peers</a:t>
            </a:r>
            <a:endParaRPr lang="en-US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4572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381000" y="1447800"/>
            <a:ext cx="1522413" cy="1357313"/>
          </a:xfrm>
          <a:prstGeom prst="wedgeEllipseCallout">
            <a:avLst>
              <a:gd name="adj1" fmla="val 169846"/>
              <a:gd name="adj2" fmla="val 40833"/>
            </a:avLst>
          </a:prstGeom>
          <a:solidFill>
            <a:srgbClr val="B83D6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Small cluster @ 20 – 60 Kbps corresponds to a set of modems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6" name="Oval Callout 5"/>
          <p:cNvSpPr/>
          <p:nvPr/>
        </p:nvSpPr>
        <p:spPr>
          <a:xfrm>
            <a:off x="6781800" y="1524000"/>
            <a:ext cx="1522413" cy="1357313"/>
          </a:xfrm>
          <a:prstGeom prst="wedgeEllipseCallout">
            <a:avLst>
              <a:gd name="adj1" fmla="val -182034"/>
              <a:gd name="adj2" fmla="val 60475"/>
            </a:avLst>
          </a:prstGeom>
          <a:solidFill>
            <a:srgbClr val="B83D6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Larger cluster @ 1000 Kbps corresponds to a set of broadband connections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Peer-Peer systems lack dedicated centralized infrastructure</a:t>
            </a:r>
          </a:p>
          <a:p>
            <a:r>
              <a:rPr lang="en-US" smtClean="0"/>
              <a:t>Depend on voluntary participation of peers to contribute resources</a:t>
            </a:r>
          </a:p>
          <a:p>
            <a:r>
              <a:rPr lang="en-US" smtClean="0"/>
              <a:t>Challenge – figure out a mechanism for organizing peers so that they can cooperate to provide a useful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Uptime – Measured as the percentage of time the peer is available and is responding to traffic</a:t>
            </a:r>
          </a:p>
          <a:p>
            <a:r>
              <a:rPr lang="en-US" smtClean="0"/>
              <a:t>Internet host Uptime</a:t>
            </a:r>
          </a:p>
          <a:p>
            <a:pPr lvl="1"/>
            <a:r>
              <a:rPr lang="en-US" smtClean="0"/>
              <a:t>Represent uptime measured at IP level, i.e. peers that are in inactive or active states</a:t>
            </a:r>
          </a:p>
          <a:p>
            <a:r>
              <a:rPr lang="en-US" smtClean="0"/>
              <a:t>Application host uptime</a:t>
            </a:r>
          </a:p>
          <a:p>
            <a:pPr lvl="1"/>
            <a:r>
              <a:rPr lang="en-US" smtClean="0"/>
              <a:t>Represent the uptime of peers in the active state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many peers fit the high availability profile of a server?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89500"/>
            <a:ext cx="8229600" cy="128270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Best 20% of Napster peers have an uptime of at least 83%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Best 20% of Gnutella peers have an uptime of at least 45%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More content leads to shorter uptimes – since Napster is of higher quality and more useful, peers tend to stay on the internet longer.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Hence increasing the uptime in Napster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Host Uptimes</a:t>
            </a:r>
            <a:endParaRPr lang="en-US" dirty="0"/>
          </a:p>
        </p:txBody>
      </p:sp>
      <p:grpSp>
        <p:nvGrpSpPr>
          <p:cNvPr id="60419" name="Group 12"/>
          <p:cNvGrpSpPr>
            <a:grpSpLocks/>
          </p:cNvGrpSpPr>
          <p:nvPr/>
        </p:nvGrpSpPr>
        <p:grpSpPr bwMode="auto">
          <a:xfrm>
            <a:off x="2057400" y="1524000"/>
            <a:ext cx="5219700" cy="3276600"/>
            <a:chOff x="1752600" y="1524000"/>
            <a:chExt cx="5524500" cy="3550227"/>
          </a:xfrm>
        </p:grpSpPr>
        <p:pic>
          <p:nvPicPr>
            <p:cNvPr id="604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524000"/>
              <a:ext cx="5524500" cy="355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5942644" y="3428980"/>
              <a:ext cx="21346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267516" y="3496062"/>
              <a:ext cx="19626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590676" y="3496062"/>
              <a:ext cx="19626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24" name="TextBox 9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381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latin typeface="Lucida Sans Unicode" pitchFamily="34" charset="0"/>
                </a:rPr>
                <a:t>45%</a:t>
              </a:r>
            </a:p>
          </p:txBody>
        </p:sp>
        <p:sp>
          <p:nvSpPr>
            <p:cNvPr id="60425" name="TextBox 10"/>
            <p:cNvSpPr txBox="1">
              <a:spLocks noChangeArrowheads="1"/>
            </p:cNvSpPr>
            <p:nvPr/>
          </p:nvSpPr>
          <p:spPr bwMode="auto">
            <a:xfrm>
              <a:off x="6019800" y="4191000"/>
              <a:ext cx="381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latin typeface="Lucida Sans Unicode" pitchFamily="34" charset="0"/>
                </a:rPr>
                <a:t>83%</a:t>
              </a:r>
            </a:p>
          </p:txBody>
        </p:sp>
        <p:sp>
          <p:nvSpPr>
            <p:cNvPr id="60426" name="TextBox 11"/>
            <p:cNvSpPr txBox="1">
              <a:spLocks noChangeArrowheads="1"/>
            </p:cNvSpPr>
            <p:nvPr/>
          </p:nvSpPr>
          <p:spPr bwMode="auto">
            <a:xfrm>
              <a:off x="6705600" y="4114800"/>
              <a:ext cx="381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>
                  <a:latin typeface="Lucida Sans Unicode" pitchFamily="34" charset="0"/>
                </a:rPr>
                <a:t>93%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572000" cy="41576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Need to understand the client like peers in the system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Previous studies represent these peers as “free-riders”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Correlating the number of downloads with the peers’ bandwidth should depict a clear picture as to how many of the participating peers bring no benefits to the system.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How many peers fit the no-files-to-share, always downloading profile of a client?</a:t>
            </a:r>
            <a:endParaRPr lang="en-US" sz="2800" dirty="0"/>
          </a:p>
        </p:txBody>
      </p:sp>
      <p:pic>
        <p:nvPicPr>
          <p:cNvPr id="62467" name="Picture 3" descr="give noth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33448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1303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7% of users together offer more files than all the other users combined.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Gnutella has a large percentage of free riders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No. of files shared</a:t>
            </a:r>
            <a:endParaRPr lang="en-US" dirty="0"/>
          </a:p>
        </p:txBody>
      </p:sp>
      <p:grpSp>
        <p:nvGrpSpPr>
          <p:cNvPr id="63491" name="Group 12"/>
          <p:cNvGrpSpPr>
            <a:grpSpLocks/>
          </p:cNvGrpSpPr>
          <p:nvPr/>
        </p:nvGrpSpPr>
        <p:grpSpPr bwMode="auto">
          <a:xfrm>
            <a:off x="304800" y="1600200"/>
            <a:ext cx="7316788" cy="3284538"/>
            <a:chOff x="304800" y="1600200"/>
            <a:chExt cx="7316118" cy="3283886"/>
          </a:xfrm>
        </p:grpSpPr>
        <p:pic>
          <p:nvPicPr>
            <p:cNvPr id="634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1600200"/>
              <a:ext cx="4953000" cy="328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Callout 4"/>
            <p:cNvSpPr/>
            <p:nvPr/>
          </p:nvSpPr>
          <p:spPr>
            <a:xfrm>
              <a:off x="304800" y="3352452"/>
              <a:ext cx="1212739" cy="1080873"/>
            </a:xfrm>
            <a:prstGeom prst="wedgeEllipseCallout">
              <a:avLst>
                <a:gd name="adj1" fmla="val 109804"/>
                <a:gd name="adj2" fmla="val -13700"/>
              </a:avLst>
            </a:prstGeom>
            <a:solidFill>
              <a:srgbClr val="B83D68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25% of peers do not share any files at all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4571609" y="2895343"/>
              <a:ext cx="1220676" cy="1087222"/>
            </a:xfrm>
            <a:prstGeom prst="wedgeEllipseCallout">
              <a:avLst>
                <a:gd name="adj1" fmla="val -70774"/>
                <a:gd name="adj2" fmla="val -70878"/>
              </a:avLst>
            </a:prstGeom>
            <a:solidFill>
              <a:srgbClr val="B83D68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75% of peers share 100 files or less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3462138" y="3504822"/>
              <a:ext cx="1676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3897892" y="3264361"/>
              <a:ext cx="2133176" cy="23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Callout 11"/>
            <p:cNvSpPr/>
            <p:nvPr/>
          </p:nvSpPr>
          <p:spPr>
            <a:xfrm>
              <a:off x="6400242" y="2438234"/>
              <a:ext cx="1220676" cy="1087222"/>
            </a:xfrm>
            <a:prstGeom prst="wedgeEllipseCallout">
              <a:avLst>
                <a:gd name="adj1" fmla="val -169137"/>
                <a:gd name="adj2" fmla="val -67959"/>
              </a:avLst>
            </a:prstGeom>
            <a:solidFill>
              <a:srgbClr val="B83D68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7% of peers share 1000 files or more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1130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Napster peers are slightly more consistent than Gnutella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40% - 60% of peers share only 5% - 20% of the shared files indicating large amount of “free-riders”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No. of files shared</a:t>
            </a:r>
            <a:endParaRPr lang="en-US" dirty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056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4267200" cy="4419600"/>
          </a:xfrm>
        </p:spPr>
        <p:txBody>
          <a:bodyPr/>
          <a:lstStyle/>
          <a:p>
            <a:r>
              <a:rPr lang="en-US" sz="2100" smtClean="0"/>
              <a:t>20% more zero-download high-speed peers than zero-download low-speed peers</a:t>
            </a:r>
          </a:p>
          <a:p>
            <a:r>
              <a:rPr lang="en-US" sz="2100" smtClean="0"/>
              <a:t>2 possible explanations</a:t>
            </a:r>
          </a:p>
          <a:p>
            <a:pPr lvl="1"/>
            <a:r>
              <a:rPr lang="en-US" sz="1800" smtClean="0"/>
              <a:t>Higher bandwidth peers tend to download less often</a:t>
            </a:r>
          </a:p>
          <a:p>
            <a:pPr lvl="1"/>
            <a:r>
              <a:rPr lang="en-US" sz="1800" smtClean="0"/>
              <a:t>Spend less time since they have high bandwidth</a:t>
            </a:r>
          </a:p>
          <a:p>
            <a:r>
              <a:rPr lang="en-US" sz="2100" smtClean="0"/>
              <a:t>The correlation between bandwidths and downloads is reversed in uploads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Number of Downloads and Uploads in Napster</a:t>
            </a:r>
            <a:endParaRPr lang="en-US" dirty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4588"/>
            <a:ext cx="42672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525" y="4017963"/>
            <a:ext cx="44196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en-US" smtClean="0"/>
              <a:t>Napster – All shared files must be in MP3 format</a:t>
            </a:r>
          </a:p>
          <a:p>
            <a:r>
              <a:rPr lang="en-US" smtClean="0"/>
              <a:t>Whereas any file type can be exchanged in Gnutella</a:t>
            </a:r>
          </a:p>
          <a:p>
            <a:r>
              <a:rPr lang="en-US" smtClean="0"/>
              <a:t>The slope of the graphs below are identical and is 3.7MB ( average size of an MP3 audio file)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nature of shared files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3562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76600"/>
            <a:ext cx="3581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47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How much are peers willing to cooperate in a P2P file sharing system</a:t>
            </a:r>
            <a:endParaRPr lang="en-US" sz="3200" dirty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334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009900" y="33147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381500" y="38481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381000" y="1447800"/>
            <a:ext cx="1522413" cy="1357313"/>
          </a:xfrm>
          <a:prstGeom prst="wedgeEllipseCallout">
            <a:avLst>
              <a:gd name="adj1" fmla="val 173181"/>
              <a:gd name="adj2" fmla="val 32415"/>
            </a:avLst>
          </a:prstGeom>
          <a:solidFill>
            <a:srgbClr val="B83D6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30% of  users that report BW as 64Kbps or less have a significantly greater BW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10" name="Oval Callout 9"/>
          <p:cNvSpPr/>
          <p:nvPr/>
        </p:nvSpPr>
        <p:spPr>
          <a:xfrm>
            <a:off x="7046913" y="2754313"/>
            <a:ext cx="1601787" cy="1487487"/>
          </a:xfrm>
          <a:prstGeom prst="wedgeEllipseCallout">
            <a:avLst>
              <a:gd name="adj1" fmla="val -192852"/>
              <a:gd name="adj2" fmla="val 9885"/>
            </a:avLst>
          </a:prstGeom>
          <a:solidFill>
            <a:srgbClr val="B83D6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10% of the users reporting high BW, in reality have significantly low bandwidth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81200"/>
          </a:xfrm>
        </p:spPr>
        <p:txBody>
          <a:bodyPr/>
          <a:lstStyle/>
          <a:p>
            <a:r>
              <a:rPr lang="en-US" smtClean="0"/>
              <a:t>Figure a. shows the topology of 1771 peers forming a connected segment of the Gnutella 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Resilience of the Gnutella overlay in the face of attacks</a:t>
            </a:r>
            <a:endParaRPr lang="en-US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099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5875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Figure b. shows portion of the topology after 30% of the nodes are </a:t>
            </a:r>
            <a:r>
              <a:rPr lang="en-US" u="sng" dirty="0" smtClean="0"/>
              <a:t>randomly</a:t>
            </a:r>
            <a:r>
              <a:rPr lang="en-US" dirty="0" smtClean="0"/>
              <a:t> removed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Largest connected component consists of 1106 nodes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Resilience of the Gnutella overlay in the face of attacks</a:t>
            </a:r>
            <a:endParaRPr lang="en-US" dirty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099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 must consider the suitability of a given peer for a specific task</a:t>
            </a:r>
          </a:p>
          <a:p>
            <a:r>
              <a:rPr lang="en-US" smtClean="0"/>
              <a:t>Care should be taken to ensure that none of the peers are overloaded</a:t>
            </a:r>
          </a:p>
          <a:p>
            <a:r>
              <a:rPr lang="en-US" smtClean="0"/>
              <a:t>The two systems measured in our study are</a:t>
            </a:r>
          </a:p>
          <a:p>
            <a:pPr lvl="1"/>
            <a:r>
              <a:rPr lang="en-US" smtClean="0"/>
              <a:t>Napster</a:t>
            </a:r>
          </a:p>
          <a:p>
            <a:pPr lvl="1"/>
            <a:r>
              <a:rPr lang="en-US" smtClean="0"/>
              <a:t>Gnutella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58750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Figure c. Shows the topology after removing 63 (less than 4%) of the best connected Gnutella peers.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Highly resilient with random breakdowns but highly vulnerable with orchestrated attacks.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Resilience of the Gnutella overlay in the face of attacks</a:t>
            </a:r>
            <a:endParaRPr lang="en-US" dirty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099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6400800" cy="381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00400"/>
                <a:gridCol w="32004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Implicit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Recommendations</a:t>
                      </a:r>
                      <a:endParaRPr lang="en-US" dirty="0"/>
                    </a:p>
                  </a:txBody>
                  <a:tcPr/>
                </a:tc>
              </a:tr>
              <a:tr h="99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Delegation of responsibility across nodes in the overlay is uniform – all nodes participate equally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P2P systems should delegate different degrees of responsibility to different hosts depending on their characteristics</a:t>
                      </a:r>
                      <a:endParaRPr lang="en-US" sz="1600" dirty="0"/>
                    </a:p>
                  </a:txBody>
                  <a:tcPr/>
                </a:tc>
              </a:tr>
              <a:tr h="1228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Peers tend to be willing to cooperate – In a P2P system peers must obey all protocols associated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Instead of relying on reported characteristics, a robust system should directly measure the characteristics</a:t>
                      </a:r>
                      <a:r>
                        <a:rPr lang="en-US" sz="1600" baseline="0" dirty="0" smtClean="0"/>
                        <a:t> of peers in the system</a:t>
                      </a:r>
                      <a:endParaRPr lang="en-US" sz="1600" dirty="0"/>
                    </a:p>
                  </a:txBody>
                  <a:tcPr/>
                </a:tc>
              </a:tr>
              <a:tr h="767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peers behave equally both contributing resources and consuming them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true – client</a:t>
                      </a:r>
                      <a:r>
                        <a:rPr lang="en-US" sz="1600" baseline="0" dirty="0" smtClean="0"/>
                        <a:t> like and server like characteristics can be identified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Recommendations to peer-to-peer system designers</a:t>
            </a:r>
            <a:endParaRPr lang="en-US" sz="3200" dirty="0"/>
          </a:p>
        </p:txBody>
      </p:sp>
      <p:pic>
        <p:nvPicPr>
          <p:cNvPr id="73742" name="Picture 10" descr="2009-09-28.gif"/>
          <p:cNvPicPr>
            <a:picLocks noChangeAspect="1"/>
          </p:cNvPicPr>
          <p:nvPr/>
        </p:nvPicPr>
        <p:blipFill>
          <a:blip r:embed="rId2"/>
          <a:srcRect t="5000" b="12500"/>
          <a:stretch>
            <a:fillRect/>
          </a:stretch>
        </p:blipFill>
        <p:spPr bwMode="auto">
          <a:xfrm>
            <a:off x="6705600" y="1219200"/>
            <a:ext cx="228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5943600" cy="452596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Significant amount of heterogeneity in Gnutella and Napster – </a:t>
            </a:r>
            <a:r>
              <a:rPr lang="en-US" sz="2200" dirty="0" err="1" smtClean="0"/>
              <a:t>w.r.t</a:t>
            </a:r>
            <a:r>
              <a:rPr lang="en-US" sz="2200" dirty="0" smtClean="0"/>
              <a:t> bandwidth, latency, availability and degree of sharing – P2P system must delegate carefully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Asymmetry – Clear evidence of client like or server like characteristics in a significant fraction of users’ population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Peers tend to deliberately misreport information if there is an incentive to do so – P2P systems must be able to directly measure and verify reported information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Lessons Learned and Conclusion</a:t>
            </a:r>
            <a:endParaRPr lang="en-US" dirty="0"/>
          </a:p>
        </p:txBody>
      </p:sp>
      <p:pic>
        <p:nvPicPr>
          <p:cNvPr id="74755" name="Picture 3" descr="download"/>
          <p:cNvPicPr>
            <a:picLocks noChangeAspect="1"/>
          </p:cNvPicPr>
          <p:nvPr/>
        </p:nvPicPr>
        <p:blipFill>
          <a:blip r:embed="rId2"/>
          <a:srcRect t="10526" r="5714"/>
          <a:stretch>
            <a:fillRect/>
          </a:stretch>
        </p:blipFill>
        <p:spPr bwMode="auto">
          <a:xfrm>
            <a:off x="6324600" y="1371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Content Placeholder 3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6813" y="1481138"/>
            <a:ext cx="681037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Step Process</a:t>
            </a:r>
          </a:p>
          <a:p>
            <a:pPr lvl="1"/>
            <a:r>
              <a:rPr lang="en-US" smtClean="0"/>
              <a:t>Periodically ‘crawled’ each system to gather instantaneous snapshots of large subsets of the systems’ user population</a:t>
            </a:r>
          </a:p>
          <a:p>
            <a:pPr lvl="1"/>
            <a:r>
              <a:rPr lang="en-US" smtClean="0"/>
              <a:t>Actively probe the users in the snapshot over a period of several days to measure various properties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napster-logo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255588"/>
            <a:ext cx="1649413" cy="16494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Napster Architecture</a:t>
            </a:r>
            <a:endParaRPr lang="en-US" dirty="0"/>
          </a:p>
        </p:txBody>
      </p:sp>
      <p:sp>
        <p:nvSpPr>
          <p:cNvPr id="24579" name="Content Placeholder 1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590800" y="1295400"/>
            <a:ext cx="1981200" cy="1752600"/>
            <a:chOff x="2590800" y="1981200"/>
            <a:chExt cx="1981200" cy="1752600"/>
          </a:xfrm>
        </p:grpSpPr>
        <p:sp>
          <p:nvSpPr>
            <p:cNvPr id="6" name="Oval 5"/>
            <p:cNvSpPr/>
            <p:nvPr/>
          </p:nvSpPr>
          <p:spPr>
            <a:xfrm>
              <a:off x="2590800" y="1981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30480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86200" y="1981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30480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6" idx="6"/>
              <a:endCxn id="8" idx="2"/>
            </p:cNvCxnSpPr>
            <p:nvPr/>
          </p:nvCxnSpPr>
          <p:spPr>
            <a:xfrm>
              <a:off x="3276600" y="23241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0" idx="0"/>
            </p:cNvCxnSpPr>
            <p:nvPr/>
          </p:nvCxnSpPr>
          <p:spPr>
            <a:xfrm rot="5400000">
              <a:off x="4038600" y="28575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0" idx="2"/>
            </p:cNvCxnSpPr>
            <p:nvPr/>
          </p:nvCxnSpPr>
          <p:spPr>
            <a:xfrm>
              <a:off x="3276600" y="33909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4"/>
              <a:endCxn id="7" idx="0"/>
            </p:cNvCxnSpPr>
            <p:nvPr/>
          </p:nvCxnSpPr>
          <p:spPr>
            <a:xfrm rot="5400000">
              <a:off x="2743200" y="28575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7"/>
              <a:endCxn id="8" idx="3"/>
            </p:cNvCxnSpPr>
            <p:nvPr/>
          </p:nvCxnSpPr>
          <p:spPr>
            <a:xfrm rot="5400000" flipH="1" flipV="1">
              <a:off x="3290888" y="2452688"/>
              <a:ext cx="581025" cy="809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5"/>
              <a:endCxn id="10" idx="1"/>
            </p:cNvCxnSpPr>
            <p:nvPr/>
          </p:nvCxnSpPr>
          <p:spPr>
            <a:xfrm rot="16200000" flipH="1">
              <a:off x="3290888" y="2452688"/>
              <a:ext cx="581025" cy="809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143000" y="1447800"/>
            <a:ext cx="5562600" cy="3733800"/>
            <a:chOff x="1143000" y="1447800"/>
            <a:chExt cx="5562600" cy="3733800"/>
          </a:xfrm>
        </p:grpSpPr>
        <p:sp>
          <p:nvSpPr>
            <p:cNvPr id="32" name="Oval 31"/>
            <p:cNvSpPr/>
            <p:nvPr/>
          </p:nvSpPr>
          <p:spPr>
            <a:xfrm>
              <a:off x="53340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143000" y="2819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209800" y="3581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45720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14800" y="3352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648200" y="441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096000" y="3581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663700" y="1481138"/>
            <a:ext cx="4521200" cy="3179762"/>
            <a:chOff x="1663326" y="1481328"/>
            <a:chExt cx="4521949" cy="3179947"/>
          </a:xfrm>
        </p:grpSpPr>
        <p:cxnSp>
          <p:nvCxnSpPr>
            <p:cNvPr id="38" name="Straight Connector 37"/>
            <p:cNvCxnSpPr>
              <a:stCxn id="28" idx="7"/>
              <a:endCxn id="6" idx="3"/>
            </p:cNvCxnSpPr>
            <p:nvPr/>
          </p:nvCxnSpPr>
          <p:spPr>
            <a:xfrm rot="5400000" flipH="1" flipV="1">
              <a:off x="1663382" y="1881345"/>
              <a:ext cx="1027172" cy="10272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7"/>
            </p:cNvCxnSpPr>
            <p:nvPr/>
          </p:nvCxnSpPr>
          <p:spPr>
            <a:xfrm rot="5400000" flipH="1" flipV="1">
              <a:off x="2463592" y="3314992"/>
              <a:ext cx="622336" cy="88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2"/>
              <a:endCxn id="24579" idx="0"/>
            </p:cNvCxnSpPr>
            <p:nvPr/>
          </p:nvCxnSpPr>
          <p:spPr>
            <a:xfrm rot="10800000">
              <a:off x="4572108" y="1481328"/>
              <a:ext cx="762126" cy="271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4" idx="1"/>
              <a:endCxn id="8" idx="5"/>
            </p:cNvCxnSpPr>
            <p:nvPr/>
          </p:nvCxnSpPr>
          <p:spPr>
            <a:xfrm rot="16200000" flipV="1">
              <a:off x="4434069" y="1919411"/>
              <a:ext cx="1789216" cy="171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7"/>
              <a:endCxn id="10" idx="3"/>
            </p:cNvCxnSpPr>
            <p:nvPr/>
          </p:nvCxnSpPr>
          <p:spPr>
            <a:xfrm rot="5400000" flipH="1" flipV="1">
              <a:off x="2654183" y="3329233"/>
              <a:ext cx="1713012" cy="951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1" idx="1"/>
              <a:endCxn id="7" idx="5"/>
            </p:cNvCxnSpPr>
            <p:nvPr/>
          </p:nvCxnSpPr>
          <p:spPr>
            <a:xfrm rot="16200000" flipV="1">
              <a:off x="3443235" y="2681493"/>
              <a:ext cx="493741" cy="1027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3" idx="0"/>
              <a:endCxn id="10" idx="5"/>
            </p:cNvCxnSpPr>
            <p:nvPr/>
          </p:nvCxnSpPr>
          <p:spPr>
            <a:xfrm rot="16200000" flipV="1">
              <a:off x="3976776" y="3443566"/>
              <a:ext cx="1471698" cy="481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6172200" y="2895600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48200" y="1752600"/>
            <a:ext cx="762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List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430338" y="3440113"/>
            <a:ext cx="4795837" cy="2046287"/>
            <a:chOff x="1431037" y="3439886"/>
            <a:chExt cx="4795592" cy="2046514"/>
          </a:xfrm>
        </p:grpSpPr>
        <p:sp>
          <p:nvSpPr>
            <p:cNvPr id="61" name="Freeform 60"/>
            <p:cNvSpPr/>
            <p:nvPr/>
          </p:nvSpPr>
          <p:spPr>
            <a:xfrm>
              <a:off x="3077190" y="4108297"/>
              <a:ext cx="3149439" cy="1378103"/>
            </a:xfrm>
            <a:custGeom>
              <a:avLst/>
              <a:gdLst>
                <a:gd name="connsiteX0" fmla="*/ 3149600 w 3149600"/>
                <a:gd name="connsiteY0" fmla="*/ 0 h 1378857"/>
                <a:gd name="connsiteX1" fmla="*/ 3120571 w 3149600"/>
                <a:gd name="connsiteY1" fmla="*/ 87086 h 1378857"/>
                <a:gd name="connsiteX2" fmla="*/ 3106057 w 3149600"/>
                <a:gd name="connsiteY2" fmla="*/ 246743 h 1378857"/>
                <a:gd name="connsiteX3" fmla="*/ 3033485 w 3149600"/>
                <a:gd name="connsiteY3" fmla="*/ 420914 h 1378857"/>
                <a:gd name="connsiteX4" fmla="*/ 2989942 w 3149600"/>
                <a:gd name="connsiteY4" fmla="*/ 566057 h 1378857"/>
                <a:gd name="connsiteX5" fmla="*/ 2960914 w 3149600"/>
                <a:gd name="connsiteY5" fmla="*/ 609600 h 1378857"/>
                <a:gd name="connsiteX6" fmla="*/ 2931885 w 3149600"/>
                <a:gd name="connsiteY6" fmla="*/ 682171 h 1378857"/>
                <a:gd name="connsiteX7" fmla="*/ 2786742 w 3149600"/>
                <a:gd name="connsiteY7" fmla="*/ 870857 h 1378857"/>
                <a:gd name="connsiteX8" fmla="*/ 2757714 w 3149600"/>
                <a:gd name="connsiteY8" fmla="*/ 914400 h 1378857"/>
                <a:gd name="connsiteX9" fmla="*/ 2714171 w 3149600"/>
                <a:gd name="connsiteY9" fmla="*/ 943428 h 1378857"/>
                <a:gd name="connsiteX10" fmla="*/ 2583542 w 3149600"/>
                <a:gd name="connsiteY10" fmla="*/ 1045028 h 1378857"/>
                <a:gd name="connsiteX11" fmla="*/ 2481942 w 3149600"/>
                <a:gd name="connsiteY11" fmla="*/ 1117600 h 1378857"/>
                <a:gd name="connsiteX12" fmla="*/ 2336800 w 3149600"/>
                <a:gd name="connsiteY12" fmla="*/ 1219200 h 1378857"/>
                <a:gd name="connsiteX13" fmla="*/ 2293257 w 3149600"/>
                <a:gd name="connsiteY13" fmla="*/ 1248228 h 1378857"/>
                <a:gd name="connsiteX14" fmla="*/ 2235200 w 3149600"/>
                <a:gd name="connsiteY14" fmla="*/ 1262743 h 1378857"/>
                <a:gd name="connsiteX15" fmla="*/ 2191657 w 3149600"/>
                <a:gd name="connsiteY15" fmla="*/ 1277257 h 1378857"/>
                <a:gd name="connsiteX16" fmla="*/ 2032000 w 3149600"/>
                <a:gd name="connsiteY16" fmla="*/ 1306286 h 1378857"/>
                <a:gd name="connsiteX17" fmla="*/ 1944914 w 3149600"/>
                <a:gd name="connsiteY17" fmla="*/ 1335314 h 1378857"/>
                <a:gd name="connsiteX18" fmla="*/ 1509485 w 3149600"/>
                <a:gd name="connsiteY18" fmla="*/ 1364343 h 1378857"/>
                <a:gd name="connsiteX19" fmla="*/ 1436914 w 3149600"/>
                <a:gd name="connsiteY19" fmla="*/ 1378857 h 1378857"/>
                <a:gd name="connsiteX20" fmla="*/ 1045028 w 3149600"/>
                <a:gd name="connsiteY20" fmla="*/ 1349828 h 1378857"/>
                <a:gd name="connsiteX21" fmla="*/ 928914 w 3149600"/>
                <a:gd name="connsiteY21" fmla="*/ 1306286 h 1378857"/>
                <a:gd name="connsiteX22" fmla="*/ 841828 w 3149600"/>
                <a:gd name="connsiteY22" fmla="*/ 1277257 h 1378857"/>
                <a:gd name="connsiteX23" fmla="*/ 711200 w 3149600"/>
                <a:gd name="connsiteY23" fmla="*/ 1248228 h 1378857"/>
                <a:gd name="connsiteX24" fmla="*/ 624114 w 3149600"/>
                <a:gd name="connsiteY24" fmla="*/ 1190171 h 1378857"/>
                <a:gd name="connsiteX25" fmla="*/ 580571 w 3149600"/>
                <a:gd name="connsiteY25" fmla="*/ 1161143 h 1378857"/>
                <a:gd name="connsiteX26" fmla="*/ 493485 w 3149600"/>
                <a:gd name="connsiteY26" fmla="*/ 1132114 h 1378857"/>
                <a:gd name="connsiteX27" fmla="*/ 348342 w 3149600"/>
                <a:gd name="connsiteY27" fmla="*/ 1074057 h 1378857"/>
                <a:gd name="connsiteX28" fmla="*/ 188685 w 3149600"/>
                <a:gd name="connsiteY28" fmla="*/ 1001486 h 1378857"/>
                <a:gd name="connsiteX29" fmla="*/ 145142 w 3149600"/>
                <a:gd name="connsiteY29" fmla="*/ 986971 h 1378857"/>
                <a:gd name="connsiteX30" fmla="*/ 14514 w 3149600"/>
                <a:gd name="connsiteY30" fmla="*/ 914400 h 1378857"/>
                <a:gd name="connsiteX31" fmla="*/ 0 w 3149600"/>
                <a:gd name="connsiteY31" fmla="*/ 914400 h 13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49600" h="1378857">
                  <a:moveTo>
                    <a:pt x="3149600" y="0"/>
                  </a:moveTo>
                  <a:cubicBezTo>
                    <a:pt x="3139924" y="29029"/>
                    <a:pt x="3125889" y="56953"/>
                    <a:pt x="3120571" y="87086"/>
                  </a:cubicBezTo>
                  <a:cubicBezTo>
                    <a:pt x="3111284" y="139711"/>
                    <a:pt x="3116537" y="194342"/>
                    <a:pt x="3106057" y="246743"/>
                  </a:cubicBezTo>
                  <a:cubicBezTo>
                    <a:pt x="3085032" y="351869"/>
                    <a:pt x="3077319" y="355164"/>
                    <a:pt x="3033485" y="420914"/>
                  </a:cubicBezTo>
                  <a:cubicBezTo>
                    <a:pt x="3019888" y="488902"/>
                    <a:pt x="3021769" y="502403"/>
                    <a:pt x="2989942" y="566057"/>
                  </a:cubicBezTo>
                  <a:cubicBezTo>
                    <a:pt x="2982141" y="581659"/>
                    <a:pt x="2968715" y="593998"/>
                    <a:pt x="2960914" y="609600"/>
                  </a:cubicBezTo>
                  <a:cubicBezTo>
                    <a:pt x="2949262" y="632903"/>
                    <a:pt x="2944237" y="659231"/>
                    <a:pt x="2931885" y="682171"/>
                  </a:cubicBezTo>
                  <a:cubicBezTo>
                    <a:pt x="2845855" y="841942"/>
                    <a:pt x="2888087" y="755035"/>
                    <a:pt x="2786742" y="870857"/>
                  </a:cubicBezTo>
                  <a:cubicBezTo>
                    <a:pt x="2775255" y="883985"/>
                    <a:pt x="2770049" y="902065"/>
                    <a:pt x="2757714" y="914400"/>
                  </a:cubicBezTo>
                  <a:cubicBezTo>
                    <a:pt x="2745379" y="926735"/>
                    <a:pt x="2727209" y="931839"/>
                    <a:pt x="2714171" y="943428"/>
                  </a:cubicBezTo>
                  <a:cubicBezTo>
                    <a:pt x="2596685" y="1047859"/>
                    <a:pt x="2673329" y="1015100"/>
                    <a:pt x="2583542" y="1045028"/>
                  </a:cubicBezTo>
                  <a:cubicBezTo>
                    <a:pt x="2393804" y="1187332"/>
                    <a:pt x="2630506" y="1011482"/>
                    <a:pt x="2481942" y="1117600"/>
                  </a:cubicBezTo>
                  <a:cubicBezTo>
                    <a:pt x="2331523" y="1225043"/>
                    <a:pt x="2536966" y="1085756"/>
                    <a:pt x="2336800" y="1219200"/>
                  </a:cubicBezTo>
                  <a:cubicBezTo>
                    <a:pt x="2322286" y="1228876"/>
                    <a:pt x="2310180" y="1243997"/>
                    <a:pt x="2293257" y="1248228"/>
                  </a:cubicBezTo>
                  <a:cubicBezTo>
                    <a:pt x="2273905" y="1253066"/>
                    <a:pt x="2254380" y="1257263"/>
                    <a:pt x="2235200" y="1262743"/>
                  </a:cubicBezTo>
                  <a:cubicBezTo>
                    <a:pt x="2220489" y="1266946"/>
                    <a:pt x="2206659" y="1274257"/>
                    <a:pt x="2191657" y="1277257"/>
                  </a:cubicBezTo>
                  <a:cubicBezTo>
                    <a:pt x="2079193" y="1299749"/>
                    <a:pt x="2118066" y="1280466"/>
                    <a:pt x="2032000" y="1306286"/>
                  </a:cubicBezTo>
                  <a:cubicBezTo>
                    <a:pt x="2002692" y="1315079"/>
                    <a:pt x="1975277" y="1331519"/>
                    <a:pt x="1944914" y="1335314"/>
                  </a:cubicBezTo>
                  <a:cubicBezTo>
                    <a:pt x="1723075" y="1363043"/>
                    <a:pt x="1867766" y="1348057"/>
                    <a:pt x="1509485" y="1364343"/>
                  </a:cubicBezTo>
                  <a:cubicBezTo>
                    <a:pt x="1485295" y="1369181"/>
                    <a:pt x="1461583" y="1378857"/>
                    <a:pt x="1436914" y="1378857"/>
                  </a:cubicBezTo>
                  <a:cubicBezTo>
                    <a:pt x="1315316" y="1378857"/>
                    <a:pt x="1169653" y="1362291"/>
                    <a:pt x="1045028" y="1349828"/>
                  </a:cubicBezTo>
                  <a:cubicBezTo>
                    <a:pt x="915642" y="1306700"/>
                    <a:pt x="1119783" y="1375693"/>
                    <a:pt x="928914" y="1306286"/>
                  </a:cubicBezTo>
                  <a:cubicBezTo>
                    <a:pt x="900157" y="1295829"/>
                    <a:pt x="871136" y="1286050"/>
                    <a:pt x="841828" y="1277257"/>
                  </a:cubicBezTo>
                  <a:cubicBezTo>
                    <a:pt x="800841" y="1264961"/>
                    <a:pt x="752623" y="1256513"/>
                    <a:pt x="711200" y="1248228"/>
                  </a:cubicBezTo>
                  <a:lnTo>
                    <a:pt x="624114" y="1190171"/>
                  </a:lnTo>
                  <a:cubicBezTo>
                    <a:pt x="609600" y="1180495"/>
                    <a:pt x="597120" y="1166659"/>
                    <a:pt x="580571" y="1161143"/>
                  </a:cubicBezTo>
                  <a:lnTo>
                    <a:pt x="493485" y="1132114"/>
                  </a:lnTo>
                  <a:cubicBezTo>
                    <a:pt x="402285" y="1063714"/>
                    <a:pt x="470968" y="1101307"/>
                    <a:pt x="348342" y="1074057"/>
                  </a:cubicBezTo>
                  <a:cubicBezTo>
                    <a:pt x="279515" y="1058762"/>
                    <a:pt x="273884" y="1029887"/>
                    <a:pt x="188685" y="1001486"/>
                  </a:cubicBezTo>
                  <a:cubicBezTo>
                    <a:pt x="174171" y="996648"/>
                    <a:pt x="158516" y="994401"/>
                    <a:pt x="145142" y="986971"/>
                  </a:cubicBezTo>
                  <a:cubicBezTo>
                    <a:pt x="56693" y="937832"/>
                    <a:pt x="86170" y="932314"/>
                    <a:pt x="14514" y="914400"/>
                  </a:cubicBezTo>
                  <a:cubicBezTo>
                    <a:pt x="9820" y="913227"/>
                    <a:pt x="4838" y="914400"/>
                    <a:pt x="0" y="9144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672546" y="3643109"/>
              <a:ext cx="1438202" cy="144478"/>
            </a:xfrm>
            <a:custGeom>
              <a:avLst/>
              <a:gdLst>
                <a:gd name="connsiteX0" fmla="*/ 1438077 w 1438077"/>
                <a:gd name="connsiteY0" fmla="*/ 145465 h 145465"/>
                <a:gd name="connsiteX1" fmla="*/ 1350992 w 1438077"/>
                <a:gd name="connsiteY1" fmla="*/ 130950 h 145465"/>
                <a:gd name="connsiteX2" fmla="*/ 1249392 w 1438077"/>
                <a:gd name="connsiteY2" fmla="*/ 116436 h 145465"/>
                <a:gd name="connsiteX3" fmla="*/ 1191334 w 1438077"/>
                <a:gd name="connsiteY3" fmla="*/ 101922 h 145465"/>
                <a:gd name="connsiteX4" fmla="*/ 1089734 w 1438077"/>
                <a:gd name="connsiteY4" fmla="*/ 87407 h 145465"/>
                <a:gd name="connsiteX5" fmla="*/ 872020 w 1438077"/>
                <a:gd name="connsiteY5" fmla="*/ 43865 h 145465"/>
                <a:gd name="connsiteX6" fmla="*/ 276934 w 1438077"/>
                <a:gd name="connsiteY6" fmla="*/ 14836 h 145465"/>
                <a:gd name="connsiteX7" fmla="*/ 44706 w 1438077"/>
                <a:gd name="connsiteY7" fmla="*/ 322 h 14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077" h="145465">
                  <a:moveTo>
                    <a:pt x="1438077" y="145465"/>
                  </a:moveTo>
                  <a:lnTo>
                    <a:pt x="1350992" y="130950"/>
                  </a:lnTo>
                  <a:cubicBezTo>
                    <a:pt x="1317179" y="125748"/>
                    <a:pt x="1283051" y="122556"/>
                    <a:pt x="1249392" y="116436"/>
                  </a:cubicBezTo>
                  <a:cubicBezTo>
                    <a:pt x="1229766" y="112868"/>
                    <a:pt x="1210960" y="105490"/>
                    <a:pt x="1191334" y="101922"/>
                  </a:cubicBezTo>
                  <a:cubicBezTo>
                    <a:pt x="1157675" y="95802"/>
                    <a:pt x="1123393" y="93527"/>
                    <a:pt x="1089734" y="87407"/>
                  </a:cubicBezTo>
                  <a:cubicBezTo>
                    <a:pt x="973476" y="66269"/>
                    <a:pt x="1066827" y="58850"/>
                    <a:pt x="872020" y="43865"/>
                  </a:cubicBezTo>
                  <a:cubicBezTo>
                    <a:pt x="674007" y="28633"/>
                    <a:pt x="475248" y="25460"/>
                    <a:pt x="276934" y="14836"/>
                  </a:cubicBezTo>
                  <a:cubicBezTo>
                    <a:pt x="0" y="0"/>
                    <a:pt x="135571" y="322"/>
                    <a:pt x="44706" y="322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431037" y="3439886"/>
              <a:ext cx="4693997" cy="1770258"/>
            </a:xfrm>
            <a:custGeom>
              <a:avLst/>
              <a:gdLst>
                <a:gd name="connsiteX0" fmla="*/ 4693992 w 4693992"/>
                <a:gd name="connsiteY0" fmla="*/ 624114 h 1770743"/>
                <a:gd name="connsiteX1" fmla="*/ 4635934 w 4693992"/>
                <a:gd name="connsiteY1" fmla="*/ 711200 h 1770743"/>
                <a:gd name="connsiteX2" fmla="*/ 4621420 w 4693992"/>
                <a:gd name="connsiteY2" fmla="*/ 754743 h 1770743"/>
                <a:gd name="connsiteX3" fmla="*/ 4592392 w 4693992"/>
                <a:gd name="connsiteY3" fmla="*/ 798285 h 1770743"/>
                <a:gd name="connsiteX4" fmla="*/ 4577877 w 4693992"/>
                <a:gd name="connsiteY4" fmla="*/ 841828 h 1770743"/>
                <a:gd name="connsiteX5" fmla="*/ 4519820 w 4693992"/>
                <a:gd name="connsiteY5" fmla="*/ 928914 h 1770743"/>
                <a:gd name="connsiteX6" fmla="*/ 4461763 w 4693992"/>
                <a:gd name="connsiteY6" fmla="*/ 1016000 h 1770743"/>
                <a:gd name="connsiteX7" fmla="*/ 4389192 w 4693992"/>
                <a:gd name="connsiteY7" fmla="*/ 1059543 h 1770743"/>
                <a:gd name="connsiteX8" fmla="*/ 4360163 w 4693992"/>
                <a:gd name="connsiteY8" fmla="*/ 1117600 h 1770743"/>
                <a:gd name="connsiteX9" fmla="*/ 4302106 w 4693992"/>
                <a:gd name="connsiteY9" fmla="*/ 1146628 h 1770743"/>
                <a:gd name="connsiteX10" fmla="*/ 4244049 w 4693992"/>
                <a:gd name="connsiteY10" fmla="*/ 1190171 h 1770743"/>
                <a:gd name="connsiteX11" fmla="*/ 4142449 w 4693992"/>
                <a:gd name="connsiteY11" fmla="*/ 1262743 h 1770743"/>
                <a:gd name="connsiteX12" fmla="*/ 4055363 w 4693992"/>
                <a:gd name="connsiteY12" fmla="*/ 1335314 h 1770743"/>
                <a:gd name="connsiteX13" fmla="*/ 4040849 w 4693992"/>
                <a:gd name="connsiteY13" fmla="*/ 1378857 h 1770743"/>
                <a:gd name="connsiteX14" fmla="*/ 3997306 w 4693992"/>
                <a:gd name="connsiteY14" fmla="*/ 1407885 h 1770743"/>
                <a:gd name="connsiteX15" fmla="*/ 3968277 w 4693992"/>
                <a:gd name="connsiteY15" fmla="*/ 1465943 h 1770743"/>
                <a:gd name="connsiteX16" fmla="*/ 3837649 w 4693992"/>
                <a:gd name="connsiteY16" fmla="*/ 1567543 h 1770743"/>
                <a:gd name="connsiteX17" fmla="*/ 3794106 w 4693992"/>
                <a:gd name="connsiteY17" fmla="*/ 1582057 h 1770743"/>
                <a:gd name="connsiteX18" fmla="*/ 3692506 w 4693992"/>
                <a:gd name="connsiteY18" fmla="*/ 1625600 h 1770743"/>
                <a:gd name="connsiteX19" fmla="*/ 3648963 w 4693992"/>
                <a:gd name="connsiteY19" fmla="*/ 1654628 h 1770743"/>
                <a:gd name="connsiteX20" fmla="*/ 3590906 w 4693992"/>
                <a:gd name="connsiteY20" fmla="*/ 1669143 h 1770743"/>
                <a:gd name="connsiteX21" fmla="*/ 3547363 w 4693992"/>
                <a:gd name="connsiteY21" fmla="*/ 1683657 h 1770743"/>
                <a:gd name="connsiteX22" fmla="*/ 3431249 w 4693992"/>
                <a:gd name="connsiteY22" fmla="*/ 1712685 h 1770743"/>
                <a:gd name="connsiteX23" fmla="*/ 3387706 w 4693992"/>
                <a:gd name="connsiteY23" fmla="*/ 1741714 h 1770743"/>
                <a:gd name="connsiteX24" fmla="*/ 3242563 w 4693992"/>
                <a:gd name="connsiteY24" fmla="*/ 1770743 h 1770743"/>
                <a:gd name="connsiteX25" fmla="*/ 2995820 w 4693992"/>
                <a:gd name="connsiteY25" fmla="*/ 1756228 h 1770743"/>
                <a:gd name="connsiteX26" fmla="*/ 2865192 w 4693992"/>
                <a:gd name="connsiteY26" fmla="*/ 1727200 h 1770743"/>
                <a:gd name="connsiteX27" fmla="*/ 2807134 w 4693992"/>
                <a:gd name="connsiteY27" fmla="*/ 1683657 h 1770743"/>
                <a:gd name="connsiteX28" fmla="*/ 2763592 w 4693992"/>
                <a:gd name="connsiteY28" fmla="*/ 1640114 h 1770743"/>
                <a:gd name="connsiteX29" fmla="*/ 2720049 w 4693992"/>
                <a:gd name="connsiteY29" fmla="*/ 1625600 h 1770743"/>
                <a:gd name="connsiteX30" fmla="*/ 2661992 w 4693992"/>
                <a:gd name="connsiteY30" fmla="*/ 1596571 h 1770743"/>
                <a:gd name="connsiteX31" fmla="*/ 2531363 w 4693992"/>
                <a:gd name="connsiteY31" fmla="*/ 1524000 h 1770743"/>
                <a:gd name="connsiteX32" fmla="*/ 2502334 w 4693992"/>
                <a:gd name="connsiteY32" fmla="*/ 1480457 h 1770743"/>
                <a:gd name="connsiteX33" fmla="*/ 2444277 w 4693992"/>
                <a:gd name="connsiteY33" fmla="*/ 1436914 h 1770743"/>
                <a:gd name="connsiteX34" fmla="*/ 2429763 w 4693992"/>
                <a:gd name="connsiteY34" fmla="*/ 1378857 h 1770743"/>
                <a:gd name="connsiteX35" fmla="*/ 2400734 w 4693992"/>
                <a:gd name="connsiteY35" fmla="*/ 1320800 h 1770743"/>
                <a:gd name="connsiteX36" fmla="*/ 2328163 w 4693992"/>
                <a:gd name="connsiteY36" fmla="*/ 1161143 h 1770743"/>
                <a:gd name="connsiteX37" fmla="*/ 2284620 w 4693992"/>
                <a:gd name="connsiteY37" fmla="*/ 1132114 h 1770743"/>
                <a:gd name="connsiteX38" fmla="*/ 2270106 w 4693992"/>
                <a:gd name="connsiteY38" fmla="*/ 1088571 h 1770743"/>
                <a:gd name="connsiteX39" fmla="*/ 2124963 w 4693992"/>
                <a:gd name="connsiteY39" fmla="*/ 914400 h 1770743"/>
                <a:gd name="connsiteX40" fmla="*/ 2081420 w 4693992"/>
                <a:gd name="connsiteY40" fmla="*/ 885371 h 1770743"/>
                <a:gd name="connsiteX41" fmla="*/ 2008849 w 4693992"/>
                <a:gd name="connsiteY41" fmla="*/ 856343 h 1770743"/>
                <a:gd name="connsiteX42" fmla="*/ 1907249 w 4693992"/>
                <a:gd name="connsiteY42" fmla="*/ 798285 h 1770743"/>
                <a:gd name="connsiteX43" fmla="*/ 1776620 w 4693992"/>
                <a:gd name="connsiteY43" fmla="*/ 783771 h 1770743"/>
                <a:gd name="connsiteX44" fmla="*/ 1428277 w 4693992"/>
                <a:gd name="connsiteY44" fmla="*/ 812800 h 1770743"/>
                <a:gd name="connsiteX45" fmla="*/ 1355706 w 4693992"/>
                <a:gd name="connsiteY45" fmla="*/ 841828 h 1770743"/>
                <a:gd name="connsiteX46" fmla="*/ 1341192 w 4693992"/>
                <a:gd name="connsiteY46" fmla="*/ 885371 h 1770743"/>
                <a:gd name="connsiteX47" fmla="*/ 1225077 w 4693992"/>
                <a:gd name="connsiteY47" fmla="*/ 928914 h 1770743"/>
                <a:gd name="connsiteX48" fmla="*/ 1137992 w 4693992"/>
                <a:gd name="connsiteY48" fmla="*/ 986971 h 1770743"/>
                <a:gd name="connsiteX49" fmla="*/ 963820 w 4693992"/>
                <a:gd name="connsiteY49" fmla="*/ 1030514 h 1770743"/>
                <a:gd name="connsiteX50" fmla="*/ 629992 w 4693992"/>
                <a:gd name="connsiteY50" fmla="*/ 1088571 h 1770743"/>
                <a:gd name="connsiteX51" fmla="*/ 339706 w 4693992"/>
                <a:gd name="connsiteY51" fmla="*/ 1074057 h 1770743"/>
                <a:gd name="connsiteX52" fmla="*/ 281649 w 4693992"/>
                <a:gd name="connsiteY52" fmla="*/ 986971 h 1770743"/>
                <a:gd name="connsiteX53" fmla="*/ 238106 w 4693992"/>
                <a:gd name="connsiteY53" fmla="*/ 943428 h 1770743"/>
                <a:gd name="connsiteX54" fmla="*/ 194563 w 4693992"/>
                <a:gd name="connsiteY54" fmla="*/ 885371 h 1770743"/>
                <a:gd name="connsiteX55" fmla="*/ 180049 w 4693992"/>
                <a:gd name="connsiteY55" fmla="*/ 841828 h 1770743"/>
                <a:gd name="connsiteX56" fmla="*/ 121992 w 4693992"/>
                <a:gd name="connsiteY56" fmla="*/ 711200 h 1770743"/>
                <a:gd name="connsiteX57" fmla="*/ 92963 w 4693992"/>
                <a:gd name="connsiteY57" fmla="*/ 580571 h 1770743"/>
                <a:gd name="connsiteX58" fmla="*/ 63934 w 4693992"/>
                <a:gd name="connsiteY58" fmla="*/ 537028 h 1770743"/>
                <a:gd name="connsiteX59" fmla="*/ 20392 w 4693992"/>
                <a:gd name="connsiteY59" fmla="*/ 290285 h 1770743"/>
                <a:gd name="connsiteX60" fmla="*/ 5877 w 4693992"/>
                <a:gd name="connsiteY60" fmla="*/ 0 h 17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693992" h="1770743">
                  <a:moveTo>
                    <a:pt x="4693992" y="624114"/>
                  </a:moveTo>
                  <a:cubicBezTo>
                    <a:pt x="4674639" y="653143"/>
                    <a:pt x="4646966" y="678102"/>
                    <a:pt x="4635934" y="711200"/>
                  </a:cubicBezTo>
                  <a:cubicBezTo>
                    <a:pt x="4631096" y="725714"/>
                    <a:pt x="4628262" y="741059"/>
                    <a:pt x="4621420" y="754743"/>
                  </a:cubicBezTo>
                  <a:cubicBezTo>
                    <a:pt x="4613619" y="770345"/>
                    <a:pt x="4600193" y="782683"/>
                    <a:pt x="4592392" y="798285"/>
                  </a:cubicBezTo>
                  <a:cubicBezTo>
                    <a:pt x="4585550" y="811969"/>
                    <a:pt x="4585307" y="828454"/>
                    <a:pt x="4577877" y="841828"/>
                  </a:cubicBezTo>
                  <a:cubicBezTo>
                    <a:pt x="4560934" y="872326"/>
                    <a:pt x="4539172" y="899885"/>
                    <a:pt x="4519820" y="928914"/>
                  </a:cubicBezTo>
                  <a:cubicBezTo>
                    <a:pt x="4519818" y="928916"/>
                    <a:pt x="4461765" y="1015999"/>
                    <a:pt x="4461763" y="1016000"/>
                  </a:cubicBezTo>
                  <a:lnTo>
                    <a:pt x="4389192" y="1059543"/>
                  </a:lnTo>
                  <a:cubicBezTo>
                    <a:pt x="4379516" y="1078895"/>
                    <a:pt x="4375463" y="1102301"/>
                    <a:pt x="4360163" y="1117600"/>
                  </a:cubicBezTo>
                  <a:cubicBezTo>
                    <a:pt x="4344864" y="1132899"/>
                    <a:pt x="4320454" y="1135161"/>
                    <a:pt x="4302106" y="1146628"/>
                  </a:cubicBezTo>
                  <a:cubicBezTo>
                    <a:pt x="4281593" y="1159449"/>
                    <a:pt x="4262254" y="1174241"/>
                    <a:pt x="4244049" y="1190171"/>
                  </a:cubicBezTo>
                  <a:cubicBezTo>
                    <a:pt x="4159279" y="1264345"/>
                    <a:pt x="4220841" y="1236611"/>
                    <a:pt x="4142449" y="1262743"/>
                  </a:cubicBezTo>
                  <a:cubicBezTo>
                    <a:pt x="4042024" y="1413375"/>
                    <a:pt x="4202692" y="1187983"/>
                    <a:pt x="4055363" y="1335314"/>
                  </a:cubicBezTo>
                  <a:cubicBezTo>
                    <a:pt x="4044545" y="1346132"/>
                    <a:pt x="4050406" y="1366910"/>
                    <a:pt x="4040849" y="1378857"/>
                  </a:cubicBezTo>
                  <a:cubicBezTo>
                    <a:pt x="4029952" y="1392478"/>
                    <a:pt x="4011820" y="1398209"/>
                    <a:pt x="3997306" y="1407885"/>
                  </a:cubicBezTo>
                  <a:cubicBezTo>
                    <a:pt x="3987630" y="1427238"/>
                    <a:pt x="3980853" y="1448336"/>
                    <a:pt x="3968277" y="1465943"/>
                  </a:cubicBezTo>
                  <a:cubicBezTo>
                    <a:pt x="3944798" y="1498814"/>
                    <a:pt x="3865780" y="1558166"/>
                    <a:pt x="3837649" y="1567543"/>
                  </a:cubicBezTo>
                  <a:cubicBezTo>
                    <a:pt x="3823135" y="1572381"/>
                    <a:pt x="3807790" y="1575215"/>
                    <a:pt x="3794106" y="1582057"/>
                  </a:cubicBezTo>
                  <a:cubicBezTo>
                    <a:pt x="3693868" y="1632175"/>
                    <a:pt x="3813339" y="1595390"/>
                    <a:pt x="3692506" y="1625600"/>
                  </a:cubicBezTo>
                  <a:cubicBezTo>
                    <a:pt x="3677992" y="1635276"/>
                    <a:pt x="3664996" y="1647756"/>
                    <a:pt x="3648963" y="1654628"/>
                  </a:cubicBezTo>
                  <a:cubicBezTo>
                    <a:pt x="3630628" y="1662486"/>
                    <a:pt x="3610086" y="1663663"/>
                    <a:pt x="3590906" y="1669143"/>
                  </a:cubicBezTo>
                  <a:cubicBezTo>
                    <a:pt x="3576195" y="1673346"/>
                    <a:pt x="3562206" y="1679946"/>
                    <a:pt x="3547363" y="1683657"/>
                  </a:cubicBezTo>
                  <a:lnTo>
                    <a:pt x="3431249" y="1712685"/>
                  </a:lnTo>
                  <a:cubicBezTo>
                    <a:pt x="3416735" y="1722361"/>
                    <a:pt x="3403308" y="1733913"/>
                    <a:pt x="3387706" y="1741714"/>
                  </a:cubicBezTo>
                  <a:cubicBezTo>
                    <a:pt x="3347176" y="1761979"/>
                    <a:pt x="3280000" y="1765395"/>
                    <a:pt x="3242563" y="1770743"/>
                  </a:cubicBezTo>
                  <a:cubicBezTo>
                    <a:pt x="3160315" y="1765905"/>
                    <a:pt x="3077871" y="1763687"/>
                    <a:pt x="2995820" y="1756228"/>
                  </a:cubicBezTo>
                  <a:cubicBezTo>
                    <a:pt x="2966864" y="1753596"/>
                    <a:pt x="2896097" y="1734926"/>
                    <a:pt x="2865192" y="1727200"/>
                  </a:cubicBezTo>
                  <a:cubicBezTo>
                    <a:pt x="2845839" y="1712686"/>
                    <a:pt x="2825501" y="1699400"/>
                    <a:pt x="2807134" y="1683657"/>
                  </a:cubicBezTo>
                  <a:cubicBezTo>
                    <a:pt x="2791549" y="1670299"/>
                    <a:pt x="2780671" y="1651500"/>
                    <a:pt x="2763592" y="1640114"/>
                  </a:cubicBezTo>
                  <a:cubicBezTo>
                    <a:pt x="2750862" y="1631627"/>
                    <a:pt x="2734111" y="1631627"/>
                    <a:pt x="2720049" y="1625600"/>
                  </a:cubicBezTo>
                  <a:cubicBezTo>
                    <a:pt x="2700162" y="1617077"/>
                    <a:pt x="2680545" y="1607703"/>
                    <a:pt x="2661992" y="1596571"/>
                  </a:cubicBezTo>
                  <a:cubicBezTo>
                    <a:pt x="2537225" y="1521711"/>
                    <a:pt x="2618946" y="1553194"/>
                    <a:pt x="2531363" y="1524000"/>
                  </a:cubicBezTo>
                  <a:cubicBezTo>
                    <a:pt x="2521687" y="1509486"/>
                    <a:pt x="2514669" y="1492792"/>
                    <a:pt x="2502334" y="1480457"/>
                  </a:cubicBezTo>
                  <a:cubicBezTo>
                    <a:pt x="2485229" y="1463352"/>
                    <a:pt x="2458337" y="1456599"/>
                    <a:pt x="2444277" y="1436914"/>
                  </a:cubicBezTo>
                  <a:cubicBezTo>
                    <a:pt x="2432683" y="1420682"/>
                    <a:pt x="2436767" y="1397535"/>
                    <a:pt x="2429763" y="1378857"/>
                  </a:cubicBezTo>
                  <a:cubicBezTo>
                    <a:pt x="2422166" y="1358598"/>
                    <a:pt x="2408770" y="1340889"/>
                    <a:pt x="2400734" y="1320800"/>
                  </a:cubicBezTo>
                  <a:cubicBezTo>
                    <a:pt x="2372666" y="1250631"/>
                    <a:pt x="2378339" y="1219682"/>
                    <a:pt x="2328163" y="1161143"/>
                  </a:cubicBezTo>
                  <a:cubicBezTo>
                    <a:pt x="2316810" y="1147898"/>
                    <a:pt x="2299134" y="1141790"/>
                    <a:pt x="2284620" y="1132114"/>
                  </a:cubicBezTo>
                  <a:cubicBezTo>
                    <a:pt x="2279782" y="1117600"/>
                    <a:pt x="2277536" y="1101945"/>
                    <a:pt x="2270106" y="1088571"/>
                  </a:cubicBezTo>
                  <a:cubicBezTo>
                    <a:pt x="2238605" y="1031869"/>
                    <a:pt x="2178675" y="950208"/>
                    <a:pt x="2124963" y="914400"/>
                  </a:cubicBezTo>
                  <a:cubicBezTo>
                    <a:pt x="2110449" y="904724"/>
                    <a:pt x="2097022" y="893172"/>
                    <a:pt x="2081420" y="885371"/>
                  </a:cubicBezTo>
                  <a:cubicBezTo>
                    <a:pt x="2058117" y="873719"/>
                    <a:pt x="2031624" y="868996"/>
                    <a:pt x="2008849" y="856343"/>
                  </a:cubicBezTo>
                  <a:cubicBezTo>
                    <a:pt x="1948464" y="822796"/>
                    <a:pt x="1967473" y="808322"/>
                    <a:pt x="1907249" y="798285"/>
                  </a:cubicBezTo>
                  <a:cubicBezTo>
                    <a:pt x="1864034" y="791082"/>
                    <a:pt x="1820163" y="788609"/>
                    <a:pt x="1776620" y="783771"/>
                  </a:cubicBezTo>
                  <a:cubicBezTo>
                    <a:pt x="1746766" y="785637"/>
                    <a:pt x="1499998" y="796249"/>
                    <a:pt x="1428277" y="812800"/>
                  </a:cubicBezTo>
                  <a:cubicBezTo>
                    <a:pt x="1402890" y="818658"/>
                    <a:pt x="1379896" y="832152"/>
                    <a:pt x="1355706" y="841828"/>
                  </a:cubicBezTo>
                  <a:cubicBezTo>
                    <a:pt x="1350868" y="856342"/>
                    <a:pt x="1352010" y="874553"/>
                    <a:pt x="1341192" y="885371"/>
                  </a:cubicBezTo>
                  <a:cubicBezTo>
                    <a:pt x="1315892" y="910671"/>
                    <a:pt x="1257475" y="920815"/>
                    <a:pt x="1225077" y="928914"/>
                  </a:cubicBezTo>
                  <a:lnTo>
                    <a:pt x="1137992" y="986971"/>
                  </a:lnTo>
                  <a:cubicBezTo>
                    <a:pt x="1057996" y="1040302"/>
                    <a:pt x="1111787" y="1014074"/>
                    <a:pt x="963820" y="1030514"/>
                  </a:cubicBezTo>
                  <a:cubicBezTo>
                    <a:pt x="737806" y="1087018"/>
                    <a:pt x="849247" y="1068639"/>
                    <a:pt x="629992" y="1088571"/>
                  </a:cubicBezTo>
                  <a:cubicBezTo>
                    <a:pt x="533230" y="1083733"/>
                    <a:pt x="435156" y="1090657"/>
                    <a:pt x="339706" y="1074057"/>
                  </a:cubicBezTo>
                  <a:cubicBezTo>
                    <a:pt x="287331" y="1064948"/>
                    <a:pt x="301173" y="1016258"/>
                    <a:pt x="281649" y="986971"/>
                  </a:cubicBezTo>
                  <a:cubicBezTo>
                    <a:pt x="270263" y="969892"/>
                    <a:pt x="251464" y="959013"/>
                    <a:pt x="238106" y="943428"/>
                  </a:cubicBezTo>
                  <a:cubicBezTo>
                    <a:pt x="222363" y="925061"/>
                    <a:pt x="209077" y="904723"/>
                    <a:pt x="194563" y="885371"/>
                  </a:cubicBezTo>
                  <a:cubicBezTo>
                    <a:pt x="189725" y="870857"/>
                    <a:pt x="186891" y="855512"/>
                    <a:pt x="180049" y="841828"/>
                  </a:cubicBezTo>
                  <a:cubicBezTo>
                    <a:pt x="143066" y="767861"/>
                    <a:pt x="140716" y="823542"/>
                    <a:pt x="121992" y="711200"/>
                  </a:cubicBezTo>
                  <a:cubicBezTo>
                    <a:pt x="116418" y="677758"/>
                    <a:pt x="110827" y="616300"/>
                    <a:pt x="92963" y="580571"/>
                  </a:cubicBezTo>
                  <a:cubicBezTo>
                    <a:pt x="85162" y="564969"/>
                    <a:pt x="73610" y="551542"/>
                    <a:pt x="63934" y="537028"/>
                  </a:cubicBezTo>
                  <a:cubicBezTo>
                    <a:pt x="32742" y="318682"/>
                    <a:pt x="56542" y="398738"/>
                    <a:pt x="20392" y="290285"/>
                  </a:cubicBezTo>
                  <a:cubicBezTo>
                    <a:pt x="0" y="106764"/>
                    <a:pt x="5877" y="203468"/>
                    <a:pt x="587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7214 L -0.225 -0.16093 " pathEditMode="relative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67 0.22196 " pathEditMode="relative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Gnutella Architecture</a:t>
            </a:r>
            <a:endParaRPr lang="en-US" dirty="0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143000" y="1676400"/>
            <a:ext cx="6400800" cy="3733800"/>
            <a:chOff x="1143000" y="1676400"/>
            <a:chExt cx="6400800" cy="3733800"/>
          </a:xfrm>
        </p:grpSpPr>
        <p:sp>
          <p:nvSpPr>
            <p:cNvPr id="5" name="Oval 4"/>
            <p:cNvSpPr/>
            <p:nvPr/>
          </p:nvSpPr>
          <p:spPr>
            <a:xfrm>
              <a:off x="5791200" y="26670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43000" y="2819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971800" y="19812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46482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43400" y="2895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4800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0" y="3581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00600" y="1676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95600" y="3733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9342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663700" y="2197100"/>
            <a:ext cx="5359400" cy="2692400"/>
            <a:chOff x="1663326" y="2196726"/>
            <a:chExt cx="5360148" cy="2693148"/>
          </a:xfrm>
        </p:grpSpPr>
        <p:cxnSp>
          <p:nvCxnSpPr>
            <p:cNvPr id="23" name="Straight Connector 22"/>
            <p:cNvCxnSpPr>
              <a:stCxn id="5" idx="1"/>
              <a:endCxn id="12" idx="5"/>
            </p:cNvCxnSpPr>
            <p:nvPr/>
          </p:nvCxnSpPr>
          <p:spPr>
            <a:xfrm rot="16200000" flipV="1">
              <a:off x="5321398" y="2196765"/>
              <a:ext cx="558955" cy="558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0" name="Group 35"/>
            <p:cNvGrpSpPr>
              <a:grpSpLocks/>
            </p:cNvGrpSpPr>
            <p:nvPr/>
          </p:nvGrpSpPr>
          <p:grpSpPr bwMode="auto">
            <a:xfrm>
              <a:off x="1663326" y="2196726"/>
              <a:ext cx="5360148" cy="2693148"/>
              <a:chOff x="1663326" y="2196726"/>
              <a:chExt cx="5360148" cy="2693148"/>
            </a:xfrm>
          </p:grpSpPr>
          <p:cxnSp>
            <p:nvCxnSpPr>
              <p:cNvPr id="17" name="Straight Connector 16"/>
              <p:cNvCxnSpPr>
                <a:stCxn id="10" idx="7"/>
                <a:endCxn id="11" idx="3"/>
              </p:cNvCxnSpPr>
              <p:nvPr/>
            </p:nvCxnSpPr>
            <p:spPr>
              <a:xfrm rot="5400000" flipH="1" flipV="1">
                <a:off x="5664330" y="4369047"/>
                <a:ext cx="787619" cy="2540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0" idx="1"/>
                <a:endCxn id="9" idx="4"/>
              </p:cNvCxnSpPr>
              <p:nvPr/>
            </p:nvCxnSpPr>
            <p:spPr>
              <a:xfrm rot="16200000" flipV="1">
                <a:off x="4381410" y="3772022"/>
                <a:ext cx="1384685" cy="8510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0"/>
                <a:endCxn id="5" idx="3"/>
              </p:cNvCxnSpPr>
              <p:nvPr/>
            </p:nvCxnSpPr>
            <p:spPr>
              <a:xfrm rot="5400000" flipH="1" flipV="1">
                <a:off x="4991079" y="3911714"/>
                <a:ext cx="1613348" cy="165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5" idx="7"/>
                <a:endCxn id="14" idx="3"/>
              </p:cNvCxnSpPr>
              <p:nvPr/>
            </p:nvCxnSpPr>
            <p:spPr>
              <a:xfrm rot="5400000" flipH="1" flipV="1">
                <a:off x="6617010" y="2349218"/>
                <a:ext cx="101628" cy="71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9" idx="0"/>
                <a:endCxn id="12" idx="3"/>
              </p:cNvCxnSpPr>
              <p:nvPr/>
            </p:nvCxnSpPr>
            <p:spPr>
              <a:xfrm rot="5400000" flipH="1" flipV="1">
                <a:off x="4419562" y="2425406"/>
                <a:ext cx="698694" cy="2413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7" idx="5"/>
              </p:cNvCxnSpPr>
              <p:nvPr/>
            </p:nvCxnSpPr>
            <p:spPr>
              <a:xfrm rot="10800000">
                <a:off x="3492381" y="2501611"/>
                <a:ext cx="927229" cy="4700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9" idx="2"/>
                <a:endCxn id="13" idx="7"/>
              </p:cNvCxnSpPr>
              <p:nvPr/>
            </p:nvCxnSpPr>
            <p:spPr>
              <a:xfrm rot="10800000" flipV="1">
                <a:off x="3416171" y="3200305"/>
                <a:ext cx="927229" cy="6224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7" idx="2"/>
                <a:endCxn id="6" idx="7"/>
              </p:cNvCxnSpPr>
              <p:nvPr/>
            </p:nvCxnSpPr>
            <p:spPr>
              <a:xfrm rot="10800000" flipV="1">
                <a:off x="1663326" y="2285651"/>
                <a:ext cx="1308283" cy="6224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3" idx="3"/>
                <a:endCxn id="8" idx="7"/>
              </p:cNvCxnSpPr>
              <p:nvPr/>
            </p:nvCxnSpPr>
            <p:spPr>
              <a:xfrm rot="5400000">
                <a:off x="2387294" y="4140415"/>
                <a:ext cx="482734" cy="711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36"/>
          <p:cNvSpPr/>
          <p:nvPr/>
        </p:nvSpPr>
        <p:spPr>
          <a:xfrm>
            <a:off x="6172200" y="46482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38800" y="41910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4800" y="35814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0" y="28194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81600" y="45720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14800" y="22860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77000" y="29718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10200" y="25146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0" y="44958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62200" y="19812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098 " pathEditMode="relative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77 " pathEditMode="relative" ptsTypes="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-0.18867 " pathEditMode="relative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7 0.22196 " pathEditMode="relative" ptsTypes="AA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-0.07769 " pathEditMode="relative" ptsTypes="AA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5549 " pathEditMode="relative" ptsTypes="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-0.05549 " pathEditMode="relative" ptsTypes="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.06659 " pathEditMode="relative" ptsTypes="AA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66 0.12209 " pathEditMode="relative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0.05549 " pathEditMode="relative" ptsTypes="AA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 peer that sees a ping message sends a pong back to the originator</a:t>
            </a:r>
          </a:p>
          <a:p>
            <a:r>
              <a:rPr lang="en-US" smtClean="0"/>
              <a:t>Also forwards the ping to its own set of neighbors causing flooding in the network</a:t>
            </a:r>
          </a:p>
          <a:p>
            <a:r>
              <a:rPr lang="en-US" smtClean="0"/>
              <a:t>Scope of flooding is controlled with a time to live (TTL) that is decremented on each hop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Gnutella Architecture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Goal:</a:t>
            </a:r>
          </a:p>
          <a:p>
            <a:pPr lvl="1"/>
            <a:r>
              <a:rPr lang="en-US" smtClean="0"/>
              <a:t>To gather nearly instantaneous snapshot of a significant subset of the population</a:t>
            </a:r>
          </a:p>
          <a:p>
            <a:pPr lvl="1"/>
            <a:r>
              <a:rPr lang="en-US" smtClean="0"/>
              <a:t>To gather metadata about peers in captured subsets</a:t>
            </a:r>
          </a:p>
          <a:p>
            <a:r>
              <a:rPr lang="en-US" smtClean="0"/>
              <a:t>Two Crawlers</a:t>
            </a:r>
          </a:p>
          <a:p>
            <a:pPr lvl="1"/>
            <a:r>
              <a:rPr lang="en-US" smtClean="0"/>
              <a:t>Napster Crawler</a:t>
            </a:r>
          </a:p>
          <a:p>
            <a:pPr lvl="1"/>
            <a:r>
              <a:rPr lang="en-US" smtClean="0"/>
              <a:t>Gnutella Crawler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Crawler</a:t>
            </a:r>
            <a:endParaRPr lang="en-US" dirty="0"/>
          </a:p>
        </p:txBody>
      </p:sp>
      <p:pic>
        <p:nvPicPr>
          <p:cNvPr id="4" name="Picture 3" descr="craw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19600"/>
            <a:ext cx="18383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86 0.00463 C -0.11944 -2.25434E-6 -0.13454 -0.00023 -0.1493 -0.00393 C -0.16406 -0.00763 -0.17743 -0.01549 -0.19218 -0.01873 C -0.19947 -0.02196 -0.20677 -0.02335 -0.21441 -0.02497 C -0.23767 -0.03537 -0.19618 -0.01757 -0.27152 -0.02913 C -0.27343 -0.02936 -0.27343 -0.03352 -0.27465 -0.0356 C -0.27899 -0.04254 -0.27864 -0.04139 -0.2842 -0.04393 C -0.29635 -0.0548 -0.28993 -0.05156 -0.30329 -0.05456 C -0.31527 -0.05318 -0.32291 -0.05295 -0.3335 -0.04832 C -0.34236 -0.03584 -0.35486 -0.03006 -0.36684 -0.02497 C -0.37534 -0.01757 -0.38697 -0.01641 -0.39687 -0.01433 C -0.41197 -0.00786 -0.41388 -0.00786 -0.43194 -0.00601 C -0.44166 -0.00162 -0.45191 0.00185 -0.46197 0.00463 C -0.48472 0.00393 -0.50746 0.0037 -0.5302 0.00255 C -0.55104 0.00162 -0.57135 -0.00555 -0.59218 -0.00809 C -0.60382 -0.01318 -0.59843 -0.0111 -0.60798 -0.01433 C -0.6184 -0.02821 -0.61232 -0.02335 -0.62552 -0.02913 C -0.63316 -0.0363 -0.63715 -0.04855 -0.64618 -0.05248 C -0.64739 -0.0541 -0.65399 -0.06196 -0.65416 -0.0652 C -0.6552 -0.08069 -0.6526 -0.07815 -0.65086 -0.08832 C -0.64826 -0.10404 -0.64826 -0.11954 -0.64132 -0.13271 C -0.63715 -0.16647 -0.61961 -0.17618 -0.59687 -0.18358 C -0.59375 -0.18451 -0.59079 -0.18751 -0.5875 -0.18774 C -0.5743 -0.18913 -0.54774 -0.19191 -0.54774 -0.19191 C -0.52413 -0.19676 -0.50017 -0.19191 -0.47638 -0.18982 C -0.45572 -0.18081 -0.43437 -0.18104 -0.41284 -0.17711 C -0.39878 -0.17873 -0.38697 -0.18173 -0.37309 -0.18358 C -0.37152 -0.18497 -0.37013 -0.18682 -0.3684 -0.18774 C -0.36632 -0.1889 -0.36388 -0.18844 -0.36197 -0.18982 C -0.35937 -0.19167 -0.35329 -0.19954 -0.35086 -0.20254 C -0.34722 -0.21757 -0.35225 -0.1993 -0.34461 -0.21734 C -0.34027 -0.22774 -0.3375 -0.24023 -0.3335 -0.2511 C -0.33229 -0.26081 -0.33038 -0.26913 -0.32864 -0.27861 C -0.32534 -0.32925 -0.32048 -0.38312 -0.32864 -0.43306 C -0.32968 -0.43954 -0.33975 -0.47399 -0.34305 -0.47954 C -0.34583 -0.48416 -0.3493 -0.48809 -0.35243 -0.49225 C -0.35503 -0.49572 -0.36041 -0.50266 -0.36041 -0.50266 C -0.36527 -0.51584 -0.37534 -0.5237 -0.3842 -0.53225 C -0.39218 -0.54011 -0.39479 -0.55653 -0.40329 -0.56416 C -0.40798 -0.56832 -0.41406 -0.56878 -0.41909 -0.57248 C -0.43611 -0.58474 -0.43715 -0.58959 -0.45729 -0.59375 C -0.47534 -0.60185 -0.49392 -0.59676 -0.51284 -0.59584 C -0.52847 -0.59052 -0.54375 -0.58243 -0.55729 -0.5704 C -0.56163 -0.56647 -0.56788 -0.56902 -0.57309 -0.56832 C -0.57916 -0.56069 -0.58125 -0.55445 -0.58906 -0.54936 C -0.59236 -0.53572 -0.58802 -0.55006 -0.59531 -0.53665 C -0.59895 -0.52994 -0.59895 -0.52347 -0.60329 -0.51745 C -0.60607 -0.50612 -0.61163 -0.49641 -0.61597 -0.48578 C -0.62135 -0.47237 -0.625 -0.45849 -0.6335 -0.44786 C -0.63975 -0.43098 -0.63263 -0.44693 -0.64305 -0.43306 C -0.64757 -0.42705 -0.64947 -0.42034 -0.65572 -0.41618 C -0.66024 -0.41318 -0.66527 -0.41179 -0.66996 -0.40971 C -0.67152 -0.40902 -0.67465 -0.40763 -0.67465 -0.40763 C -0.67951 -0.40832 -0.68454 -0.40763 -0.68906 -0.40971 C -0.6927 -0.41133 -0.69496 -0.41711 -0.69861 -0.41826 C -0.70277 -0.41965 -0.70711 -0.42104 -0.71128 -0.42243 C -0.7118 -0.42289 -0.72135 -0.42936 -0.72239 -0.43306 C -0.72968 -0.45849 -0.7177 -0.43491 -0.72864 -0.4541 C -0.72968 -0.47815 -0.73454 -0.53826 -0.71909 -0.55769 C -0.71718 -0.563 -0.71632 -0.56925 -0.71441 -0.57456 C -0.71284 -0.57873 -0.70989 -0.5815 -0.70798 -0.5852 C -0.70347 -0.60971 -0.68368 -0.62682 -0.66684 -0.63375 C -0.66197 -0.63584 -0.65746 -0.63977 -0.65243 -0.64023 C -0.64288 -0.64092 -0.6335 -0.64162 -0.62395 -0.64231 C -0.60277 -0.64578 -0.59427 -0.64902 -0.56996 -0.65063 C -0.55277 -0.6541 -0.53472 -0.66104 -0.51753 -0.66335 C -0.4875 -0.66728 -0.45711 -0.67006 -0.42708 -0.67191 C -0.3901 -0.66913 -0.35295 -0.66774 -0.31597 -0.66543 C -0.27309 -0.66774 -0.24097 -0.66913 -0.19687 -0.66774 C -0.17343 -0.66566 -0.15052 -0.66289 -0.12708 -0.66127 C -0.11163 -0.65919 -0.09652 -0.65665 -0.08107 -0.65503 C -0.05677 -0.64416 -0.02899 -0.64092 -0.00329 -0.63815 C 0.00608 -0.63491 0.01441 -0.63075 0.02362 -0.62751 C 0.02691 -0.62636 0.03316 -0.62335 0.03316 -0.62335 C 0.03837 -0.61873 0.04063 -0.61318 0.04584 -0.60855 C 0.05834 -0.56023 0.03473 -0.49919 0.00139 -0.47745 C -0.00503 -0.46844 -0.01406 -0.46381 -0.02239 -0.45826 C -0.02413 -0.45711 -0.02534 -0.4548 -0.02708 -0.4541 C -0.03489 -0.45156 -0.04305 -0.45156 -0.05086 -0.44994 C -0.06302 -0.43954 -0.05382 -0.44647 -0.08107 -0.43722 C -0.08333 -0.43653 -0.08524 -0.43445 -0.0875 -0.43306 C -0.0901 -0.43144 -0.09253 -0.42959 -0.09531 -0.42867 C -0.09947 -0.42728 -0.10382 -0.42728 -0.10798 -0.42659 C -0.11562 -0.42335 -0.121 -0.41456 -0.12864 -0.41179 C -0.13229 -0.4104 -0.13611 -0.4104 -0.13975 -0.40971 C -0.15 -0.40532 -0.14774 -0.39884 -0.15416 -0.39075 C -0.15468 -0.38867 -0.15503 -0.38636 -0.15572 -0.38428 C -0.15659 -0.38196 -0.15833 -0.38034 -0.15885 -0.37803 C -0.16232 -0.36393 -0.16423 -0.34636 -0.16527 -0.33156 C -0.16632 -0.31838 -0.16857 -0.28578 -0.17465 -0.27445 C -0.18437 -0.25595 -0.19201 -0.24786 -0.20642 -0.2363 C -0.21805 -0.22705 -0.20798 -0.23214 -0.21753 -0.22797 C -0.22864 -0.21387 -0.21215 -0.23375 -0.22552 -0.2215 C -0.22725 -0.21988 -0.22847 -0.21711 -0.2302 -0.21526 C -0.23368 -0.21156 -0.2375 -0.20809 -0.24132 -0.20462 C -0.24288 -0.20323 -0.24618 -0.20046 -0.24618 -0.20046 C -0.24722 -0.19838 -0.24895 -0.19676 -0.2493 -0.19422 C -0.24947 -0.19283 -0.24687 -0.1815 -0.24618 -0.17942 C -0.24236 -0.16763 -0.23854 -0.15699 -0.2302 -0.14982 C -0.22413 -0.13711 -0.20954 -0.12508 -0.19861 -0.12023 C -0.18958 -0.11121 -0.17986 -0.10612 -0.16996 -0.09896 C -0.16579 -0.09595 -0.15729 -0.09063 -0.15729 -0.09063 C -0.14982 -0.08023 -0.13159 -0.06266 -0.12239 -0.05456 C -0.12048 -0.05086 -0.1177 -0.04786 -0.11597 -0.04393 C -0.11319 -0.03745 -0.11215 -0.0326 -0.10798 -0.02705 C -0.10607 -0.0148 -0.1026 -0.0074 -0.10486 0.00463 Z " pathEditMode="relative" ptsTypes="ffffffffffffffffffffffffffffffffffffffffffffffffffffffffffffffffffffffffffffffffffffffffffffffffffffffffff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3055</TotalTime>
  <Words>1856</Words>
  <Application>Microsoft Office PowerPoint</Application>
  <PresentationFormat>On-screen Show (4:3)</PresentationFormat>
  <Paragraphs>242</Paragraphs>
  <Slides>43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Lucida Sans Unicode</vt:lpstr>
      <vt:lpstr>Arial</vt:lpstr>
      <vt:lpstr>Wingdings 3</vt:lpstr>
      <vt:lpstr>Verdana</vt:lpstr>
      <vt:lpstr>Wingdings 2</vt:lpstr>
      <vt:lpstr>Calibri</vt:lpstr>
      <vt:lpstr>Concourse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Manasee</dc:creator>
  <cp:lastModifiedBy>Jehan-François Pâris</cp:lastModifiedBy>
  <cp:revision>190</cp:revision>
  <dcterms:created xsi:type="dcterms:W3CDTF">2011-04-04T01:22:18Z</dcterms:created>
  <dcterms:modified xsi:type="dcterms:W3CDTF">2011-04-28T17:24:33Z</dcterms:modified>
</cp:coreProperties>
</file>