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68" r:id="rId5"/>
    <p:sldId id="305" r:id="rId6"/>
    <p:sldId id="310" r:id="rId7"/>
    <p:sldId id="303" r:id="rId8"/>
    <p:sldId id="304" r:id="rId9"/>
    <p:sldId id="306" r:id="rId10"/>
    <p:sldId id="269" r:id="rId11"/>
    <p:sldId id="270" r:id="rId12"/>
    <p:sldId id="273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57" r:id="rId23"/>
    <p:sldId id="258" r:id="rId24"/>
    <p:sldId id="259" r:id="rId25"/>
    <p:sldId id="260" r:id="rId26"/>
    <p:sldId id="262" r:id="rId27"/>
    <p:sldId id="263" r:id="rId28"/>
    <p:sldId id="264" r:id="rId29"/>
    <p:sldId id="307" r:id="rId30"/>
    <p:sldId id="308" r:id="rId31"/>
    <p:sldId id="309" r:id="rId32"/>
    <p:sldId id="281" r:id="rId33"/>
    <p:sldId id="282" r:id="rId34"/>
    <p:sldId id="283" r:id="rId35"/>
    <p:sldId id="284" r:id="rId36"/>
    <p:sldId id="285" r:id="rId37"/>
    <p:sldId id="286" r:id="rId38"/>
    <p:sldId id="291" r:id="rId39"/>
    <p:sldId id="292" r:id="rId40"/>
    <p:sldId id="293" r:id="rId41"/>
    <p:sldId id="290" r:id="rId42"/>
    <p:sldId id="288" r:id="rId43"/>
    <p:sldId id="289" r:id="rId44"/>
    <p:sldId id="294" r:id="rId45"/>
    <p:sldId id="295" r:id="rId46"/>
    <p:sldId id="296" r:id="rId47"/>
    <p:sldId id="300" r:id="rId48"/>
    <p:sldId id="313" r:id="rId49"/>
    <p:sldId id="299" r:id="rId50"/>
    <p:sldId id="315" r:id="rId51"/>
    <p:sldId id="302" r:id="rId52"/>
    <p:sldId id="311" r:id="rId53"/>
    <p:sldId id="314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1683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F1FF0-25BE-42F2-9DFC-3C6136BB110F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C32A-53E1-4FC1-BE16-8244A1FE0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B9462-3A67-43B4-B85F-6AEFDF3D1819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0B76-A0F8-4BCC-A598-7A00FFB8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2707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</p:spPr>
        <p:txBody>
          <a:bodyPr lIns="0" rIns="0" bIns="0" anchor="b"/>
          <a:lstStyle/>
          <a:p>
            <a:endParaRPr lang="en-US" sz="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0659" name="Rectangle 3"/>
          <p:cNvSpPr>
            <a:spLocks noGrp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92C7-6704-4B96-BB44-1995BF08F197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661F-8C62-4E53-8816-771C0A00F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4683-57DA-42E2-AA61-31785328D97B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5351-606E-4BBA-BF10-6B5600C2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9B83-0A78-4372-8A2D-AE012131694A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4D1A-7875-4FD4-91B5-75D128005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4796-6807-4C39-A9E4-5D4D2511B4CB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BFE2-297E-48E6-84AB-B03691226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AE64-11A6-4765-8AF2-03403E4B8DA8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B467-8A9B-492B-BA50-39B7DA811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4D5D-B17C-4999-B0AD-79EB9F7171FF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A9B86-9AF5-4D4A-A767-0EF164593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6FC2A-94AA-4262-B1C1-F921C8140F11}" type="datetimeFigureOut">
              <a:rPr lang="en-US"/>
              <a:pPr>
                <a:defRPr/>
              </a:pPr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CFE246-50FB-4684-AD79-3DEB92A6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7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43000"/>
            <a:ext cx="7772400" cy="1829761"/>
          </a:xfrm>
          <a:prstGeom prst="rect">
            <a:avLst/>
          </a:prstGeom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Peer-Assisted Content Distribution with Prices</a:t>
            </a:r>
            <a:endParaRPr lang="en-US" sz="48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3200400"/>
            <a:ext cx="7772400" cy="1874838"/>
          </a:xfrm>
        </p:spPr>
        <p:txBody>
          <a:bodyPr lIns="0" rIns="18288">
            <a:normAutofit/>
          </a:bodyPr>
          <a:lstStyle/>
          <a:p>
            <a:pPr marL="0" indent="0" algn="ctr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Christina Aperjis, Michael J. Freedman and Ramesh Johari</a:t>
            </a: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</a:pPr>
            <a:endParaRPr lang="en-US" sz="2400" smtClean="0"/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Presented By</a:t>
            </a: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</a:pPr>
            <a:r>
              <a:rPr lang="en-US" sz="2400" smtClean="0"/>
              <a:t>Vidya Nalan Chakravarthy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Pricing schemes for multilateral exchange</a:t>
            </a:r>
          </a:p>
          <a:p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smtClean="0"/>
              <a:t>1. one price per peer (PP)</a:t>
            </a:r>
          </a:p>
          <a:p>
            <a:pPr lvl="1"/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smtClean="0"/>
              <a:t>2. one price per file (PF)</a:t>
            </a:r>
          </a:p>
          <a:p>
            <a:pPr lvl="1"/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smtClean="0"/>
              <a:t>3. one price per file per peer (PFP)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Comparing schemes through equilibrium or static settings</a:t>
            </a:r>
          </a:p>
          <a:p>
            <a:pPr lvl="1"/>
            <a:r>
              <a:rPr lang="en-US" smtClean="0"/>
              <a:t>PP is the most desirable</a:t>
            </a:r>
          </a:p>
          <a:p>
            <a:endParaRPr lang="en-US" smtClean="0"/>
          </a:p>
          <a:p>
            <a:pPr lvl="1"/>
            <a:r>
              <a:rPr lang="en-US" smtClean="0"/>
              <a:t>PF,PP and PFP are equal if only upload capacity restricts transfers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PF is worse than PP if network topology is non trivial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PF and PFP yield equivalent 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PP scheme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Leads to simpler price dynamics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Unpopular files with rare requests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Serves requests sequentially without preemption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Difficult to determine system’s equilibrium prices or allocation in advance</a:t>
            </a:r>
          </a:p>
          <a:p>
            <a:pPr lvl="1"/>
            <a:r>
              <a:rPr lang="en-US" smtClean="0"/>
              <a:t>Need to consider dynamic issues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Issues related to dynamics</a:t>
            </a:r>
          </a:p>
          <a:p>
            <a:pPr lvl="1"/>
            <a:r>
              <a:rPr lang="en-US" smtClean="0"/>
              <a:t> Peer discovery </a:t>
            </a:r>
          </a:p>
          <a:p>
            <a:pPr lvl="1"/>
            <a:r>
              <a:rPr lang="en-US" smtClean="0"/>
              <a:t>Price discovery</a:t>
            </a:r>
          </a:p>
          <a:p>
            <a:pPr lvl="1"/>
            <a:r>
              <a:rPr lang="en-US" smtClean="0"/>
              <a:t>Service discipline</a:t>
            </a:r>
          </a:p>
          <a:p>
            <a:pPr lvl="1"/>
            <a:endParaRPr lang="en-US" smtClean="0"/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Discovery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 lvl="1"/>
            <a:r>
              <a:rPr lang="en-US" smtClean="0"/>
              <a:t>Faster peer discovery for explicit per-peer prices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Long discovery time for implicitly priced systems</a:t>
            </a:r>
          </a:p>
          <a:p>
            <a:pPr lvl="2"/>
            <a:r>
              <a:rPr lang="en-US" smtClean="0"/>
              <a:t>E.g. Bit Torrent’s rate based exchange ratios</a:t>
            </a:r>
          </a:p>
          <a:p>
            <a:pPr lvl="2"/>
            <a:r>
              <a:rPr lang="en-US" smtClean="0"/>
              <a:t>System performs a brute force search across peers</a:t>
            </a:r>
          </a:p>
          <a:p>
            <a:pPr lvl="2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Price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Update price of peers and links based on excess demand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If demand &gt; supply, increase price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PP scheme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Demand = sum of all received rate requests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Supply = upload capacity of access link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PFP, excess demand calculation is complex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Excess demand for each file separately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Supply is based on prices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Optimal for peer to upload his most expensive file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Store and Exchange of currency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Advantages</a:t>
            </a:r>
          </a:p>
          <a:p>
            <a:pPr lvl="1"/>
            <a:r>
              <a:rPr lang="en-US" smtClean="0"/>
              <a:t>Peers can trade before equilibrium prices are reached</a:t>
            </a:r>
          </a:p>
          <a:p>
            <a:pPr lvl="1"/>
            <a:r>
              <a:rPr lang="en-US" smtClean="0"/>
              <a:t>Reach rate allocation by decentralized trading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Issues</a:t>
            </a:r>
          </a:p>
          <a:p>
            <a:pPr lvl="1"/>
            <a:r>
              <a:rPr lang="en-US" smtClean="0"/>
              <a:t>Complicated</a:t>
            </a:r>
          </a:p>
          <a:p>
            <a:pPr lvl="1"/>
            <a:r>
              <a:rPr lang="en-US" smtClean="0"/>
              <a:t>Exchange and credit balance need to be secured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System design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Multilateral exchange through</a:t>
            </a:r>
          </a:p>
          <a:p>
            <a:pPr lvl="1"/>
            <a:r>
              <a:rPr lang="en-US" smtClean="0"/>
              <a:t>Currency and</a:t>
            </a:r>
          </a:p>
          <a:p>
            <a:pPr lvl="1"/>
            <a:r>
              <a:rPr lang="en-US" smtClean="0"/>
              <a:t>Per-peer pricing scheme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Peers and links are priced</a:t>
            </a:r>
          </a:p>
          <a:p>
            <a:endParaRPr lang="en-US" smtClean="0"/>
          </a:p>
          <a:p>
            <a:r>
              <a:rPr lang="en-US" smtClean="0"/>
              <a:t>Peers requests download rates of other peers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To download, peer pays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Uploading peer and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All the links traversed by its traffic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Payment to links is rebated equally among peers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Requests are served sequentially without preemption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Prices are updated based on excess demand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Incentives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Efficient use of resources in large peer to P2P systems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Users are given incentives </a:t>
            </a:r>
          </a:p>
          <a:p>
            <a:pPr lvl="1"/>
            <a:r>
              <a:rPr lang="en-US" smtClean="0"/>
              <a:t>To contribute high percentage of upload capacity</a:t>
            </a:r>
          </a:p>
          <a:p>
            <a:pPr lvl="1"/>
            <a:r>
              <a:rPr lang="en-US" smtClean="0"/>
              <a:t>To share high-value content</a:t>
            </a:r>
          </a:p>
          <a:p>
            <a:pPr lvl="1"/>
            <a:r>
              <a:rPr lang="en-US" smtClean="0"/>
              <a:t>Currency is stored over time</a:t>
            </a:r>
          </a:p>
          <a:p>
            <a:pPr lvl="1"/>
            <a:r>
              <a:rPr lang="en-US" smtClean="0"/>
              <a:t>Users are paid for delivered rates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Role of prices</a:t>
            </a:r>
          </a:p>
          <a:p>
            <a:r>
              <a:rPr lang="en-US" smtClean="0"/>
              <a:t>Price – based multilateral exchange</a:t>
            </a:r>
          </a:p>
          <a:p>
            <a:r>
              <a:rPr lang="en-US" smtClean="0"/>
              <a:t>User Incentives</a:t>
            </a:r>
          </a:p>
          <a:p>
            <a:r>
              <a:rPr lang="en-US" smtClean="0"/>
              <a:t>Hierarchical network model</a:t>
            </a:r>
          </a:p>
          <a:p>
            <a:r>
              <a:rPr lang="en-US" smtClean="0"/>
              <a:t>PACE – Peer Assisted Content Exchange</a:t>
            </a:r>
          </a:p>
          <a:p>
            <a:r>
              <a:rPr lang="en-US" smtClean="0"/>
              <a:t>Simulation Analysis</a:t>
            </a:r>
          </a:p>
          <a:p>
            <a:r>
              <a:rPr lang="en-US" smtClean="0"/>
              <a:t>Conclusions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Incentives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Network links are priced to reflect congestion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Market Power</a:t>
            </a:r>
          </a:p>
          <a:p>
            <a:pPr lvl="1"/>
            <a:r>
              <a:rPr lang="en-US" smtClean="0"/>
              <a:t>Generally transient</a:t>
            </a:r>
          </a:p>
          <a:p>
            <a:pPr lvl="1"/>
            <a:r>
              <a:rPr lang="en-US" smtClean="0"/>
              <a:t>Market manipulation cannot increase profit</a:t>
            </a:r>
          </a:p>
          <a:p>
            <a:pPr lvl="1"/>
            <a:r>
              <a:rPr lang="en-US" smtClean="0"/>
              <a:t>Issue if few users have 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Incentives </a:t>
            </a: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6950" y="2209800"/>
            <a:ext cx="700405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Hierarchical Network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Associating price with every link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Infeasible due to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lack of network topology and routing information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inaccurate bandwidth estimation and 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computational complexity</a:t>
            </a:r>
          </a:p>
          <a:p>
            <a:pPr marL="742950" lvl="2" indent="-3429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Hierarchical model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Prices bottlenecks restricting supply separately	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Network is divided into local clusters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Types of links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Immediate (local) links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Access links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Transient congestion at access links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Capturing rare bottlenecks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Hierarchical Network Model </a:t>
            </a: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2057400"/>
            <a:ext cx="64865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Constraints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smtClean="0"/>
          </a:p>
          <a:p>
            <a:r>
              <a:rPr lang="en-US" smtClean="0"/>
              <a:t>Nodes within a cluster share high capacity links</a:t>
            </a:r>
          </a:p>
          <a:p>
            <a:pPr>
              <a:buFontTx/>
              <a:buChar char="-"/>
            </a:pPr>
            <a:endParaRPr lang="en-US" smtClean="0"/>
          </a:p>
          <a:p>
            <a:r>
              <a:rPr lang="en-US" smtClean="0"/>
              <a:t>Transmission across wide area involves shared, lower capacity access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client mechanisms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Not directly exposed to end users</a:t>
            </a:r>
          </a:p>
          <a:p>
            <a:r>
              <a:rPr lang="en-US" smtClean="0"/>
              <a:t>Serves as algorithmic devices to ensure efficient exchange</a:t>
            </a:r>
          </a:p>
          <a:p>
            <a:r>
              <a:rPr lang="en-US" smtClean="0"/>
              <a:t>Exposes a simple interface to users</a:t>
            </a:r>
          </a:p>
          <a:p>
            <a:r>
              <a:rPr lang="en-US" smtClean="0"/>
              <a:t>Users’ software computes buy and sell behavior</a:t>
            </a:r>
          </a:p>
          <a:p>
            <a:r>
              <a:rPr lang="en-US" smtClean="0"/>
              <a:t>Mechanisms</a:t>
            </a:r>
          </a:p>
          <a:p>
            <a:pPr lvl="1"/>
            <a:r>
              <a:rPr lang="en-US" smtClean="0"/>
              <a:t>Buy client and Sell client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Sell Client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3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300" dirty="0" smtClean="0"/>
              <a:t>User declares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700" dirty="0" smtClean="0"/>
              <a:t>Files to upload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700" dirty="0" smtClean="0"/>
              <a:t>Total upload capacity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sz="4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300" dirty="0" smtClean="0"/>
              <a:t>Sell client maintains two prices – P</a:t>
            </a:r>
            <a:r>
              <a:rPr lang="en-US" sz="4300" baseline="30000" dirty="0" smtClean="0"/>
              <a:t>0</a:t>
            </a:r>
            <a:r>
              <a:rPr lang="en-US" sz="4300" baseline="-25000" dirty="0" smtClean="0"/>
              <a:t>s</a:t>
            </a:r>
            <a:r>
              <a:rPr lang="en-US" sz="4300" dirty="0" smtClean="0"/>
              <a:t> ,  P</a:t>
            </a:r>
            <a:r>
              <a:rPr lang="en-US" sz="4300" baseline="30000" dirty="0" smtClean="0"/>
              <a:t>1</a:t>
            </a:r>
            <a:r>
              <a:rPr lang="en-US" sz="4300" baseline="-25000" dirty="0" smtClean="0"/>
              <a:t>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5800" baseline="-25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300" dirty="0" smtClean="0"/>
              <a:t>Update Rule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700" dirty="0" smtClean="0"/>
              <a:t>Demand &gt; Supply =&gt; price increases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700" dirty="0" smtClean="0"/>
              <a:t>Supply &gt; Demand =&gt; price decreases	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Pricing Scarce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Update P</a:t>
            </a:r>
            <a:r>
              <a:rPr lang="en-US" sz="3200" baseline="30000" dirty="0" smtClean="0"/>
              <a:t>1</a:t>
            </a:r>
            <a:r>
              <a:rPr lang="en-US" sz="3200" baseline="-25000" dirty="0" smtClean="0"/>
              <a:t>s</a:t>
            </a:r>
            <a:r>
              <a:rPr lang="en-US" sz="3200" dirty="0" smtClean="0"/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Demand = total requested download rate at remote buy client offering the least P</a:t>
            </a:r>
            <a:r>
              <a:rPr lang="en-US" sz="2500" baseline="30000" dirty="0" smtClean="0"/>
              <a:t>1</a:t>
            </a:r>
            <a:r>
              <a:rPr lang="en-US" sz="2500" baseline="-25000" dirty="0" smtClean="0"/>
              <a:t>s</a:t>
            </a:r>
            <a:r>
              <a:rPr lang="en-US" sz="2500" dirty="0" smtClean="0"/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Supply = upload capacity of access link of sell client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Update P</a:t>
            </a:r>
            <a:r>
              <a:rPr lang="en-US" sz="3200" baseline="30000" dirty="0" smtClean="0"/>
              <a:t>0</a:t>
            </a:r>
            <a:r>
              <a:rPr lang="en-US" sz="3200" baseline="-25000" dirty="0" smtClean="0"/>
              <a:t>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Demand = local requests + minimum of remote requests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Supply = upload bandwidth on sell client of immediate link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baseline="-25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aseline="-25000" dirty="0" smtClean="0"/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Disciplines</a:t>
            </a:r>
          </a:p>
        </p:txBody>
      </p:sp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Requests are served in the order of arrival</a:t>
            </a:r>
          </a:p>
          <a:p>
            <a:endParaRPr lang="en-US" smtClean="0"/>
          </a:p>
          <a:p>
            <a:r>
              <a:rPr lang="en-US" smtClean="0"/>
              <a:t>No incentives to queue requests </a:t>
            </a:r>
          </a:p>
          <a:p>
            <a:pPr lvl="2"/>
            <a:r>
              <a:rPr lang="en-US" smtClean="0"/>
              <a:t>per peer pricing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P2P systems - Bit torrent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Bilateral barter content exchange mechanism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Problems	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Resource allocation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Incentive mechanisms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Bilateral barter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Exchange between well-suited pairs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Implicit encoded prices through rate reciprocation mechanism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Slow stable peering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Hard to find a good reciprocation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Altruistic behavior critical to provide content availability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Buy Client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User chooses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Files of (Ti) to download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Savings rate – </a:t>
            </a:r>
            <a:r>
              <a:rPr lang="el-GR" dirty="0" smtClean="0"/>
              <a:t>η</a:t>
            </a:r>
            <a:r>
              <a:rPr lang="en-US" dirty="0" smtClean="0"/>
              <a:t>% of current balance saved for future use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Steps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order given sell clients (j) by total price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buy client spends budget committed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if </a:t>
            </a:r>
            <a:r>
              <a:rPr lang="en-US" dirty="0" err="1" smtClean="0"/>
              <a:t>j’s</a:t>
            </a:r>
            <a:r>
              <a:rPr lang="en-US" dirty="0" smtClean="0"/>
              <a:t> upload capacity is exhausted, move to next   sell client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 budget exhausted - buy client stops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 unused budget is split between files(Ti - f) evenly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Buy Client </a:t>
            </a:r>
          </a:p>
        </p:txBody>
      </p:sp>
      <p:sp>
        <p:nvSpPr>
          <p:cNvPr id="440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Tradeoff between user’s experience and personalizing utility function</a:t>
            </a:r>
          </a:p>
          <a:p>
            <a:endParaRPr lang="en-US" smtClean="0"/>
          </a:p>
          <a:p>
            <a:r>
              <a:rPr lang="en-US" smtClean="0"/>
              <a:t>Simplicity Vs descriptive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functionalities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endParaRPr lang="en-US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Resource discovery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en-US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Network friendliness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en-US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User management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en-US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Transactions and currency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Architecture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Trade content for virtual currency</a:t>
            </a:r>
          </a:p>
          <a:p>
            <a:pPr marL="514350" indent="-514350"/>
            <a:r>
              <a:rPr lang="en-US" smtClean="0"/>
              <a:t>Rendezvous service</a:t>
            </a:r>
          </a:p>
          <a:p>
            <a:pPr marL="514350" indent="-514350"/>
            <a:r>
              <a:rPr lang="en-US" smtClean="0"/>
              <a:t>Network price service</a:t>
            </a:r>
          </a:p>
          <a:p>
            <a:pPr marL="514350" indent="-514350"/>
            <a:r>
              <a:rPr lang="en-US" smtClean="0"/>
              <a:t>Centralized currency mechanism </a:t>
            </a:r>
          </a:p>
          <a:p>
            <a:pPr marL="1314450" lvl="2" indent="-514350"/>
            <a:r>
              <a:rPr lang="en-US" smtClean="0"/>
              <a:t>Secures transactions and currencies</a:t>
            </a:r>
          </a:p>
          <a:p>
            <a:pPr marL="514350" indent="-514350"/>
            <a:r>
              <a:rPr lang="en-US" smtClean="0"/>
              <a:t>Logically separate services</a:t>
            </a:r>
          </a:p>
          <a:p>
            <a:pPr marL="1314450" lvl="2" indent="-514350"/>
            <a:r>
              <a:rPr lang="en-US" smtClean="0"/>
              <a:t>Rendezvous is file specific</a:t>
            </a:r>
          </a:p>
          <a:p>
            <a:pPr marL="1314450" lvl="2" indent="-514350"/>
            <a:r>
              <a:rPr lang="en-US" smtClean="0"/>
              <a:t>Banks are currency specific</a:t>
            </a:r>
          </a:p>
          <a:p>
            <a:pPr marL="1314450" lvl="2" indent="-514350"/>
            <a:r>
              <a:rPr lang="en-US" smtClean="0"/>
              <a:t>Network prices are independent of files and 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and Price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Rendezvous service stores single prices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Input to rendezvous service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File identifier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Buy client information</a:t>
            </a:r>
          </a:p>
          <a:p>
            <a:pPr lvl="2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Output to rendezvous service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set of IP addresses with minimal cost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Determine latest prices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Allocate budget and prioritize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Friendliness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Avoid expensive network links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 wide area traversal, network price </a:t>
            </a:r>
            <a:r>
              <a:rPr lang="el-GR" dirty="0" smtClean="0"/>
              <a:t>λ</a:t>
            </a:r>
            <a:r>
              <a:rPr lang="en-US" dirty="0" smtClean="0"/>
              <a:t> is added to P</a:t>
            </a:r>
            <a:r>
              <a:rPr lang="en-US" baseline="-25000" dirty="0" smtClean="0"/>
              <a:t>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Methods to determine network prices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using third party service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explicit ISP input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Rendezvous service and network service may be: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loosely coupled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tightly coupled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Users </a:t>
            </a:r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Collusion</a:t>
            </a:r>
          </a:p>
          <a:p>
            <a:pPr lvl="1"/>
            <a:r>
              <a:rPr lang="en-US" smtClean="0"/>
              <a:t>PACE is robust to collusion (consequence of multilateral exchange)</a:t>
            </a:r>
          </a:p>
          <a:p>
            <a:pPr lvl="1"/>
            <a:r>
              <a:rPr lang="en-US" smtClean="0"/>
              <a:t>Aggregate wealth of clients cannot increase by combining trade</a:t>
            </a:r>
          </a:p>
          <a:p>
            <a:pPr lvl="1"/>
            <a:endParaRPr lang="en-US" smtClean="0"/>
          </a:p>
          <a:p>
            <a:r>
              <a:rPr lang="en-US" smtClean="0"/>
              <a:t>Bootstrapping new users</a:t>
            </a:r>
          </a:p>
          <a:p>
            <a:pPr lvl="1"/>
            <a:r>
              <a:rPr lang="en-US" smtClean="0"/>
              <a:t>Grant money upon joining or </a:t>
            </a:r>
          </a:p>
          <a:p>
            <a:pPr lvl="1"/>
            <a:r>
              <a:rPr lang="en-US" smtClean="0"/>
              <a:t>Ability to download for free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Managing Users </a:t>
            </a:r>
          </a:p>
        </p:txBody>
      </p:sp>
      <p:sp>
        <p:nvSpPr>
          <p:cNvPr id="501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User registration</a:t>
            </a:r>
          </a:p>
          <a:p>
            <a:endParaRPr lang="en-US" smtClean="0"/>
          </a:p>
          <a:p>
            <a:pPr lvl="1"/>
            <a:r>
              <a:rPr lang="en-US" smtClean="0"/>
              <a:t>Protect against sybil attacks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PACE maintains currency as stored value</a:t>
            </a:r>
          </a:p>
          <a:p>
            <a:pPr lvl="2"/>
            <a:r>
              <a:rPr lang="en-US" smtClean="0"/>
              <a:t>Bootstrapping occurs only at start and not at every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Transactions</a:t>
            </a:r>
          </a:p>
        </p:txBody>
      </p:sp>
      <p:sp>
        <p:nvSpPr>
          <p:cNvPr id="512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Security through logically centralized banks</a:t>
            </a:r>
          </a:p>
          <a:p>
            <a:endParaRPr lang="en-US" smtClean="0"/>
          </a:p>
          <a:p>
            <a:r>
              <a:rPr lang="en-US" smtClean="0"/>
              <a:t>Exchanges should be </a:t>
            </a:r>
            <a:r>
              <a:rPr lang="az-Cyrl-AZ" i="1" smtClean="0"/>
              <a:t>Є</a:t>
            </a:r>
            <a:r>
              <a:rPr lang="en-US" i="1" smtClean="0"/>
              <a:t> – fair</a:t>
            </a:r>
          </a:p>
          <a:p>
            <a:endParaRPr lang="en-US" i="1" smtClean="0"/>
          </a:p>
          <a:p>
            <a:r>
              <a:rPr lang="en-US" smtClean="0"/>
              <a:t>Buy client pays for content received</a:t>
            </a:r>
            <a:endParaRPr lang="en-US" i="1" smtClean="0"/>
          </a:p>
          <a:p>
            <a:endParaRPr lang="en-US" i="1" smtClean="0"/>
          </a:p>
          <a:p>
            <a:r>
              <a:rPr lang="en-US" smtClean="0"/>
              <a:t>Sell client receives payment with an </a:t>
            </a:r>
            <a:r>
              <a:rPr lang="az-Cyrl-AZ" i="1" smtClean="0"/>
              <a:t>Є</a:t>
            </a:r>
            <a:r>
              <a:rPr lang="en-US" i="1" smtClean="0"/>
              <a:t> </a:t>
            </a:r>
            <a:r>
              <a:rPr lang="en-US" smtClean="0"/>
              <a:t>of content transmitted for the agreed price</a:t>
            </a:r>
          </a:p>
          <a:p>
            <a:endParaRPr lang="en-US" smtClean="0"/>
          </a:p>
          <a:p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Transactions </a:t>
            </a:r>
          </a:p>
        </p:txBody>
      </p:sp>
      <p:sp>
        <p:nvSpPr>
          <p:cNvPr id="522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Failure during the transaction after </a:t>
            </a:r>
            <a:r>
              <a:rPr lang="en-US" i="1" smtClean="0"/>
              <a:t>i/k</a:t>
            </a:r>
            <a:r>
              <a:rPr lang="en-US" i="1" baseline="30000" smtClean="0"/>
              <a:t>th </a:t>
            </a:r>
            <a:r>
              <a:rPr lang="en-US" smtClean="0"/>
              <a:t>of content transfer and </a:t>
            </a:r>
            <a:r>
              <a:rPr lang="az-Cyrl-AZ" i="1" smtClean="0"/>
              <a:t>Є</a:t>
            </a:r>
            <a:r>
              <a:rPr lang="en-US" i="1" smtClean="0"/>
              <a:t> </a:t>
            </a:r>
            <a:r>
              <a:rPr lang="en-US" smtClean="0"/>
              <a:t>= 1/k, buy client pays</a:t>
            </a:r>
          </a:p>
          <a:p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[(i-1)/k] * P &lt;=  P’ &lt;= [i/k] * P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Clients cannot</a:t>
            </a:r>
          </a:p>
          <a:p>
            <a:pPr lvl="1"/>
            <a:r>
              <a:rPr lang="en-US" smtClean="0"/>
              <a:t>Forge system currency</a:t>
            </a:r>
          </a:p>
          <a:p>
            <a:pPr lvl="1"/>
            <a:r>
              <a:rPr lang="en-US" smtClean="0"/>
              <a:t>Spend more than the current balance</a:t>
            </a:r>
          </a:p>
          <a:p>
            <a:pPr lvl="1"/>
            <a:endParaRPr lang="en-US" i="1" baseline="30000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Multilateral Exchange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System matches user demand with available supply at other peers in the network</a:t>
            </a:r>
          </a:p>
          <a:p>
            <a:endParaRPr lang="en-US" smtClean="0"/>
          </a:p>
          <a:p>
            <a:r>
              <a:rPr lang="en-US" smtClean="0"/>
              <a:t>Explicit pricing</a:t>
            </a:r>
          </a:p>
          <a:p>
            <a:pPr lvl="1"/>
            <a:r>
              <a:rPr lang="en-US" smtClean="0"/>
              <a:t>Helps identify files to disseminate</a:t>
            </a:r>
          </a:p>
          <a:p>
            <a:pPr lvl="1"/>
            <a:r>
              <a:rPr lang="en-US" smtClean="0"/>
              <a:t>Identify location of resource congestion</a:t>
            </a:r>
          </a:p>
          <a:p>
            <a:pPr lvl="1"/>
            <a:r>
              <a:rPr lang="en-US" smtClean="0"/>
              <a:t>Useful content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Transactions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At the beginning of transfer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Buy client ‘b’ send cryptographic signature ‘</a:t>
            </a:r>
            <a:r>
              <a:rPr lang="el-GR" dirty="0" smtClean="0"/>
              <a:t>σ</a:t>
            </a:r>
            <a:r>
              <a:rPr lang="en-US" dirty="0" smtClean="0"/>
              <a:t>’ and certified public key to ‘s’ for verification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To deposit payment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 verifies ‘</a:t>
            </a:r>
            <a:r>
              <a:rPr lang="el-GR" dirty="0" smtClean="0"/>
              <a:t>σ</a:t>
            </a:r>
            <a:r>
              <a:rPr lang="en-US" dirty="0" smtClean="0"/>
              <a:t>’ of b and checks for replay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then it checks the cryptographic hash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Proceeds with the transaction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“double-entry book keeping”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signature verification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One cryptographic hash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currency and balances</a:t>
            </a:r>
          </a:p>
        </p:txBody>
      </p:sp>
      <p:sp>
        <p:nvSpPr>
          <p:cNvPr id="542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Logically centralized banks are easily scalable</a:t>
            </a:r>
          </a:p>
          <a:p>
            <a:endParaRPr lang="en-US" smtClean="0"/>
          </a:p>
          <a:p>
            <a:r>
              <a:rPr lang="en-US" smtClean="0"/>
              <a:t>Currency is virtual</a:t>
            </a:r>
          </a:p>
          <a:p>
            <a:endParaRPr lang="en-US" smtClean="0"/>
          </a:p>
          <a:p>
            <a:r>
              <a:rPr lang="en-US" smtClean="0"/>
              <a:t>PACE uses local banks to aggregate local transactions and reduce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currency and balances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Content provider acts as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Bank to manage currency and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User registration authority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Public/Private key pairs identify users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Signed certificate is issued to new user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Bank refreshes certificates of active clients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 each registered user, bank stores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1. hash of its public key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2. current balance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3. counter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last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Securing currency and balances</a:t>
            </a: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Preventing deposit replays</a:t>
            </a:r>
          </a:p>
          <a:p>
            <a:pPr lvl="1"/>
            <a:r>
              <a:rPr lang="en-US" smtClean="0"/>
              <a:t>C</a:t>
            </a:r>
            <a:r>
              <a:rPr lang="en-US" baseline="-25000" smtClean="0"/>
              <a:t>t    </a:t>
            </a:r>
            <a:r>
              <a:rPr lang="en-US" smtClean="0"/>
              <a:t>&gt; C</a:t>
            </a:r>
            <a:r>
              <a:rPr lang="en-US" baseline="-25000" smtClean="0"/>
              <a:t>last</a:t>
            </a:r>
            <a:r>
              <a:rPr lang="en-US" smtClean="0"/>
              <a:t> of buy client</a:t>
            </a:r>
          </a:p>
          <a:p>
            <a:pPr lvl="1"/>
            <a:r>
              <a:rPr lang="en-US" baseline="-25000" smtClean="0"/>
              <a:t> </a:t>
            </a:r>
            <a:r>
              <a:rPr lang="en-US" smtClean="0"/>
              <a:t>If deposit succeeds, C</a:t>
            </a:r>
            <a:r>
              <a:rPr lang="en-US" baseline="-25000" smtClean="0"/>
              <a:t>last</a:t>
            </a:r>
            <a:r>
              <a:rPr lang="en-US" smtClean="0"/>
              <a:t> is set to C</a:t>
            </a:r>
            <a:r>
              <a:rPr lang="en-US" baseline="-25000" smtClean="0"/>
              <a:t>t</a:t>
            </a:r>
          </a:p>
          <a:p>
            <a:pPr lvl="1">
              <a:buFont typeface="Wingdings 2" pitchFamily="18" charset="2"/>
              <a:buNone/>
            </a:pPr>
            <a:r>
              <a:rPr lang="en-US" baseline="-25000" smtClean="0"/>
              <a:t> </a:t>
            </a:r>
          </a:p>
          <a:p>
            <a:r>
              <a:rPr lang="en-US" smtClean="0"/>
              <a:t>Preventing overdraw on accounts</a:t>
            </a:r>
          </a:p>
          <a:p>
            <a:pPr lvl="1"/>
            <a:r>
              <a:rPr lang="en-US" smtClean="0"/>
              <a:t>Minimize aggregation of payments</a:t>
            </a:r>
          </a:p>
          <a:p>
            <a:pPr lvl="1"/>
            <a:r>
              <a:rPr lang="en-US" smtClean="0"/>
              <a:t>Minimize buy client’s certificate expiry time</a:t>
            </a:r>
          </a:p>
          <a:p>
            <a:pPr lvl="1"/>
            <a:r>
              <a:rPr lang="en-US" smtClean="0"/>
              <a:t>Sell client performs online check at start</a:t>
            </a:r>
          </a:p>
          <a:p>
            <a:pPr lvl="1"/>
            <a:r>
              <a:rPr lang="en-US" smtClean="0"/>
              <a:t>Negative balance is penalized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59959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</a:t>
            </a:r>
          </a:p>
        </p:txBody>
      </p:sp>
      <p:sp>
        <p:nvSpPr>
          <p:cNvPr id="583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File prices reflect resource constraints</a:t>
            </a:r>
          </a:p>
          <a:p>
            <a:endParaRPr lang="en-US" smtClean="0"/>
          </a:p>
          <a:p>
            <a:r>
              <a:rPr lang="en-US" smtClean="0"/>
              <a:t>Local links are cheaper than remote links</a:t>
            </a:r>
          </a:p>
          <a:p>
            <a:endParaRPr lang="en-US" smtClean="0"/>
          </a:p>
          <a:p>
            <a:r>
              <a:rPr lang="en-US" smtClean="0"/>
              <a:t>Once chunks are disseminated, local prices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II</a:t>
            </a:r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362200"/>
            <a:ext cx="7743825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II</a:t>
            </a:r>
          </a:p>
        </p:txBody>
      </p:sp>
      <p:sp>
        <p:nvSpPr>
          <p:cNvPr id="604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Contributing upstream capacity improves user’s performance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Non free loaders download chunks faster than free loaders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III</a:t>
            </a:r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554288"/>
            <a:ext cx="7326312" cy="3313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III</a:t>
            </a:r>
          </a:p>
        </p:txBody>
      </p:sp>
      <p:sp>
        <p:nvSpPr>
          <p:cNvPr id="624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Local transmissions are preferred over remote in PACE</a:t>
            </a:r>
          </a:p>
          <a:p>
            <a:endParaRPr lang="en-US" smtClean="0"/>
          </a:p>
          <a:p>
            <a:r>
              <a:rPr lang="en-US" smtClean="0"/>
              <a:t>Bit torrent makes poor use of locality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Bilateral Vs Multilateral exchange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5963" y="2500313"/>
            <a:ext cx="7589837" cy="3519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Analysis - IV</a:t>
            </a:r>
          </a:p>
        </p:txBody>
      </p:sp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514600"/>
            <a:ext cx="7756525" cy="3509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645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 pricing mechanisms are sufficient for efficient allocations</a:t>
            </a:r>
          </a:p>
          <a:p>
            <a:r>
              <a:rPr lang="en-US" smtClean="0"/>
              <a:t>PACE is a system for currency-backed system exchange</a:t>
            </a:r>
          </a:p>
          <a:p>
            <a:r>
              <a:rPr lang="en-US" smtClean="0"/>
              <a:t>PACE’s algorithmic mechanism</a:t>
            </a:r>
          </a:p>
          <a:p>
            <a:pPr lvl="1"/>
            <a:r>
              <a:rPr lang="en-US" smtClean="0"/>
              <a:t>Hides complexity from users</a:t>
            </a:r>
          </a:p>
          <a:p>
            <a:pPr lvl="1"/>
            <a:r>
              <a:rPr lang="en-US" smtClean="0"/>
              <a:t>Provides robustness</a:t>
            </a:r>
          </a:p>
          <a:p>
            <a:pPr lvl="1"/>
            <a:r>
              <a:rPr lang="en-US" smtClean="0"/>
              <a:t>Incorporates network friendliness</a:t>
            </a:r>
          </a:p>
          <a:p>
            <a:pPr lvl="1"/>
            <a:r>
              <a:rPr lang="en-US" smtClean="0"/>
              <a:t>Prevents cheating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655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Long term money management</a:t>
            </a:r>
          </a:p>
          <a:p>
            <a:endParaRPr lang="en-US" smtClean="0"/>
          </a:p>
          <a:p>
            <a:r>
              <a:rPr lang="en-US" smtClean="0"/>
              <a:t>Role of prices in server provisioning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5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THANK YOU!</a:t>
            </a:r>
            <a:endParaRPr lang="en-US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656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33400" y="3228975"/>
            <a:ext cx="785495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18288"/>
          <a:lstStyle/>
          <a:p>
            <a:pPr marL="0" indent="0" algn="r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Bilateral Vs Multilateral exchange</a:t>
            </a:r>
            <a:endParaRPr lang="en-US" dirty="0"/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Multilateral exchange </a:t>
            </a:r>
          </a:p>
          <a:p>
            <a:pPr lvl="1"/>
            <a:r>
              <a:rPr lang="en-US" smtClean="0"/>
              <a:t>Equilibrium exists</a:t>
            </a:r>
          </a:p>
          <a:p>
            <a:pPr lvl="1"/>
            <a:r>
              <a:rPr lang="en-US" smtClean="0"/>
              <a:t>Efficient under general conditions </a:t>
            </a:r>
          </a:p>
          <a:p>
            <a:pPr lvl="1"/>
            <a:r>
              <a:rPr lang="en-US" smtClean="0"/>
              <a:t>Robust to collusive behavior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Bilateral</a:t>
            </a:r>
          </a:p>
          <a:p>
            <a:pPr lvl="1"/>
            <a:r>
              <a:rPr lang="en-US" smtClean="0"/>
              <a:t>Equilibrium fails to exist if exchange is restricted</a:t>
            </a:r>
          </a:p>
          <a:p>
            <a:pPr lvl="1"/>
            <a:r>
              <a:rPr lang="en-US" smtClean="0"/>
              <a:t>May be inefficient if it exists</a:t>
            </a:r>
          </a:p>
          <a:p>
            <a:pPr lvl="1"/>
            <a:r>
              <a:rPr lang="en-US" smtClean="0"/>
              <a:t>May fail to be robust to collusive behavior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</a:t>
            </a:r>
          </a:p>
        </p:txBody>
      </p:sp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Effectively and practically realizes multilateral exchange</a:t>
            </a:r>
          </a:p>
          <a:p>
            <a:r>
              <a:rPr lang="en-US" smtClean="0"/>
              <a:t>Exchange currency using market based mechanism</a:t>
            </a:r>
          </a:p>
          <a:p>
            <a:r>
              <a:rPr lang="en-US" smtClean="0"/>
              <a:t>Single price per peer</a:t>
            </a:r>
          </a:p>
          <a:p>
            <a:r>
              <a:rPr lang="en-US" smtClean="0"/>
              <a:t>System specifies algorithmic buy and sell behavior</a:t>
            </a:r>
          </a:p>
          <a:p>
            <a:pPr lvl="1"/>
            <a:r>
              <a:rPr lang="en-US" smtClean="0"/>
              <a:t>Shield honest users and prevents malicious users from damaging system operation</a:t>
            </a:r>
          </a:p>
          <a:p>
            <a:pPr lvl="1"/>
            <a:r>
              <a:rPr lang="en-US" smtClean="0"/>
              <a:t>Gives incentives to contribute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Features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Price Management</a:t>
            </a:r>
          </a:p>
          <a:p>
            <a:pPr lvl="1"/>
            <a:r>
              <a:rPr lang="en-US" smtClean="0"/>
              <a:t>Decentralized to user clients</a:t>
            </a:r>
          </a:p>
          <a:p>
            <a:pPr lvl="1"/>
            <a:r>
              <a:rPr lang="en-US" smtClean="0"/>
              <a:t>Easily discoverable price information</a:t>
            </a:r>
          </a:p>
          <a:p>
            <a:pPr lvl="1"/>
            <a:r>
              <a:rPr lang="en-US" smtClean="0"/>
              <a:t>One price per peer 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Incentive Benefits</a:t>
            </a:r>
          </a:p>
          <a:p>
            <a:pPr lvl="1"/>
            <a:r>
              <a:rPr lang="en-US" smtClean="0"/>
              <a:t>Use of currency</a:t>
            </a:r>
          </a:p>
          <a:p>
            <a:pPr lvl="1"/>
            <a:r>
              <a:rPr lang="en-US" smtClean="0"/>
              <a:t>“market power” is transient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PACE Features</a:t>
            </a: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Dynamic adaptation of resource constraints</a:t>
            </a:r>
          </a:p>
          <a:p>
            <a:pPr lvl="1"/>
            <a:r>
              <a:rPr lang="en-US" smtClean="0"/>
              <a:t>Identify network congestion</a:t>
            </a:r>
          </a:p>
          <a:p>
            <a:pPr lvl="1"/>
            <a:r>
              <a:rPr lang="en-US" smtClean="0"/>
              <a:t>Strong incentive to local transfers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Uses explicit pricing</a:t>
            </a:r>
          </a:p>
          <a:p>
            <a:pPr lvl="1"/>
            <a:r>
              <a:rPr lang="en-US" smtClean="0"/>
              <a:t>Flexible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1599</TotalTime>
  <Words>1417</Words>
  <Application>Microsoft Office PowerPoint</Application>
  <PresentationFormat>On-screen Show (4:3)</PresentationFormat>
  <Paragraphs>406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Constantia</vt:lpstr>
      <vt:lpstr>Arial</vt:lpstr>
      <vt:lpstr>Calibri</vt:lpstr>
      <vt:lpstr>Wingdings 2</vt:lpstr>
      <vt:lpstr>Flow</vt:lpstr>
      <vt:lpstr>Slide 1</vt:lpstr>
      <vt:lpstr>Abstract</vt:lpstr>
      <vt:lpstr>Introduction</vt:lpstr>
      <vt:lpstr>Multilateral Exchange</vt:lpstr>
      <vt:lpstr>Bilateral Vs Multilateral exchange</vt:lpstr>
      <vt:lpstr>Bilateral Vs Multilateral exchange</vt:lpstr>
      <vt:lpstr>PACE</vt:lpstr>
      <vt:lpstr>PACE Features</vt:lpstr>
      <vt:lpstr>PACE Features</vt:lpstr>
      <vt:lpstr>Pricing </vt:lpstr>
      <vt:lpstr>Pricing</vt:lpstr>
      <vt:lpstr>Advantages of PP scheme</vt:lpstr>
      <vt:lpstr>Dynamics</vt:lpstr>
      <vt:lpstr>Peer Discovery</vt:lpstr>
      <vt:lpstr>  Price Discovery</vt:lpstr>
      <vt:lpstr>Store and Exchange of currency</vt:lpstr>
      <vt:lpstr>PACE System design </vt:lpstr>
      <vt:lpstr>PACE System design</vt:lpstr>
      <vt:lpstr>User Incentives</vt:lpstr>
      <vt:lpstr>User Incentives</vt:lpstr>
      <vt:lpstr>User Incentives </vt:lpstr>
      <vt:lpstr>Hierarchical Network Model</vt:lpstr>
      <vt:lpstr>Model Description</vt:lpstr>
      <vt:lpstr>Hierarchical Network Model </vt:lpstr>
      <vt:lpstr>Constraints</vt:lpstr>
      <vt:lpstr>PACE client mechanisms</vt:lpstr>
      <vt:lpstr>Sell Client </vt:lpstr>
      <vt:lpstr>Pricing Scarce Resources</vt:lpstr>
      <vt:lpstr>Service Disciplines</vt:lpstr>
      <vt:lpstr>Buy Client</vt:lpstr>
      <vt:lpstr>Buy Client </vt:lpstr>
      <vt:lpstr>PACE functionalities</vt:lpstr>
      <vt:lpstr>PACE Architecture</vt:lpstr>
      <vt:lpstr>Resource and Price Discovery</vt:lpstr>
      <vt:lpstr>Network Friendliness</vt:lpstr>
      <vt:lpstr>Managing Users </vt:lpstr>
      <vt:lpstr>Managing Users </vt:lpstr>
      <vt:lpstr>Securing Transactions</vt:lpstr>
      <vt:lpstr>Securing Transactions </vt:lpstr>
      <vt:lpstr>Securing Transactions </vt:lpstr>
      <vt:lpstr>Securing currency and balances</vt:lpstr>
      <vt:lpstr>Securing currency and balances</vt:lpstr>
      <vt:lpstr>Securing currency and balances</vt:lpstr>
      <vt:lpstr>Simulation Analysis - I</vt:lpstr>
      <vt:lpstr>Simulation Analysis - I</vt:lpstr>
      <vt:lpstr>Simulation Analysis - II</vt:lpstr>
      <vt:lpstr>Simulation Analysis - II</vt:lpstr>
      <vt:lpstr>Simulation Analysis - III</vt:lpstr>
      <vt:lpstr>Simulation Analysis - III</vt:lpstr>
      <vt:lpstr>Simulation Analysis - IV</vt:lpstr>
      <vt:lpstr>Conclusions</vt:lpstr>
      <vt:lpstr>Future Work</vt:lpstr>
      <vt:lpstr>Slide 53</vt:lpstr>
    </vt:vector>
  </TitlesOfParts>
  <Company>Oklahoma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Peer-Assisted Content Distribution with Prices</dc:title>
  <dc:creator>vidya</dc:creator>
  <cp:lastModifiedBy>Jehan-François Pâris</cp:lastModifiedBy>
  <cp:revision>351</cp:revision>
  <dcterms:created xsi:type="dcterms:W3CDTF">2011-03-29T15:32:06Z</dcterms:created>
  <dcterms:modified xsi:type="dcterms:W3CDTF">2011-04-27T16:02:46Z</dcterms:modified>
</cp:coreProperties>
</file>