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2" r:id="rId10"/>
    <p:sldId id="285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83" r:id="rId23"/>
    <p:sldId id="276" r:id="rId24"/>
    <p:sldId id="277" r:id="rId25"/>
    <p:sldId id="279" r:id="rId26"/>
    <p:sldId id="278" r:id="rId27"/>
    <p:sldId id="280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35177-2C30-45C6-B1A6-ADA3F6CA970B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25565-BF5D-4FF0-8780-1F639D60F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 that none of the participating nodes is malicious is unrealistic  because</a:t>
            </a:r>
            <a:r>
              <a:rPr lang="en-US" baseline="0" dirty="0" smtClean="0"/>
              <a:t> generally a p2p system allows an open environment where mutually distrusting parties may participate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25565-BF5D-4FF0-8780-1F639D60F6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CMPT 880: P2P Systems - SFU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2F1AFA-5B40-401C-B9CD-B3627ACFE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AB874B-B3B8-4EA5-AB6A-6E94C9629450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CE02B7-1125-4C11-8E66-CD732BCF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Secure Routing for structured peer to peer overlay networks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Miguel Castro1, Peter Druschel2, </a:t>
            </a:r>
            <a:r>
              <a:rPr lang="en-US" sz="2200" dirty="0" err="1" smtClean="0"/>
              <a:t>Ayalvadi</a:t>
            </a:r>
            <a:r>
              <a:rPr lang="en-US" sz="2200" dirty="0" smtClean="0"/>
              <a:t> Ganesh1, Antony Rowstron1 and Dan S. Wallach2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Example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09800"/>
            <a:ext cx="4038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nodes that run on an overlay network</a:t>
            </a:r>
          </a:p>
          <a:p>
            <a:r>
              <a:rPr lang="en-US" dirty="0" smtClean="0"/>
              <a:t>Assume a bound f ( 0&lt;= f &lt;= 1) on fraction of faulty nodes</a:t>
            </a:r>
          </a:p>
          <a:p>
            <a:r>
              <a:rPr lang="en-US" dirty="0" smtClean="0"/>
              <a:t>Faulty nodes grouped into independent coalitions with size bound </a:t>
            </a:r>
            <a:r>
              <a:rPr lang="en-US" dirty="0" err="1" smtClean="0"/>
              <a:t>cN</a:t>
            </a:r>
            <a:r>
              <a:rPr lang="en-US" dirty="0" smtClean="0"/>
              <a:t> ( 1/N &lt;= c &lt;= f)</a:t>
            </a:r>
          </a:p>
          <a:p>
            <a:r>
              <a:rPr lang="en-US" dirty="0" smtClean="0"/>
              <a:t>Major damage when c = f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system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Ensures that</a:t>
            </a:r>
          </a:p>
          <a:p>
            <a:pPr lvl="1"/>
            <a:r>
              <a:rPr lang="en-US" dirty="0" smtClean="0"/>
              <a:t>the message is eventually delivered, despite nodes that may corrupt, drop or misroute the message</a:t>
            </a:r>
          </a:p>
          <a:p>
            <a:pPr lvl="1"/>
            <a:r>
              <a:rPr lang="en-US" dirty="0" smtClean="0"/>
              <a:t>the message is delivered to all legitimate replica roots for the key, despite nodes that may attempt to impersonate a replica root</a:t>
            </a:r>
            <a:endParaRPr lang="en-US" sz="1900" dirty="0" smtClean="0"/>
          </a:p>
          <a:p>
            <a:r>
              <a:rPr lang="en-US" dirty="0" smtClean="0"/>
              <a:t>Need solution for</a:t>
            </a:r>
          </a:p>
          <a:p>
            <a:pPr lvl="1"/>
            <a:r>
              <a:rPr lang="en-US" dirty="0" smtClean="0"/>
              <a:t>Node assignment</a:t>
            </a:r>
          </a:p>
          <a:p>
            <a:pPr lvl="1"/>
            <a:r>
              <a:rPr lang="en-US" dirty="0" smtClean="0"/>
              <a:t>Secure routing table maintenance</a:t>
            </a:r>
          </a:p>
          <a:p>
            <a:pPr lvl="1"/>
            <a:r>
              <a:rPr lang="en-US" dirty="0" smtClean="0"/>
              <a:t>Secure message forwarding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routing primitive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attacker who can ‘choose’ a node id can</a:t>
            </a:r>
          </a:p>
          <a:p>
            <a:pPr lvl="1"/>
            <a:r>
              <a:rPr lang="en-US" dirty="0" smtClean="0"/>
              <a:t>Target a particular victim node whose routing table entries are made to point to a hostile node</a:t>
            </a:r>
          </a:p>
          <a:p>
            <a:pPr lvl="1"/>
            <a:r>
              <a:rPr lang="en-US" dirty="0" smtClean="0"/>
              <a:t>choose the closest nodeIds to all replica keys for a particular target object, thus controlling all replica roots</a:t>
            </a:r>
          </a:p>
          <a:p>
            <a:r>
              <a:rPr lang="en-US" dirty="0" smtClean="0"/>
              <a:t>Sybil attacks</a:t>
            </a:r>
          </a:p>
          <a:p>
            <a:pPr lvl="1"/>
            <a:r>
              <a:rPr lang="en-US" dirty="0" smtClean="0"/>
              <a:t>Attacks are possible even when an attacker cannot choose the node id but if can get a large number of legitimate node ids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Id assignment - Attacks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Certified node ids </a:t>
            </a:r>
            <a:r>
              <a:rPr lang="en-US" b="1" dirty="0" smtClean="0"/>
              <a:t>- </a:t>
            </a:r>
            <a:r>
              <a:rPr lang="en-US" dirty="0" smtClean="0"/>
              <a:t>set of central trusted certification authorities ensure that nodeIds are chosen randomly from the id space , and prevent nodes from forging nodeIds</a:t>
            </a:r>
          </a:p>
          <a:p>
            <a:r>
              <a:rPr lang="en-US" dirty="0" smtClean="0"/>
              <a:t>A certificate binds a </a:t>
            </a:r>
            <a:r>
              <a:rPr lang="en-US" dirty="0" err="1" smtClean="0"/>
              <a:t>nodeId</a:t>
            </a:r>
            <a:r>
              <a:rPr lang="en-US" dirty="0" smtClean="0"/>
              <a:t> to a public key and its IP.</a:t>
            </a:r>
          </a:p>
          <a:p>
            <a:pPr lvl="1"/>
            <a:r>
              <a:rPr lang="en-US" dirty="0" smtClean="0"/>
              <a:t>attacker cannot swap IDs between his nodes</a:t>
            </a:r>
          </a:p>
          <a:p>
            <a:pPr lvl="1"/>
            <a:r>
              <a:rPr lang="en-US" dirty="0" smtClean="0"/>
              <a:t>Not a good idea when the IPs change dynamically</a:t>
            </a:r>
          </a:p>
          <a:p>
            <a:r>
              <a:rPr lang="en-US" dirty="0" smtClean="0"/>
              <a:t>Solution for Sybil attacks</a:t>
            </a:r>
          </a:p>
          <a:p>
            <a:pPr lvl="1"/>
            <a:r>
              <a:rPr lang="en-US" dirty="0" smtClean="0"/>
              <a:t>Charging money for node id s</a:t>
            </a:r>
          </a:p>
          <a:p>
            <a:pPr lvl="1"/>
            <a:r>
              <a:rPr lang="en-US" dirty="0" smtClean="0"/>
              <a:t>Bind nodeIds to real world entities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Id assignment -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Attackers may fake proximity to increase the fraction of bad routing table entries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r>
              <a:rPr lang="en-US" sz="2400" dirty="0" smtClean="0"/>
              <a:t>Bad routing updates</a:t>
            </a:r>
          </a:p>
          <a:p>
            <a:pPr lvl="1"/>
            <a:r>
              <a:rPr lang="en-US" sz="2000" dirty="0" smtClean="0"/>
              <a:t>Hard to determine whether the routing updates are legitimate</a:t>
            </a:r>
          </a:p>
          <a:p>
            <a:pPr lvl="1"/>
            <a:r>
              <a:rPr lang="en-US" sz="2000" dirty="0" smtClean="0"/>
              <a:t>This attack causes the value of f move towards 1 easily as the bad routing updates are </a:t>
            </a:r>
            <a:r>
              <a:rPr lang="en-US" sz="2000" dirty="0" err="1" smtClean="0"/>
              <a:t>propogated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Secure routing table Maintenance  - Attacks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Constrained routing </a:t>
            </a:r>
            <a:r>
              <a:rPr lang="en-US" sz="2400" dirty="0" smtClean="0"/>
              <a:t>table</a:t>
            </a:r>
          </a:p>
          <a:p>
            <a:pPr lvl="1"/>
            <a:r>
              <a:rPr lang="en-US" sz="2400" dirty="0" smtClean="0">
                <a:latin typeface="Times New Roman"/>
              </a:rPr>
              <a:t>impose strong constraints on the set of </a:t>
            </a:r>
            <a:r>
              <a:rPr lang="en-US" sz="2400" dirty="0" err="1" smtClean="0">
                <a:latin typeface="Times New Roman"/>
              </a:rPr>
              <a:t>nodeIds</a:t>
            </a:r>
            <a:r>
              <a:rPr lang="en-US" sz="2400" dirty="0" smtClean="0">
                <a:latin typeface="Times New Roman"/>
              </a:rPr>
              <a:t> that </a:t>
            </a:r>
            <a:r>
              <a:rPr lang="en-US" sz="2400" dirty="0" smtClean="0">
                <a:latin typeface="Times New Roman"/>
              </a:rPr>
              <a:t>can fill each slot in a routing </a:t>
            </a:r>
            <a:r>
              <a:rPr lang="en-US" sz="2400" dirty="0" smtClean="0">
                <a:latin typeface="Times New Roman"/>
              </a:rPr>
              <a:t>table</a:t>
            </a:r>
          </a:p>
          <a:p>
            <a:pPr lvl="1"/>
            <a:r>
              <a:rPr lang="en-US" sz="2400" dirty="0" smtClean="0">
                <a:latin typeface="Times New Roman"/>
              </a:rPr>
              <a:t>For node </a:t>
            </a:r>
            <a:r>
              <a:rPr lang="en-US" sz="2400" dirty="0" err="1" smtClean="0">
                <a:latin typeface="Times New Roman"/>
              </a:rPr>
              <a:t>i</a:t>
            </a:r>
            <a:r>
              <a:rPr lang="en-US" sz="2400" dirty="0" smtClean="0">
                <a:latin typeface="Times New Roman"/>
              </a:rPr>
              <a:t> – at row l and column d , an entry that</a:t>
            </a:r>
          </a:p>
          <a:p>
            <a:pPr lvl="2"/>
            <a:r>
              <a:rPr lang="en-US" sz="1900" kern="0" dirty="0" smtClean="0">
                <a:solidFill>
                  <a:srgbClr val="000000"/>
                </a:solidFill>
                <a:latin typeface="Arial"/>
              </a:rPr>
              <a:t>shares a prefix of length </a:t>
            </a:r>
            <a:r>
              <a:rPr lang="en-US" sz="1900" i="1" kern="0" dirty="0" smtClean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1900" kern="0" dirty="0" smtClean="0">
                <a:solidFill>
                  <a:srgbClr val="000000"/>
                </a:solidFill>
                <a:latin typeface="Arial"/>
              </a:rPr>
              <a:t> with </a:t>
            </a:r>
            <a:r>
              <a:rPr lang="en-US" sz="1900" i="1" kern="0" dirty="0" smtClean="0">
                <a:solidFill>
                  <a:srgbClr val="000000"/>
                </a:solidFill>
                <a:latin typeface="Arial"/>
              </a:rPr>
              <a:t>I</a:t>
            </a:r>
            <a:endParaRPr lang="en-US" sz="1900" kern="0" dirty="0" smtClean="0">
              <a:solidFill>
                <a:srgbClr val="000000"/>
              </a:solidFill>
              <a:latin typeface="Arial"/>
            </a:endParaRPr>
          </a:p>
          <a:p>
            <a:pPr lvl="2"/>
            <a:r>
              <a:rPr lang="en-US" sz="1900" kern="0" dirty="0" smtClean="0">
                <a:solidFill>
                  <a:srgbClr val="000000"/>
                </a:solidFill>
                <a:latin typeface="Arial"/>
              </a:rPr>
              <a:t>has d as its (l+1) </a:t>
            </a:r>
            <a:r>
              <a:rPr lang="en-US" sz="1900" kern="0" dirty="0" err="1" smtClean="0">
                <a:solidFill>
                  <a:srgbClr val="000000"/>
                </a:solidFill>
                <a:latin typeface="Arial"/>
              </a:rPr>
              <a:t>st</a:t>
            </a:r>
            <a:r>
              <a:rPr lang="en-US" sz="1900" kern="0" dirty="0" smtClean="0">
                <a:solidFill>
                  <a:srgbClr val="000000"/>
                </a:solidFill>
                <a:latin typeface="Arial"/>
              </a:rPr>
              <a:t> digit</a:t>
            </a:r>
          </a:p>
          <a:p>
            <a:pPr lvl="2"/>
            <a:r>
              <a:rPr lang="en-US" sz="1900" kern="0" dirty="0" smtClean="0">
                <a:solidFill>
                  <a:srgbClr val="000000"/>
                </a:solidFill>
                <a:latin typeface="Arial"/>
              </a:rPr>
              <a:t>closest </a:t>
            </a:r>
            <a:r>
              <a:rPr lang="en-US" sz="1900" kern="0" dirty="0" err="1" smtClean="0">
                <a:solidFill>
                  <a:srgbClr val="000000"/>
                </a:solidFill>
                <a:latin typeface="Arial"/>
              </a:rPr>
              <a:t>nodeID</a:t>
            </a:r>
            <a:r>
              <a:rPr lang="en-US" sz="1900" kern="0" dirty="0" smtClean="0">
                <a:solidFill>
                  <a:srgbClr val="000000"/>
                </a:solidFill>
                <a:latin typeface="Arial"/>
              </a:rPr>
              <a:t> to the point p: p satisfies above properties and has remaining digits same as </a:t>
            </a:r>
            <a:r>
              <a:rPr lang="en-US" sz="1900" kern="0" dirty="0" err="1" smtClean="0">
                <a:solidFill>
                  <a:srgbClr val="000000"/>
                </a:solidFill>
                <a:latin typeface="Arial"/>
              </a:rPr>
              <a:t>i</a:t>
            </a:r>
            <a:endParaRPr lang="en-US" sz="1900" kern="0" dirty="0" smtClean="0">
              <a:solidFill>
                <a:srgbClr val="000000"/>
              </a:solidFill>
              <a:latin typeface="Arial"/>
            </a:endParaRPr>
          </a:p>
          <a:p>
            <a:pPr lvl="1">
              <a:buNone/>
            </a:pPr>
            <a:endParaRPr lang="en-US" sz="2400" dirty="0" smtClean="0">
              <a:latin typeface="Times New Roman"/>
            </a:endParaRPr>
          </a:p>
          <a:p>
            <a:r>
              <a:rPr lang="en-US" sz="2800" dirty="0" smtClean="0">
                <a:latin typeface="Times New Roman"/>
              </a:rPr>
              <a:t>Approach uses two routing tables</a:t>
            </a:r>
          </a:p>
          <a:p>
            <a:pPr lvl="1"/>
            <a:r>
              <a:rPr lang="en-US" sz="2400" dirty="0" smtClean="0">
                <a:latin typeface="Times New Roman"/>
              </a:rPr>
              <a:t>one that exploits network proximity information for efficient routing</a:t>
            </a:r>
          </a:p>
          <a:p>
            <a:pPr lvl="1"/>
            <a:r>
              <a:rPr lang="en-US" sz="2400" dirty="0" smtClean="0">
                <a:latin typeface="Times New Roman"/>
              </a:rPr>
              <a:t>one that constrains routing table entries</a:t>
            </a:r>
          </a:p>
          <a:p>
            <a:pPr>
              <a:buNone/>
            </a:pPr>
            <a:endParaRPr lang="en-US" sz="2800" dirty="0" smtClean="0">
              <a:latin typeface="Times New Roman"/>
            </a:endParaRPr>
          </a:p>
          <a:p>
            <a:pPr lvl="1"/>
            <a:endParaRPr lang="en-US" sz="2400" dirty="0" smtClean="0">
              <a:latin typeface="Times New Roman"/>
            </a:endParaRPr>
          </a:p>
          <a:p>
            <a:pPr lvl="1">
              <a:buNone/>
            </a:pPr>
            <a:endParaRPr lang="en-US" sz="92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Secure routing table Maintenance  - </a:t>
            </a:r>
            <a:r>
              <a:rPr lang="en-US" sz="4400" dirty="0" smtClean="0"/>
              <a:t>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certified </a:t>
            </a:r>
            <a:r>
              <a:rPr lang="en-US" sz="2200" dirty="0" err="1" smtClean="0"/>
              <a:t>nodeIds</a:t>
            </a:r>
            <a:r>
              <a:rPr lang="en-US" sz="2200" dirty="0" smtClean="0"/>
              <a:t> and secure routing table maintenance ensure that each constrained routing table (and neighbor set) has an average fraction of only f random entries that point to nodes controlled by the attacker.</a:t>
            </a:r>
          </a:p>
          <a:p>
            <a:endParaRPr lang="en-US" sz="2200" dirty="0" smtClean="0"/>
          </a:p>
          <a:p>
            <a:r>
              <a:rPr lang="en-US" sz="2200" dirty="0" smtClean="0"/>
              <a:t>Attacks </a:t>
            </a:r>
            <a:r>
              <a:rPr lang="en-US" sz="2200" dirty="0" smtClean="0"/>
              <a:t>are still possible</a:t>
            </a:r>
          </a:p>
          <a:p>
            <a:pPr lvl="1"/>
            <a:r>
              <a:rPr lang="en-US" dirty="0" smtClean="0"/>
              <a:t>attacker can reduce the probability </a:t>
            </a:r>
            <a:r>
              <a:rPr lang="en-US" dirty="0" smtClean="0"/>
              <a:t>of successful </a:t>
            </a:r>
            <a:r>
              <a:rPr lang="en-US" dirty="0" smtClean="0"/>
              <a:t>delivery by simply not forwarding </a:t>
            </a:r>
            <a:r>
              <a:rPr lang="en-US" dirty="0" smtClean="0"/>
              <a:t>messages according </a:t>
            </a:r>
            <a:r>
              <a:rPr lang="en-US" dirty="0" smtClean="0"/>
              <a:t>to the algorithm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message forwarding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 smtClean="0"/>
              <a:t>probability of routing successfully between two correct nodes when a fraction f of the nodes is faulty is only: (1-f )</a:t>
            </a:r>
            <a:r>
              <a:rPr lang="en-US" sz="2200" baseline="30000" dirty="0" smtClean="0"/>
              <a:t>h-1</a:t>
            </a:r>
            <a:r>
              <a:rPr lang="en-US" sz="2200" dirty="0" smtClean="0"/>
              <a:t> where h is the average no of routing hops</a:t>
            </a:r>
          </a:p>
          <a:p>
            <a:r>
              <a:rPr lang="en-US" sz="2000" dirty="0" smtClean="0"/>
              <a:t>Probability of routing correctly to a non-faulty replica root is </a:t>
            </a:r>
            <a:r>
              <a:rPr lang="en-US" sz="2000" i="1" dirty="0" smtClean="0"/>
              <a:t>(</a:t>
            </a:r>
            <a:r>
              <a:rPr lang="en-US" sz="2000" i="1" dirty="0" smtClean="0"/>
              <a:t>1-f)</a:t>
            </a:r>
            <a:r>
              <a:rPr lang="en-US" sz="2000" i="1" baseline="30000" dirty="0" smtClean="0"/>
              <a:t>h</a:t>
            </a:r>
          </a:p>
          <a:p>
            <a:r>
              <a:rPr lang="en-US" sz="2000" dirty="0" smtClean="0"/>
              <a:t>Fewer hops increase the probability of routing </a:t>
            </a:r>
            <a:r>
              <a:rPr lang="en-US" sz="2000" dirty="0" smtClean="0"/>
              <a:t>correctly</a:t>
            </a:r>
          </a:p>
          <a:p>
            <a:r>
              <a:rPr lang="en-US" sz="2000" dirty="0" smtClean="0"/>
              <a:t>number of </a:t>
            </a:r>
            <a:r>
              <a:rPr lang="en-US" sz="2000" dirty="0" smtClean="0"/>
              <a:t>hops can be decreased </a:t>
            </a:r>
            <a:r>
              <a:rPr lang="en-US" sz="2000" dirty="0" smtClean="0"/>
              <a:t>by increasing the value of </a:t>
            </a:r>
            <a:r>
              <a:rPr lang="en-US" sz="2000" i="1" dirty="0" smtClean="0"/>
              <a:t>b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But increasing b also increases the cost of routing table maintenance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Secure Message forwarding - Attacks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Probability of routing to a </a:t>
            </a:r>
            <a:r>
              <a:rPr lang="en-US" sz="4400" dirty="0" smtClean="0"/>
              <a:t>correct replica b=4</a:t>
            </a:r>
            <a:endParaRPr lang="en-US" dirty="0"/>
          </a:p>
        </p:txBody>
      </p:sp>
      <p:pic>
        <p:nvPicPr>
          <p:cNvPr id="4" name="Content Placeholder 3" descr="fig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905000"/>
            <a:ext cx="6172199" cy="3505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Structured peer to peer overlay networks are resilient – but not secure.</a:t>
            </a:r>
          </a:p>
          <a:p>
            <a:r>
              <a:rPr lang="en-US" dirty="0" smtClean="0"/>
              <a:t>Even a small fraction of malicious nodes may result in failure of correct message delivery.</a:t>
            </a:r>
          </a:p>
          <a:p>
            <a:r>
              <a:rPr lang="en-US" dirty="0" smtClean="0"/>
              <a:t>Assumption that none of the participating nodes is malicious is unrealistic.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ensures </a:t>
            </a:r>
            <a:r>
              <a:rPr lang="en-US" dirty="0" smtClean="0"/>
              <a:t>that with very high probability at least one </a:t>
            </a:r>
            <a:r>
              <a:rPr lang="en-US" dirty="0" smtClean="0"/>
              <a:t>copy of </a:t>
            </a:r>
            <a:r>
              <a:rPr lang="en-US" dirty="0" smtClean="0"/>
              <a:t>the message reaches each correct replica root for </a:t>
            </a:r>
            <a:r>
              <a:rPr lang="en-US" dirty="0" smtClean="0"/>
              <a:t>the key.</a:t>
            </a:r>
          </a:p>
          <a:p>
            <a:pPr lvl="1"/>
            <a:r>
              <a:rPr lang="en-US" sz="2000" dirty="0" smtClean="0"/>
              <a:t>Route message to the key</a:t>
            </a:r>
          </a:p>
          <a:p>
            <a:pPr lvl="1"/>
            <a:r>
              <a:rPr lang="en-US" sz="2000" dirty="0" smtClean="0"/>
              <a:t>Root node returns prospective set of replica roots</a:t>
            </a:r>
          </a:p>
          <a:p>
            <a:pPr lvl="1"/>
            <a:r>
              <a:rPr lang="en-US" sz="2000" dirty="0" smtClean="0"/>
              <a:t>apply failure </a:t>
            </a:r>
            <a:r>
              <a:rPr lang="en-US" sz="2000" dirty="0" smtClean="0"/>
              <a:t>test on all replica roots</a:t>
            </a:r>
          </a:p>
          <a:p>
            <a:pPr lvl="1"/>
            <a:r>
              <a:rPr lang="en-US" sz="2000" dirty="0" smtClean="0"/>
              <a:t>If the test results are negative , accept the replica roots</a:t>
            </a:r>
          </a:p>
          <a:p>
            <a:pPr lvl="1"/>
            <a:r>
              <a:rPr lang="en-US" sz="2000" dirty="0" smtClean="0"/>
              <a:t>If the test results are positive , apply redundant routing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Secure Message forwarding - </a:t>
            </a:r>
            <a:r>
              <a:rPr lang="en-US" dirty="0" smtClean="0"/>
              <a:t>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Routing failure test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1752600"/>
            <a:ext cx="3124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3581400"/>
            <a:ext cx="3124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590800"/>
            <a:ext cx="3124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8806127">
            <a:off x="3941424" y="4627224"/>
            <a:ext cx="838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5562600"/>
            <a:ext cx="2590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5562600"/>
            <a:ext cx="2286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5600" y="17526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Route the message to root of destination key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2590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Collect the set of prospective replica roots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35915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Apply RFT on the set of prospective </a:t>
            </a:r>
            <a:r>
              <a:rPr lang="en-US" sz="1400" dirty="0" err="1" smtClean="0"/>
              <a:t>replca</a:t>
            </a:r>
            <a:r>
              <a:rPr lang="en-US" sz="1400" dirty="0" smtClean="0"/>
              <a:t> roots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4648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RFT        result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95400" y="55727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Accept the replica root set as the correct ones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562600" y="55626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Apply redundant routing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4108916" y="2366496"/>
            <a:ext cx="3149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110504" y="3280896"/>
            <a:ext cx="3149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186704" y="4185116"/>
            <a:ext cx="3149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2895600" y="50292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5029200" y="5027611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705100" y="5295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5676106" y="5295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124200" y="4635043"/>
            <a:ext cx="609600" cy="31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</a:t>
            </a:r>
            <a:r>
              <a:rPr lang="en-US" sz="1400" dirty="0" err="1" smtClean="0"/>
              <a:t>ve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029200" y="4648200"/>
            <a:ext cx="609600" cy="31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+</a:t>
            </a:r>
            <a:r>
              <a:rPr lang="en-US" sz="1400" dirty="0" err="1" smtClean="0"/>
              <a:t>ve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Takes a key and the set of prospective replica roots</a:t>
            </a:r>
          </a:p>
          <a:p>
            <a:pPr lvl="1"/>
            <a:r>
              <a:rPr lang="en-US" sz="2400" dirty="0" smtClean="0"/>
              <a:t>Returns negative if the set of roots is likely to be correct for the key; otherwise positive</a:t>
            </a:r>
          </a:p>
          <a:p>
            <a:pPr lvl="1"/>
            <a:r>
              <a:rPr lang="en-US" sz="2400" dirty="0" smtClean="0"/>
              <a:t>If no set is </a:t>
            </a:r>
            <a:r>
              <a:rPr lang="en-US" sz="2400" dirty="0" smtClean="0"/>
              <a:t>returned within a time frame, </a:t>
            </a:r>
            <a:r>
              <a:rPr lang="en-US" sz="2400" dirty="0" smtClean="0"/>
              <a:t>returns positive</a:t>
            </a:r>
          </a:p>
          <a:p>
            <a:r>
              <a:rPr lang="en-US" sz="2400" dirty="0" smtClean="0"/>
              <a:t>Works by comparing the density of </a:t>
            </a:r>
            <a:r>
              <a:rPr lang="en-US" sz="2400" dirty="0" err="1" smtClean="0"/>
              <a:t>nodeIDs</a:t>
            </a:r>
            <a:r>
              <a:rPr lang="en-US" sz="2400" dirty="0" smtClean="0"/>
              <a:t> in the sender’s neighborhood set with the density of </a:t>
            </a:r>
            <a:r>
              <a:rPr lang="en-US" sz="2400" dirty="0" err="1" smtClean="0"/>
              <a:t>nodeIDs</a:t>
            </a:r>
            <a:r>
              <a:rPr lang="en-US" sz="2400" dirty="0" smtClean="0"/>
              <a:t> close to the replica roots of the destination key </a:t>
            </a:r>
            <a:r>
              <a:rPr lang="en-US" sz="2800" dirty="0" smtClean="0"/>
              <a:t>– </a:t>
            </a:r>
            <a:r>
              <a:rPr lang="en-US" sz="2400" i="1" dirty="0" smtClean="0"/>
              <a:t>It is observed that the </a:t>
            </a:r>
            <a:r>
              <a:rPr lang="en-US" sz="2400" i="1" dirty="0" err="1" smtClean="0"/>
              <a:t>avg</a:t>
            </a:r>
            <a:r>
              <a:rPr lang="en-US" sz="2400" i="1" dirty="0" smtClean="0"/>
              <a:t> density of </a:t>
            </a:r>
            <a:r>
              <a:rPr lang="en-US" sz="2400" i="1" dirty="0" err="1" smtClean="0"/>
              <a:t>nodeIds</a:t>
            </a:r>
            <a:r>
              <a:rPr lang="en-US" sz="2400" i="1" dirty="0" smtClean="0"/>
              <a:t> per unit volume in the id space is greater than the </a:t>
            </a:r>
            <a:r>
              <a:rPr lang="en-US" sz="2400" i="1" dirty="0" err="1" smtClean="0"/>
              <a:t>avg</a:t>
            </a:r>
            <a:r>
              <a:rPr lang="en-US" sz="2400" i="1" dirty="0" smtClean="0"/>
              <a:t> density of faulty nodes.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Routing failure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Attacker </a:t>
            </a:r>
            <a:r>
              <a:rPr lang="en-US" sz="2400" dirty="0" smtClean="0"/>
              <a:t>can collect </a:t>
            </a:r>
            <a:r>
              <a:rPr lang="en-US" sz="2400" dirty="0" err="1" smtClean="0"/>
              <a:t>nodeId</a:t>
            </a:r>
            <a:r>
              <a:rPr lang="en-US" sz="2400" dirty="0" smtClean="0"/>
              <a:t> certificates of nodes that have left the overlay, and use them to increase the density of a prospective root neighbor </a:t>
            </a:r>
            <a:r>
              <a:rPr lang="en-US" sz="2400" dirty="0" smtClean="0"/>
              <a:t>set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Attacker can include both </a:t>
            </a:r>
            <a:r>
              <a:rPr lang="en-US" sz="2400" dirty="0" err="1" smtClean="0"/>
              <a:t>nodeIds</a:t>
            </a:r>
            <a:r>
              <a:rPr lang="en-US" sz="2400" dirty="0" smtClean="0"/>
              <a:t> of nodes it controls and </a:t>
            </a:r>
            <a:r>
              <a:rPr lang="en-US" sz="2400" dirty="0" err="1" smtClean="0"/>
              <a:t>nodeIds</a:t>
            </a:r>
            <a:r>
              <a:rPr lang="en-US" sz="2400" dirty="0" smtClean="0"/>
              <a:t> of correct nodes in a prospective root neighbor set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Routing </a:t>
            </a:r>
            <a:r>
              <a:rPr lang="en-US" sz="4400" dirty="0" smtClean="0"/>
              <a:t>failure </a:t>
            </a:r>
            <a:r>
              <a:rPr lang="en-US" sz="4400" dirty="0" smtClean="0"/>
              <a:t>test - Attacks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sender </a:t>
            </a:r>
            <a:r>
              <a:rPr lang="en-US" dirty="0" smtClean="0"/>
              <a:t>contacts all </a:t>
            </a:r>
            <a:r>
              <a:rPr lang="en-US" dirty="0" smtClean="0"/>
              <a:t>the prospective root neighbors to </a:t>
            </a:r>
            <a:r>
              <a:rPr lang="en-US" dirty="0" smtClean="0"/>
              <a:t>determine</a:t>
            </a:r>
          </a:p>
          <a:p>
            <a:pPr lvl="1"/>
            <a:r>
              <a:rPr lang="en-US" dirty="0" smtClean="0"/>
              <a:t> if they </a:t>
            </a:r>
            <a:r>
              <a:rPr lang="en-US" dirty="0" smtClean="0"/>
              <a:t>are live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if they have a </a:t>
            </a:r>
            <a:r>
              <a:rPr lang="en-US" dirty="0" err="1" smtClean="0"/>
              <a:t>nodeId</a:t>
            </a:r>
            <a:r>
              <a:rPr lang="en-US" dirty="0" smtClean="0"/>
              <a:t> certificate </a:t>
            </a:r>
            <a:r>
              <a:rPr lang="en-US" dirty="0" smtClean="0"/>
              <a:t>that was </a:t>
            </a:r>
            <a:r>
              <a:rPr lang="en-US" dirty="0" smtClean="0"/>
              <a:t>omitted from the prospective root neighbor set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Prospective root returns to the sender a message with </a:t>
            </a:r>
            <a:r>
              <a:rPr lang="en-US" dirty="0" smtClean="0"/>
              <a:t>the list of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nodeId</a:t>
            </a:r>
            <a:r>
              <a:rPr lang="en-US" dirty="0" smtClean="0"/>
              <a:t> certificates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secure hashes of the neighbor sets reported by each of the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prospective </a:t>
            </a:r>
            <a:r>
              <a:rPr lang="en-US" dirty="0" smtClean="0"/>
              <a:t>root </a:t>
            </a:r>
            <a:r>
              <a:rPr lang="en-US" dirty="0" smtClean="0"/>
              <a:t>neighbors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set of </a:t>
            </a:r>
            <a:r>
              <a:rPr lang="en-US" dirty="0" err="1" smtClean="0"/>
              <a:t>nodeIds</a:t>
            </a:r>
            <a:r>
              <a:rPr lang="en-US" dirty="0" smtClean="0"/>
              <a:t> that are used to compute the hashes in the above list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r>
              <a:rPr lang="en-US" dirty="0" smtClean="0"/>
              <a:t>The sender </a:t>
            </a:r>
            <a:r>
              <a:rPr lang="en-US" dirty="0" smtClean="0"/>
              <a:t>checks that </a:t>
            </a:r>
            <a:r>
              <a:rPr lang="en-US" dirty="0" smtClean="0"/>
              <a:t>the hashes are consistent with the identifiers of </a:t>
            </a:r>
            <a:r>
              <a:rPr lang="en-US" dirty="0" smtClean="0"/>
              <a:t>the prospective </a:t>
            </a:r>
            <a:r>
              <a:rPr lang="en-US" dirty="0" smtClean="0"/>
              <a:t>root neighbors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b="1" dirty="0" smtClean="0"/>
          </a:p>
          <a:p>
            <a:pPr lvl="1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failure test -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Invoked when routing failure </a:t>
            </a:r>
            <a:r>
              <a:rPr lang="en-US" sz="2400" dirty="0" smtClean="0"/>
              <a:t>test returns positive</a:t>
            </a:r>
          </a:p>
          <a:p>
            <a:endParaRPr lang="en-US" sz="2400" dirty="0" smtClean="0"/>
          </a:p>
          <a:p>
            <a:r>
              <a:rPr lang="en-US" sz="2400" dirty="0" smtClean="0"/>
              <a:t>Idea </a:t>
            </a:r>
            <a:r>
              <a:rPr lang="en-US" sz="2400" dirty="0" smtClean="0"/>
              <a:t>– route copies of the message over multiple routes toward each of the destination key’s replica </a:t>
            </a:r>
            <a:r>
              <a:rPr lang="en-US" sz="2400" dirty="0" smtClean="0"/>
              <a:t>roots</a:t>
            </a:r>
          </a:p>
          <a:p>
            <a:endParaRPr lang="en-US" sz="2400" dirty="0" smtClean="0"/>
          </a:p>
          <a:p>
            <a:r>
              <a:rPr lang="en-US" sz="2400" dirty="0" smtClean="0"/>
              <a:t>Issue – How to ensure that routes are diverse</a:t>
            </a:r>
          </a:p>
          <a:p>
            <a:endParaRPr lang="en-US" sz="2400" dirty="0" smtClean="0"/>
          </a:p>
          <a:p>
            <a:r>
              <a:rPr lang="en-US" sz="2400" dirty="0" smtClean="0"/>
              <a:t>Solution – </a:t>
            </a:r>
            <a:r>
              <a:rPr lang="en-US" sz="2400" i="1" dirty="0" smtClean="0"/>
              <a:t>neighbor set </a:t>
            </a:r>
            <a:r>
              <a:rPr lang="en-US" sz="2400" i="1" dirty="0" err="1" smtClean="0"/>
              <a:t>anycast</a:t>
            </a:r>
            <a:endParaRPr lang="en-US" sz="2400" i="1" dirty="0" smtClean="0"/>
          </a:p>
          <a:p>
            <a:pPr lvl="1"/>
            <a:r>
              <a:rPr lang="en-US" sz="2000" dirty="0" smtClean="0"/>
              <a:t>sends </a:t>
            </a:r>
            <a:r>
              <a:rPr lang="en-US" sz="2000" dirty="0" smtClean="0"/>
              <a:t>copies of the message toward the </a:t>
            </a:r>
            <a:r>
              <a:rPr lang="en-US" sz="2000" dirty="0" err="1" smtClean="0"/>
              <a:t>destinationkey</a:t>
            </a:r>
            <a:r>
              <a:rPr lang="en-US" sz="2000" dirty="0" smtClean="0"/>
              <a:t> </a:t>
            </a:r>
            <a:r>
              <a:rPr lang="en-US" sz="2000" dirty="0" smtClean="0"/>
              <a:t>until they reach a node with the key’s root </a:t>
            </a:r>
            <a:r>
              <a:rPr lang="en-US" sz="2000" dirty="0" smtClean="0"/>
              <a:t>in its </a:t>
            </a:r>
            <a:r>
              <a:rPr lang="en-US" sz="2000" dirty="0" smtClean="0"/>
              <a:t>neighbor set</a:t>
            </a:r>
            <a:r>
              <a:rPr lang="en-US" sz="2000" dirty="0" smtClean="0"/>
              <a:t>.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dirty="0" smtClean="0"/>
              <a:t>the detailed knowledge </a:t>
            </a:r>
            <a:r>
              <a:rPr lang="en-US" sz="2400" dirty="0" smtClean="0"/>
              <a:t>that such </a:t>
            </a:r>
            <a:r>
              <a:rPr lang="en-US" sz="2400" dirty="0" smtClean="0"/>
              <a:t>a node has about the portion of the id space </a:t>
            </a:r>
            <a:r>
              <a:rPr lang="en-US" sz="2400" dirty="0" smtClean="0"/>
              <a:t>around the </a:t>
            </a:r>
            <a:r>
              <a:rPr lang="en-US" sz="2400" dirty="0" smtClean="0"/>
              <a:t>destination key to ensure that all correct replica </a:t>
            </a:r>
            <a:r>
              <a:rPr lang="en-US" sz="2400" dirty="0" smtClean="0"/>
              <a:t>roots receive </a:t>
            </a:r>
            <a:r>
              <a:rPr lang="en-US" sz="2400" dirty="0" smtClean="0"/>
              <a:t>a copy of the message.</a:t>
            </a:r>
            <a:endParaRPr lang="en-US" sz="56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Redundant routing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of redundant routing</a:t>
            </a:r>
            <a:endParaRPr lang="en-US" dirty="0"/>
          </a:p>
        </p:txBody>
      </p:sp>
      <p:pic>
        <p:nvPicPr>
          <p:cNvPr id="4" name="Content Placeholder 3" descr="fig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447800"/>
            <a:ext cx="5791200" cy="449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Secure routing primitive adds significant overhead over the conventional routing</a:t>
            </a:r>
          </a:p>
          <a:p>
            <a:endParaRPr lang="en-US" dirty="0" smtClean="0"/>
          </a:p>
          <a:p>
            <a:r>
              <a:rPr lang="en-US" dirty="0" smtClean="0"/>
              <a:t>Overhead can be reduced by storing self-certifying data in the overlay</a:t>
            </a:r>
          </a:p>
          <a:p>
            <a:pPr lvl="1"/>
            <a:r>
              <a:rPr lang="en-US" dirty="0" smtClean="0"/>
              <a:t>A client can go for a secure routing </a:t>
            </a:r>
            <a:r>
              <a:rPr lang="en-US" dirty="0" err="1" smtClean="0"/>
              <a:t>primitve</a:t>
            </a:r>
            <a:r>
              <a:rPr lang="en-US" dirty="0" smtClean="0"/>
              <a:t> only when the integrity check of the object fails.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Thank you!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analysis of security issues in structured p2p overlay networks.</a:t>
            </a:r>
          </a:p>
          <a:p>
            <a:r>
              <a:rPr lang="en-US" dirty="0" smtClean="0"/>
              <a:t>A study of attacks aimed at </a:t>
            </a:r>
            <a:r>
              <a:rPr lang="en-US" sz="2800" dirty="0" smtClean="0"/>
              <a:t>preventing correct message delivery in structured peer-to-peer overlays and present defenses to these attacks.</a:t>
            </a:r>
          </a:p>
          <a:p>
            <a:r>
              <a:rPr lang="en-US" sz="2800" dirty="0" smtClean="0"/>
              <a:t>An evaluation of techniques that allow nodes to join the overlay, to maintain routing state, and to forward messages securely in the presence of malicious nodes.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paper is about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P2P overlay networks are prone to various security attacks.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malicious nodes that mis-route , corrupt or drop messages and routing information.</a:t>
            </a:r>
          </a:p>
          <a:p>
            <a:pPr lvl="1"/>
            <a:r>
              <a:rPr lang="en-US" dirty="0" smtClean="0"/>
              <a:t>Malicious nodes that may attempt to assume the identity of other nodes and corrupt the objects.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secure routing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 secure assignment of node identifiers</a:t>
            </a:r>
          </a:p>
          <a:p>
            <a:endParaRPr lang="en-US" sz="2800" dirty="0" smtClean="0"/>
          </a:p>
          <a:p>
            <a:r>
              <a:rPr lang="en-US" sz="2800" dirty="0" smtClean="0"/>
              <a:t>secure routing table maintenance</a:t>
            </a:r>
          </a:p>
          <a:p>
            <a:endParaRPr lang="en-US" sz="2800" dirty="0" smtClean="0"/>
          </a:p>
          <a:p>
            <a:r>
              <a:rPr lang="en-US" sz="2800" dirty="0" smtClean="0"/>
              <a:t>secure message forwarding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secure routing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Participating nodes are assigned uniform random identifiers called </a:t>
            </a:r>
            <a:r>
              <a:rPr lang="en-US" dirty="0" err="1" smtClean="0"/>
              <a:t>nodeIds</a:t>
            </a:r>
            <a:r>
              <a:rPr lang="en-US" dirty="0" smtClean="0"/>
              <a:t> from a large Id space.</a:t>
            </a:r>
          </a:p>
          <a:p>
            <a:r>
              <a:rPr lang="en-US" dirty="0" smtClean="0"/>
              <a:t>App. Specific objects are assigned unique keys</a:t>
            </a:r>
          </a:p>
          <a:p>
            <a:r>
              <a:rPr lang="en-US" dirty="0" smtClean="0"/>
              <a:t>Each key is mapped by the overlay to a unique live node the key’s root</a:t>
            </a:r>
          </a:p>
          <a:p>
            <a:r>
              <a:rPr lang="en-US" dirty="0" smtClean="0"/>
              <a:t>Each node maintains a routing table with </a:t>
            </a:r>
            <a:r>
              <a:rPr lang="en-US" dirty="0" err="1" smtClean="0"/>
              <a:t>nodeIds</a:t>
            </a:r>
            <a:r>
              <a:rPr lang="en-US" dirty="0" smtClean="0"/>
              <a:t> of other nodes and their as­sociated IP addresses</a:t>
            </a:r>
          </a:p>
          <a:p>
            <a:r>
              <a:rPr lang="en-US" dirty="0" smtClean="0"/>
              <a:t>neighbor set, consisting of some number of nodes with </a:t>
            </a:r>
            <a:r>
              <a:rPr lang="en-US" dirty="0" err="1" smtClean="0"/>
              <a:t>nodeIds</a:t>
            </a:r>
            <a:r>
              <a:rPr lang="en-US" dirty="0" smtClean="0"/>
              <a:t> near the current node in the id space </a:t>
            </a:r>
          </a:p>
          <a:p>
            <a:r>
              <a:rPr lang="en-US" dirty="0" smtClean="0"/>
              <a:t> application objects are stored at more than one node in the overlay</a:t>
            </a:r>
          </a:p>
          <a:p>
            <a:r>
              <a:rPr lang="en-US" dirty="0" smtClean="0"/>
              <a:t>A replica function maps an object’s key to a set of replica keys, such that the set of replica roots associated with the replica keys represents a random sample of participating nodes in the overlay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Abstract Routing Overlay</a:t>
            </a:r>
            <a:br>
              <a:rPr lang="en-US" dirty="0" smtClean="0"/>
            </a:br>
            <a:r>
              <a:rPr lang="en-US" dirty="0" smtClean="0"/>
              <a:t>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NodeId</a:t>
            </a:r>
            <a:r>
              <a:rPr lang="en-US" dirty="0" smtClean="0"/>
              <a:t> distribution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" y="2209800"/>
            <a:ext cx="3200400" cy="32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242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526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668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382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338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338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4478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58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096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2004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3622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 rot="2462444">
            <a:off x="916514" y="413217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ids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62000" y="3962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990600" y="4114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9906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V="1">
            <a:off x="1143000" y="46482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2570036">
            <a:off x="2162625" y="298191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Key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124200" y="28194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47800" y="1840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굴림" pitchFamily="34" charset="-127"/>
              </a:rPr>
              <a:t>2</a:t>
            </a:r>
            <a:r>
              <a:rPr lang="en-US" altLang="ko-KR" baseline="30000" dirty="0" smtClean="0">
                <a:ea typeface="굴림" pitchFamily="34" charset="-127"/>
              </a:rPr>
              <a:t>128</a:t>
            </a:r>
            <a:r>
              <a:rPr lang="en-US" altLang="ko-KR" dirty="0" smtClean="0">
                <a:ea typeface="굴림" pitchFamily="34" charset="-127"/>
              </a:rPr>
              <a:t>-1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286000" y="184046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ea typeface="굴림" pitchFamily="34" charset="-127"/>
              </a:rPr>
              <a:t>O</a:t>
            </a:r>
            <a:endParaRPr lang="en-US" altLang="ko-KR" dirty="0">
              <a:ea typeface="굴림" pitchFamily="34" charset="-127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2149733" y="1996539"/>
            <a:ext cx="2725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76800" y="2362200"/>
            <a:ext cx="3429000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n-GB" altLang="ko-KR" dirty="0" smtClean="0">
                <a:latin typeface="Trebuchet MS" pitchFamily="34" charset="0"/>
              </a:rPr>
              <a:t>128 bit circular id space</a:t>
            </a:r>
          </a:p>
          <a:p>
            <a:pPr eaLnBrk="0" hangingPunct="0"/>
            <a:endParaRPr lang="en-GB" altLang="ko-KR" dirty="0" smtClean="0">
              <a:latin typeface="Trebuchet MS" pitchFamily="34" charset="0"/>
            </a:endParaRPr>
          </a:p>
          <a:p>
            <a:pPr eaLnBrk="0" hangingPunct="0"/>
            <a:r>
              <a:rPr lang="en-GB" altLang="ko-KR" i="1" dirty="0" err="1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nodeIDs</a:t>
            </a:r>
            <a:r>
              <a:rPr lang="en-GB" altLang="ko-KR" i="1" dirty="0" smtClean="0">
                <a:latin typeface="Trebuchet MS" pitchFamily="34" charset="0"/>
              </a:rPr>
              <a:t> </a:t>
            </a:r>
            <a:r>
              <a:rPr lang="en-GB" altLang="ko-KR" dirty="0" smtClean="0">
                <a:latin typeface="Trebuchet MS" pitchFamily="34" charset="0"/>
              </a:rPr>
              <a:t>(uniform random)</a:t>
            </a:r>
          </a:p>
          <a:p>
            <a:pPr eaLnBrk="0" hangingPunct="0"/>
            <a:endParaRPr lang="en-GB" altLang="ko-KR" dirty="0" smtClean="0">
              <a:latin typeface="Trebuchet MS" pitchFamily="34" charset="0"/>
            </a:endParaRPr>
          </a:p>
          <a:p>
            <a:pPr eaLnBrk="0" hangingPunct="0"/>
            <a:r>
              <a:rPr lang="en-GB" altLang="ko-KR" i="1" dirty="0" err="1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objIDs</a:t>
            </a:r>
            <a:r>
              <a:rPr lang="en-GB" altLang="ko-KR" dirty="0" smtClean="0">
                <a:latin typeface="Trebuchet MS" pitchFamily="34" charset="0"/>
              </a:rPr>
              <a:t> (uniform random)</a:t>
            </a:r>
          </a:p>
          <a:p>
            <a:pPr eaLnBrk="0" hangingPunct="0"/>
            <a:endParaRPr lang="en-GB" altLang="ko-KR" dirty="0" smtClean="0">
              <a:latin typeface="Trebuchet MS" pitchFamily="34" charset="0"/>
            </a:endParaRPr>
          </a:p>
          <a:p>
            <a:pPr eaLnBrk="0" hangingPunct="0"/>
            <a:r>
              <a:rPr lang="en-GB" altLang="ko-KR" b="1" dirty="0" smtClean="0">
                <a:latin typeface="Trebuchet MS" pitchFamily="34" charset="0"/>
              </a:rPr>
              <a:t>Invariant:</a:t>
            </a:r>
            <a:r>
              <a:rPr lang="en-GB" altLang="ko-KR" dirty="0" smtClean="0">
                <a:latin typeface="Trebuchet MS" pitchFamily="34" charset="0"/>
              </a:rPr>
              <a:t> node with numerically closest </a:t>
            </a:r>
            <a:r>
              <a:rPr lang="en-GB" altLang="ko-KR" dirty="0" err="1" smtClean="0">
                <a:latin typeface="Trebuchet MS" pitchFamily="34" charset="0"/>
              </a:rPr>
              <a:t>nodeID</a:t>
            </a:r>
            <a:r>
              <a:rPr lang="en-GB" altLang="ko-KR" dirty="0" smtClean="0">
                <a:latin typeface="Trebuchet MS" pitchFamily="34" charset="0"/>
              </a:rPr>
              <a:t> maintains object</a:t>
            </a:r>
          </a:p>
          <a:p>
            <a:pPr eaLnBrk="0" hangingPunct="0"/>
            <a:endParaRPr lang="en-GB" altLang="ko-KR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NodeId</a:t>
            </a:r>
            <a:r>
              <a:rPr lang="en-US" dirty="0" smtClean="0"/>
              <a:t> distribution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" y="2209800"/>
            <a:ext cx="3200400" cy="32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242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526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668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382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338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338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4478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58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096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052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2004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3622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 rot="2462444">
            <a:off x="916514" y="413217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ids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62000" y="3962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990600" y="4114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9906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V="1">
            <a:off x="1143000" y="46482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2570036">
            <a:off x="2162625" y="298191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Key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124200" y="28194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47800" y="1840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a typeface="굴림" pitchFamily="34" charset="-127"/>
              </a:rPr>
              <a:t>2</a:t>
            </a:r>
            <a:r>
              <a:rPr lang="en-US" altLang="ko-KR" baseline="30000" dirty="0" smtClean="0">
                <a:ea typeface="굴림" pitchFamily="34" charset="-127"/>
              </a:rPr>
              <a:t>128</a:t>
            </a:r>
            <a:r>
              <a:rPr lang="en-US" altLang="ko-KR" dirty="0" smtClean="0">
                <a:ea typeface="굴림" pitchFamily="34" charset="-127"/>
              </a:rPr>
              <a:t>-1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286000" y="184046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ea typeface="굴림" pitchFamily="34" charset="-127"/>
              </a:rPr>
              <a:t>O</a:t>
            </a:r>
            <a:endParaRPr lang="en-US" altLang="ko-KR" dirty="0">
              <a:ea typeface="굴림" pitchFamily="34" charset="-127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2149733" y="1996539"/>
            <a:ext cx="2725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581400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876800" y="2362200"/>
            <a:ext cx="3429000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n-GB" altLang="ko-KR" dirty="0" smtClean="0">
                <a:latin typeface="Trebuchet MS" pitchFamily="34" charset="0"/>
              </a:rPr>
              <a:t>128 bit circular id space</a:t>
            </a:r>
          </a:p>
          <a:p>
            <a:pPr eaLnBrk="0" hangingPunct="0"/>
            <a:endParaRPr lang="en-GB" altLang="ko-KR" dirty="0" smtClean="0">
              <a:latin typeface="Trebuchet MS" pitchFamily="34" charset="0"/>
            </a:endParaRPr>
          </a:p>
          <a:p>
            <a:pPr eaLnBrk="0" hangingPunct="0"/>
            <a:r>
              <a:rPr lang="en-GB" altLang="ko-KR" i="1" dirty="0" err="1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nodeIDs</a:t>
            </a:r>
            <a:r>
              <a:rPr lang="en-GB" altLang="ko-KR" i="1" dirty="0" smtClean="0">
                <a:latin typeface="Trebuchet MS" pitchFamily="34" charset="0"/>
              </a:rPr>
              <a:t> </a:t>
            </a:r>
            <a:r>
              <a:rPr lang="en-GB" altLang="ko-KR" dirty="0" smtClean="0">
                <a:latin typeface="Trebuchet MS" pitchFamily="34" charset="0"/>
              </a:rPr>
              <a:t>(uniform random)</a:t>
            </a:r>
          </a:p>
          <a:p>
            <a:pPr eaLnBrk="0" hangingPunct="0"/>
            <a:endParaRPr lang="en-GB" altLang="ko-KR" dirty="0" smtClean="0">
              <a:latin typeface="Trebuchet MS" pitchFamily="34" charset="0"/>
            </a:endParaRPr>
          </a:p>
          <a:p>
            <a:pPr eaLnBrk="0" hangingPunct="0"/>
            <a:r>
              <a:rPr lang="en-GB" altLang="ko-KR" i="1" dirty="0" err="1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objIDs</a:t>
            </a:r>
            <a:r>
              <a:rPr lang="en-GB" altLang="ko-KR" dirty="0" smtClean="0">
                <a:latin typeface="Trebuchet MS" pitchFamily="34" charset="0"/>
              </a:rPr>
              <a:t> (uniform random)</a:t>
            </a:r>
          </a:p>
          <a:p>
            <a:pPr eaLnBrk="0" hangingPunct="0"/>
            <a:endParaRPr lang="en-GB" altLang="ko-KR" dirty="0" smtClean="0">
              <a:latin typeface="Trebuchet MS" pitchFamily="34" charset="0"/>
            </a:endParaRPr>
          </a:p>
          <a:p>
            <a:pPr eaLnBrk="0" hangingPunct="0"/>
            <a:r>
              <a:rPr lang="en-GB" altLang="ko-KR" b="1" dirty="0" smtClean="0">
                <a:latin typeface="Trebuchet MS" pitchFamily="34" charset="0"/>
              </a:rPr>
              <a:t>Invariant:</a:t>
            </a:r>
            <a:r>
              <a:rPr lang="en-GB" altLang="ko-KR" dirty="0" smtClean="0">
                <a:latin typeface="Trebuchet MS" pitchFamily="34" charset="0"/>
              </a:rPr>
              <a:t> node with numerically closest </a:t>
            </a:r>
            <a:r>
              <a:rPr lang="en-GB" altLang="ko-KR" dirty="0" err="1" smtClean="0">
                <a:latin typeface="Trebuchet MS" pitchFamily="34" charset="0"/>
              </a:rPr>
              <a:t>nodeID</a:t>
            </a:r>
            <a:r>
              <a:rPr lang="en-GB" altLang="ko-KR" dirty="0" smtClean="0">
                <a:latin typeface="Trebuchet MS" pitchFamily="34" charset="0"/>
              </a:rPr>
              <a:t> maintains object</a:t>
            </a:r>
          </a:p>
          <a:p>
            <a:pPr eaLnBrk="0" hangingPunct="0"/>
            <a:endParaRPr lang="en-GB" altLang="ko-KR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CMPT 880: P2P Systems - SFU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2FF2-2CDA-483C-B82E-9D48F707F6E6}" type="slidenum">
              <a:rPr lang="en-US"/>
              <a:pPr/>
              <a:t>9</a:t>
            </a:fld>
            <a:endParaRPr lang="en-US"/>
          </a:p>
        </p:txBody>
      </p:sp>
      <p:sp>
        <p:nvSpPr>
          <p:cNvPr id="79933" name="Rectangle 6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Node10233102 </a:t>
            </a:r>
            <a:r>
              <a:rPr lang="en-US" sz="4000" baseline="30000" dirty="0"/>
              <a:t>(2),</a:t>
            </a:r>
            <a:r>
              <a:rPr lang="en-US" sz="4000" dirty="0"/>
              <a:t> (</a:t>
            </a:r>
            <a:r>
              <a:rPr lang="en-US" sz="4000" i="1" dirty="0"/>
              <a:t>b = 2, l = 8)</a:t>
            </a:r>
          </a:p>
        </p:txBody>
      </p:sp>
      <p:graphicFrame>
        <p:nvGraphicFramePr>
          <p:cNvPr id="79935" name="Group 63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772400" cy="4334256"/>
        </p:xfrm>
        <a:graphic>
          <a:graphicData uri="http://schemas.openxmlformats.org/drawingml/2006/table">
            <a:tbl>
              <a:tblPr/>
              <a:tblGrid>
                <a:gridCol w="1887538"/>
                <a:gridCol w="1962150"/>
                <a:gridCol w="1960562"/>
                <a:gridCol w="196215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27432" marB="27432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27432" marB="27432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27432" marB="27432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27432" marB="27432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02212102</a:t>
                      </a:r>
                    </a:p>
                  </a:txBody>
                  <a:tcPr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22301203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31203203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1301233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2230203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3021022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031203</a:t>
                      </a:r>
                    </a:p>
                  </a:txBody>
                  <a:tcPr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132102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323302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00230</a:t>
                      </a:r>
                    </a:p>
                  </a:txBody>
                  <a:tcPr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11302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2302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0322</a:t>
                      </a:r>
                    </a:p>
                  </a:txBody>
                  <a:tcPr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1023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2121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10233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</a:t>
                      </a:r>
                    </a:p>
                  </a:txBody>
                  <a:tcPr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10233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232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102331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750</TotalTime>
  <Words>1493</Words>
  <Application>Microsoft Office PowerPoint</Application>
  <PresentationFormat>On-screen Show (4:3)</PresentationFormat>
  <Paragraphs>207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       Secure Routing for structured peer to peer overlay networks  Miguel Castro1, Peter Druschel2, Ayalvadi Ganesh1, Antony Rowstron1 and Dan S. Wallach2</vt:lpstr>
      <vt:lpstr>Introduction</vt:lpstr>
      <vt:lpstr>What this paper is about</vt:lpstr>
      <vt:lpstr>Need for secure routing</vt:lpstr>
      <vt:lpstr>Requirements of secure routing</vt:lpstr>
      <vt:lpstr>An Abstract Routing Overlay Model</vt:lpstr>
      <vt:lpstr>NodeId distribution</vt:lpstr>
      <vt:lpstr>NodeId distribution</vt:lpstr>
      <vt:lpstr>Node10233102 (2), (b = 2, l = 8)</vt:lpstr>
      <vt:lpstr>Routing Example</vt:lpstr>
      <vt:lpstr>The system model</vt:lpstr>
      <vt:lpstr>Secure routing primitive</vt:lpstr>
      <vt:lpstr>Node Id assignment - Attacks</vt:lpstr>
      <vt:lpstr>Node Id assignment - Solution</vt:lpstr>
      <vt:lpstr>Secure routing table Maintenance  - Attacks</vt:lpstr>
      <vt:lpstr>Secure routing table Maintenance  - Solution</vt:lpstr>
      <vt:lpstr>Secure message forwarding</vt:lpstr>
      <vt:lpstr>Secure Message forwarding - Attacks</vt:lpstr>
      <vt:lpstr>Probability of routing to a correct replica b=4</vt:lpstr>
      <vt:lpstr>Secure Message forwarding - Solution</vt:lpstr>
      <vt:lpstr>Routing failure test</vt:lpstr>
      <vt:lpstr>Routing failure test</vt:lpstr>
      <vt:lpstr>Routing failure test - Attacks</vt:lpstr>
      <vt:lpstr>Routing failure test - Solution</vt:lpstr>
      <vt:lpstr>Redundant routing</vt:lpstr>
      <vt:lpstr>Performance of redundant routing</vt:lpstr>
      <vt:lpstr>Overhead 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Secure Routing for structured peer to peer overlay networks  Miguel Castro1, Peter Druschel2, Ayalvadi Ganesh1, Antony Rowstron1 and Dan S. Wallach2</dc:title>
  <dc:creator>Pranathi</dc:creator>
  <cp:lastModifiedBy>Pranathi</cp:lastModifiedBy>
  <cp:revision>10</cp:revision>
  <dcterms:created xsi:type="dcterms:W3CDTF">2011-04-23T23:29:10Z</dcterms:created>
  <dcterms:modified xsi:type="dcterms:W3CDTF">2011-04-25T21:05:30Z</dcterms:modified>
</cp:coreProperties>
</file>